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11eeef59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11eeef59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11eeef59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11eeef59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order to test our software we will go through the software testing process and apply unit testing, integration testing, validation testing, and system testing. For unit testing, we decided to implement black-box testing techniques in order to effectively test the functionality of our software. This will allow us to test different inputs and the effects they may have on the output and to ensure that every unit of software functions correctly. We will also use a decision table to implement cause and effect testing techniques. Next, we will implement integration testing via regression testing. Regression testing will allow us to protect against unwanted behavior whenever any changes are made to the software. This will be important for our product as we do not want consumers to experience any bad side effects. This will also be accomplished with the help of automatic testing tools, such as JUnit as seen in this example where this test case tests correctly. Finally, validation testing will be achieved through beta testing. Beta testing will allow for many users around the world to get a feel for the software and they will be given a demo location to explore </a:t>
            </a:r>
            <a:r>
              <a:rPr lang="en">
                <a:solidFill>
                  <a:schemeClr val="dk1"/>
                </a:solidFill>
              </a:rPr>
              <a:t>through</a:t>
            </a:r>
            <a:r>
              <a:rPr lang="en">
                <a:solidFill>
                  <a:schemeClr val="dk1"/>
                </a:solidFill>
              </a:rPr>
              <a:t> their headset. This will allow us to get valuable feedback and information on the current state of the software, and the feedback will be from fresh eyes and unbiased so we can perfect the software before release.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1254cb6e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1254cb6e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 will be talking about cost, effort, and pricing estimation. Using Function Point Method, we </a:t>
            </a:r>
            <a:r>
              <a:rPr lang="en"/>
              <a:t>calculated</a:t>
            </a:r>
            <a:r>
              <a:rPr lang="en"/>
              <a:t> the GFP would be 158. This is from getting the number of user input as 13 with an average complexity. The number of user outputs would be roughly five with a simple complexity. The number of user queries is three with a simple complexity. Number of data files and relational tables is four with a complex complexity. The number of external interfaces is two with an average complexity. Getting the multiplication of count and complexity gives us a GFP of 158. An average virtual reality touring software would have roughly 40,00 lines of code. We know that the average productivity for systems of this type is 620 lines of code - person month. Labor rate is about $2,000 per month with approximately $6 per line of code. Total estimated project cost gives us $240,000 by multiplying 40,000 times six. Estimated effort is 65 person months. Servers for storing the database of housing prices and other information will cost roughly 3,000 to 4,000 dollars including maintenance. Software licenses cost about $25,000. Support would cost roughly $6,000 in this case since we have 7 members working on the software. We get 30 roughly 34,000 per member.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11eeef59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11eeef59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11eeef59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11eeef59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11eeef59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11eeef59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project gets closer to a completed state, the total time it takes to make each new prototype will decrease. Phases like modeling will stay the same length but both planning and coding will become easier and easier with each </a:t>
            </a:r>
            <a:r>
              <a:rPr lang="en"/>
              <a:t>successive</a:t>
            </a:r>
            <a:r>
              <a:rPr lang="en"/>
              <a:t> prototype as more code and planning can be reused.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1254cb6e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1254cb6e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11eeef59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11eeef59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1254cb6e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1254cb6e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11eeef59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11eeef59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use case diagram has three actors: the user, the real estate salesperson/ tourist attraction, and the system database. The user and salesperson are on the left on the diagram as they initiate the interaction with the system, while the database is on the right side as it is reactionary and reacts to the actions of the other actors. The user will first login to the system, which will require a password verification. Once the user is logged in, they can choose to browse virtual tours or take a tour. If a user browses tours they can choose to add a tour to their favorites, as shown by the extends modifier, and save it for future reference. All of these user interactions require reactions from the database as it provides the list of tours and the location. The real estate actor only has the ability to upload their location to the database for users to tour as well as any prevalent information regarding the listing or location.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11eeef59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11eeef59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When it comes to the use cases for our project, we decided that taking a virtual tour is clearly the best representative operation for the software. The sequence diagram for this use case involves two actors as well as both a user interface and a database. The first actor is the user. The user directly interacts with the user interface when it comes to both searching for tours and actually experiencing the tour in virtual reality. The second actor is the agent, who interacts with the user in order to answer any questions while the user is taking the tour. Finally, the user interface interacts with the database in order to retrieve the list of tours as well as the necessary data for the user to take a tour.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11eeef59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11eeef59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class diagram is divided into 7 different classes. We have User, Customer, Agent, Appointment, Catalog, House Details, and Tour. All users will belong to the User classes which holds their name, address, phone, userID, and password Users are then specified by Customer and Agent who have special functions.  Both Customer and Agent will be able to interact with the appointment class where they can request, modified and cancel appoints.</a:t>
            </a:r>
            <a:endParaRPr/>
          </a:p>
          <a:p>
            <a:pPr indent="0" lvl="0" marL="0" rtl="0" algn="l">
              <a:spcBef>
                <a:spcPts val="0"/>
              </a:spcBef>
              <a:spcAft>
                <a:spcPts val="0"/>
              </a:spcAft>
              <a:buClr>
                <a:schemeClr val="dk1"/>
              </a:buClr>
              <a:buSzPts val="1100"/>
              <a:buFont typeface="Arial"/>
              <a:buNone/>
            </a:pPr>
            <a:r>
              <a:rPr lang="en"/>
              <a:t>All users will be able to access the catalog which holds housing details. After selecting a house the user is interested in they are then able to tour it.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hyperlink" Target="http://drive.google.com/file/d/1ZlBhgTRqJGpzxYeiEEhP1kB2Ir0y44jy/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hyperlink" Target="http://drive.google.com/file/d/1DSrnduyDoL_ROvy4dV0EkeaehrH4ImgE/view" TargetMode="External"/><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Nup800GidG3eqQMXyaLe1TYq393FlZip/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hyperlink" Target="http://drive.google.com/file/d/1EC1ri5Ct5AN0Z5FbMFznVzxBlyL-vCzw/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drive.google.com/file/d/1RLTfil6LsSYlEVyyPJG3jw-fDlVlLgMM/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drive.google.com/file/d/1xcHbP5MTD4y-dfcWWPEbFU1wmP4fC6UJ/view" TargetMode="External"/><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QvVlekLTfiegXSpKW1VJadwBBpKuv0gS/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GlAR7AHtfhZ831CxEPnlCzFtFfH6BMhq/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Un8FcgBEbaQTp7cNTD9evnQB-5Nt63RJ/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hyperlink" Target="http://drive.google.com/file/d/14RTTRvs7vysega3MIpl7YjvL4kr1G2_8/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drive.google.com/file/d/14_z6VIU8KIjJxMzXLkQje7iu-_Tszc04/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hyperlink" Target="http://drive.google.com/file/d/1WF_jfaZWvAhQtbTVmfOQvWGak-x_6189/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Reality Staging &amp; Touring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Nasya Capetillo, Dylan Stimac, Hafiz Akinteye, Jeremy Culver, Matthew Tate,  Zachary Gray, and James Baker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Architectural Design</a:t>
            </a:r>
            <a:endParaRPr/>
          </a:p>
        </p:txBody>
      </p:sp>
      <p:pic>
        <p:nvPicPr>
          <p:cNvPr id="211" name="Google Shape;211;p22"/>
          <p:cNvPicPr preferRelativeResize="0"/>
          <p:nvPr/>
        </p:nvPicPr>
        <p:blipFill>
          <a:blip r:embed="rId3">
            <a:alphaModFix/>
          </a:blip>
          <a:stretch>
            <a:fillRect/>
          </a:stretch>
        </p:blipFill>
        <p:spPr>
          <a:xfrm>
            <a:off x="1520750" y="993750"/>
            <a:ext cx="6251475" cy="3957275"/>
          </a:xfrm>
          <a:prstGeom prst="rect">
            <a:avLst/>
          </a:prstGeom>
          <a:noFill/>
          <a:ln>
            <a:noFill/>
          </a:ln>
        </p:spPr>
      </p:pic>
      <p:pic>
        <p:nvPicPr>
          <p:cNvPr id="212" name="Google Shape;212;p22" title="architecture type MVC slide.mp3">
            <a:hlinkClick r:id="rId4"/>
          </p:cNvPr>
          <p:cNvPicPr preferRelativeResize="0"/>
          <p:nvPr/>
        </p:nvPicPr>
        <p:blipFill>
          <a:blip r:embed="rId5">
            <a:alphaModFix/>
          </a:blip>
          <a:stretch>
            <a:fillRect/>
          </a:stretch>
        </p:blipFill>
        <p:spPr>
          <a:xfrm>
            <a:off x="137600" y="4563225"/>
            <a:ext cx="457200" cy="4572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Testing</a:t>
            </a:r>
            <a:endParaRPr/>
          </a:p>
        </p:txBody>
      </p:sp>
      <p:sp>
        <p:nvSpPr>
          <p:cNvPr id="218" name="Google Shape;218;p23"/>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Unit Testing: Black-Box Testing Techniques (Cause &amp; Effect)</a:t>
            </a:r>
            <a:endParaRPr sz="1800"/>
          </a:p>
          <a:p>
            <a:pPr indent="-342900" lvl="0" marL="457200" rtl="0" algn="l">
              <a:spcBef>
                <a:spcPts val="0"/>
              </a:spcBef>
              <a:spcAft>
                <a:spcPts val="0"/>
              </a:spcAft>
              <a:buSzPts val="1800"/>
              <a:buChar char="●"/>
            </a:pPr>
            <a:r>
              <a:rPr lang="en" sz="1800"/>
              <a:t>Integration Testing: Regression Testing w/ JUnit</a:t>
            </a:r>
            <a:endParaRPr sz="1800"/>
          </a:p>
          <a:p>
            <a:pPr indent="-342900" lvl="0" marL="457200" rtl="0" algn="l">
              <a:spcBef>
                <a:spcPts val="0"/>
              </a:spcBef>
              <a:spcAft>
                <a:spcPts val="0"/>
              </a:spcAft>
              <a:buSzPts val="1800"/>
              <a:buChar char="●"/>
            </a:pPr>
            <a:r>
              <a:rPr lang="en" sz="1800"/>
              <a:t>Validation Testing:  Beta Testing</a:t>
            </a:r>
            <a:endParaRPr sz="1800"/>
          </a:p>
        </p:txBody>
      </p:sp>
      <p:pic>
        <p:nvPicPr>
          <p:cNvPr id="219" name="Google Shape;219;p23"/>
          <p:cNvPicPr preferRelativeResize="0"/>
          <p:nvPr/>
        </p:nvPicPr>
        <p:blipFill>
          <a:blip r:embed="rId3">
            <a:alphaModFix/>
          </a:blip>
          <a:stretch>
            <a:fillRect/>
          </a:stretch>
        </p:blipFill>
        <p:spPr>
          <a:xfrm>
            <a:off x="0" y="2924875"/>
            <a:ext cx="9144000" cy="188025"/>
          </a:xfrm>
          <a:prstGeom prst="rect">
            <a:avLst/>
          </a:prstGeom>
          <a:noFill/>
          <a:ln>
            <a:noFill/>
          </a:ln>
        </p:spPr>
      </p:pic>
      <p:pic>
        <p:nvPicPr>
          <p:cNvPr id="220" name="Google Shape;220;p23"/>
          <p:cNvPicPr preferRelativeResize="0"/>
          <p:nvPr/>
        </p:nvPicPr>
        <p:blipFill>
          <a:blip r:embed="rId4">
            <a:alphaModFix/>
          </a:blip>
          <a:stretch>
            <a:fillRect/>
          </a:stretch>
        </p:blipFill>
        <p:spPr>
          <a:xfrm>
            <a:off x="2900350" y="3412350"/>
            <a:ext cx="3343275" cy="1447800"/>
          </a:xfrm>
          <a:prstGeom prst="rect">
            <a:avLst/>
          </a:prstGeom>
          <a:noFill/>
          <a:ln>
            <a:noFill/>
          </a:ln>
        </p:spPr>
      </p:pic>
      <p:pic>
        <p:nvPicPr>
          <p:cNvPr id="221" name="Google Shape;221;p23" title="Testing.mp3">
            <a:hlinkClick r:id="rId5"/>
          </p:cNvPr>
          <p:cNvPicPr preferRelativeResize="0"/>
          <p:nvPr/>
        </p:nvPicPr>
        <p:blipFill>
          <a:blip r:embed="rId6">
            <a:alphaModFix/>
          </a:blip>
          <a:stretch>
            <a:fillRect/>
          </a:stretch>
        </p:blipFill>
        <p:spPr>
          <a:xfrm>
            <a:off x="95975" y="4611500"/>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Effort, and Pricing Estimation</a:t>
            </a:r>
            <a:endParaRPr/>
          </a:p>
        </p:txBody>
      </p:sp>
      <p:sp>
        <p:nvSpPr>
          <p:cNvPr id="227" name="Google Shape;227;p24"/>
          <p:cNvSpPr txBox="1"/>
          <p:nvPr>
            <p:ph idx="1" type="body"/>
          </p:nvPr>
        </p:nvSpPr>
        <p:spPr>
          <a:xfrm>
            <a:off x="1297500" y="1136275"/>
            <a:ext cx="7038900" cy="3765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FFFFFF"/>
              </a:buClr>
              <a:buSzPts val="1100"/>
              <a:buFont typeface="Arial"/>
              <a:buChar char="●"/>
            </a:pPr>
            <a:r>
              <a:rPr lang="en" sz="1100">
                <a:solidFill>
                  <a:srgbClr val="FFFFFF"/>
                </a:solidFill>
                <a:latin typeface="Arial"/>
                <a:ea typeface="Arial"/>
                <a:cs typeface="Arial"/>
                <a:sym typeface="Arial"/>
              </a:rPr>
              <a:t>Using the function point method, we calculated the GFP would be 158.</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number of user input will be 13 with an average complexity</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number of the user output would be roughly 5 with a simple complexity,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number of user queries is 3 with an average complexity</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Number of data files and relational tables is 4 with a complex complexity</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Number of external interfaces is 2 with an average complexity.</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total of count x complexity gives us a GFP of 158.</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An average virtual reality touring software would have roughly 40,000 lines of code.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Given: Average productivity for systems of this type = 620 LOC/pm</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Labor rate = $2,000 per month with approximately $6 per line of code</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Total estimated project cost = $6 x 40,000 = $240,000</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Estimated effort = 40,000/620 = 65 person-months</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Servers for storing the database of housing, prices, and other information would cost roughly $3,000 ~ $4,000 taking maintenance into account.</a:t>
            </a:r>
            <a:br>
              <a:rPr lang="en" sz="1100">
                <a:solidFill>
                  <a:srgbClr val="FFFFFF"/>
                </a:solidFill>
                <a:latin typeface="Arial"/>
                <a:ea typeface="Arial"/>
                <a:cs typeface="Arial"/>
                <a:sym typeface="Arial"/>
              </a:rPr>
            </a:br>
            <a:r>
              <a:rPr lang="en" sz="1100">
                <a:solidFill>
                  <a:srgbClr val="FFFFFF"/>
                </a:solidFill>
                <a:latin typeface="Arial"/>
                <a:ea typeface="Arial"/>
                <a:cs typeface="Arial"/>
                <a:sym typeface="Arial"/>
              </a:rPr>
              <a:t>Software license would cost roughly $25,000</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Support would cost roughly $6,000</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In this case, we have 7 members working on this software. $240,000 / 7 = $34,286 per member.</a:t>
            </a:r>
            <a:endParaRPr sz="1100">
              <a:solidFill>
                <a:srgbClr val="FFFFFF"/>
              </a:solidFill>
              <a:latin typeface="Arial"/>
              <a:ea typeface="Arial"/>
              <a:cs typeface="Arial"/>
              <a:sym typeface="Arial"/>
            </a:endParaRPr>
          </a:p>
        </p:txBody>
      </p:sp>
      <p:pic>
        <p:nvPicPr>
          <p:cNvPr id="228" name="Google Shape;228;p24" title="Cost Recording.mp3">
            <a:hlinkClick r:id="rId3"/>
          </p:cNvPr>
          <p:cNvPicPr preferRelativeResize="0"/>
          <p:nvPr/>
        </p:nvPicPr>
        <p:blipFill>
          <a:blip r:embed="rId4">
            <a:alphaModFix/>
          </a:blip>
          <a:stretch>
            <a:fillRect/>
          </a:stretch>
        </p:blipFill>
        <p:spPr>
          <a:xfrm>
            <a:off x="124175" y="4597400"/>
            <a:ext cx="457200" cy="4572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4" name="Google Shape;234;p25"/>
          <p:cNvSpPr txBox="1"/>
          <p:nvPr>
            <p:ph idx="1" type="body"/>
          </p:nvPr>
        </p:nvSpPr>
        <p:spPr>
          <a:xfrm>
            <a:off x="1297500" y="1307850"/>
            <a:ext cx="3154200" cy="32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endParaRPr sz="1800"/>
          </a:p>
          <a:p>
            <a:pPr indent="0" lvl="0" marL="0" rtl="0" algn="l">
              <a:spcBef>
                <a:spcPts val="1600"/>
              </a:spcBef>
              <a:spcAft>
                <a:spcPts val="0"/>
              </a:spcAft>
              <a:buNone/>
            </a:pPr>
            <a:r>
              <a:rPr lang="en" sz="1800"/>
              <a:t>Challenges and Changes</a:t>
            </a:r>
            <a:endParaRPr sz="1800"/>
          </a:p>
          <a:p>
            <a:pPr indent="0" lvl="0" marL="0" rtl="0" algn="l">
              <a:spcBef>
                <a:spcPts val="1600"/>
              </a:spcBef>
              <a:spcAft>
                <a:spcPts val="0"/>
              </a:spcAft>
              <a:buNone/>
            </a:pPr>
            <a:r>
              <a:t/>
            </a:r>
            <a:endParaRPr sz="2000"/>
          </a:p>
          <a:p>
            <a:pPr indent="-355600" lvl="0" marL="457200" rtl="0" algn="l">
              <a:spcBef>
                <a:spcPts val="1600"/>
              </a:spcBef>
              <a:spcAft>
                <a:spcPts val="0"/>
              </a:spcAft>
              <a:buSzPts val="2000"/>
              <a:buChar char="●"/>
            </a:pPr>
            <a:r>
              <a:rPr lang="en" sz="2000"/>
              <a:t>Project Management</a:t>
            </a:r>
            <a:endParaRPr sz="2000"/>
          </a:p>
          <a:p>
            <a:pPr indent="-355600" lvl="0" marL="457200" rtl="0" algn="l">
              <a:spcBef>
                <a:spcPts val="0"/>
              </a:spcBef>
              <a:spcAft>
                <a:spcPts val="0"/>
              </a:spcAft>
              <a:buSzPts val="2000"/>
              <a:buChar char="●"/>
            </a:pPr>
            <a:r>
              <a:rPr lang="en" sz="2000"/>
              <a:t>Software Planning</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a:p>
        </p:txBody>
      </p:sp>
      <p:pic>
        <p:nvPicPr>
          <p:cNvPr id="235" name="Google Shape;235;p25"/>
          <p:cNvPicPr preferRelativeResize="0"/>
          <p:nvPr/>
        </p:nvPicPr>
        <p:blipFill>
          <a:blip r:embed="rId3">
            <a:alphaModFix/>
          </a:blip>
          <a:stretch>
            <a:fillRect/>
          </a:stretch>
        </p:blipFill>
        <p:spPr>
          <a:xfrm>
            <a:off x="4455750" y="1460550"/>
            <a:ext cx="4408300" cy="2799276"/>
          </a:xfrm>
          <a:prstGeom prst="rect">
            <a:avLst/>
          </a:prstGeom>
          <a:noFill/>
          <a:ln>
            <a:noFill/>
          </a:ln>
        </p:spPr>
      </p:pic>
      <p:pic>
        <p:nvPicPr>
          <p:cNvPr id="236" name="Google Shape;236;p25" title="conclusion statement.mp3">
            <a:hlinkClick r:id="rId4"/>
          </p:cNvPr>
          <p:cNvPicPr preferRelativeResize="0"/>
          <p:nvPr/>
        </p:nvPicPr>
        <p:blipFill>
          <a:blip r:embed="rId5">
            <a:alphaModFix/>
          </a:blip>
          <a:stretch>
            <a:fillRect/>
          </a:stretch>
        </p:blipFill>
        <p:spPr>
          <a:xfrm>
            <a:off x="152400" y="4499375"/>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rPr i="1" lang="en" sz="1000"/>
              <a:t> </a:t>
            </a:r>
            <a:r>
              <a:rPr i="1" lang="en" sz="1000"/>
              <a:t>Design and Implement Virtual Touring and Staging Software</a:t>
            </a:r>
            <a:endParaRPr i="1" sz="1000"/>
          </a:p>
        </p:txBody>
      </p:sp>
      <p:pic>
        <p:nvPicPr>
          <p:cNvPr id="141" name="Google Shape;141;p14"/>
          <p:cNvPicPr preferRelativeResize="0"/>
          <p:nvPr/>
        </p:nvPicPr>
        <p:blipFill>
          <a:blip r:embed="rId3">
            <a:alphaModFix/>
          </a:blip>
          <a:stretch>
            <a:fillRect/>
          </a:stretch>
        </p:blipFill>
        <p:spPr>
          <a:xfrm>
            <a:off x="6764775" y="2284975"/>
            <a:ext cx="3530850" cy="3530850"/>
          </a:xfrm>
          <a:prstGeom prst="rect">
            <a:avLst/>
          </a:prstGeom>
          <a:noFill/>
          <a:ln>
            <a:noFill/>
          </a:ln>
        </p:spPr>
      </p:pic>
      <p:sp>
        <p:nvSpPr>
          <p:cNvPr id="142" name="Google Shape;142;p14"/>
          <p:cNvSpPr txBox="1"/>
          <p:nvPr>
            <p:ph idx="1" type="body"/>
          </p:nvPr>
        </p:nvSpPr>
        <p:spPr>
          <a:xfrm>
            <a:off x="1324050" y="1185850"/>
            <a:ext cx="6495900" cy="3312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Virtual reality software is in its infancy and has extreme growth and implementation potential.</a:t>
            </a:r>
            <a:endParaRPr sz="1400"/>
          </a:p>
          <a:p>
            <a:pPr indent="-317500" lvl="0" marL="457200" rtl="0" algn="l">
              <a:lnSpc>
                <a:spcPct val="150000"/>
              </a:lnSpc>
              <a:spcBef>
                <a:spcPts val="1000"/>
              </a:spcBef>
              <a:spcAft>
                <a:spcPts val="0"/>
              </a:spcAft>
              <a:buSzPts val="1400"/>
              <a:buChar char="●"/>
            </a:pPr>
            <a:r>
              <a:rPr lang="en" sz="1400"/>
              <a:t>Virtual touring and staging software allows for users to access  immersive, true representations of any captured location from the comfort of their homes</a:t>
            </a:r>
            <a:r>
              <a:rPr lang="en" sz="1400"/>
              <a:t>.</a:t>
            </a:r>
            <a:endParaRPr sz="1400"/>
          </a:p>
          <a:p>
            <a:pPr indent="-317500" lvl="0" marL="457200" rtl="0" algn="l">
              <a:lnSpc>
                <a:spcPct val="150000"/>
              </a:lnSpc>
              <a:spcBef>
                <a:spcPts val="1000"/>
              </a:spcBef>
              <a:spcAft>
                <a:spcPts val="1000"/>
              </a:spcAft>
              <a:buSzPts val="1400"/>
              <a:buChar char="●"/>
            </a:pPr>
            <a:r>
              <a:rPr lang="en" sz="1400"/>
              <a:t>The tourism and real estate sectors are plagued with issues that create issues of </a:t>
            </a:r>
            <a:r>
              <a:rPr lang="en" sz="1400"/>
              <a:t>inaccessibility</a:t>
            </a:r>
            <a:r>
              <a:rPr lang="en" sz="1400"/>
              <a:t> for potential customers, hindering market growth</a:t>
            </a:r>
            <a:endParaRPr sz="1400"/>
          </a:p>
        </p:txBody>
      </p:sp>
      <p:pic>
        <p:nvPicPr>
          <p:cNvPr id="143" name="Google Shape;143;p14" title="Objective.mp3">
            <a:hlinkClick r:id="rId4"/>
          </p:cNvPr>
          <p:cNvPicPr preferRelativeResize="0"/>
          <p:nvPr/>
        </p:nvPicPr>
        <p:blipFill>
          <a:blip r:embed="rId5">
            <a:alphaModFix/>
          </a:blip>
          <a:stretch>
            <a:fillRect/>
          </a:stretch>
        </p:blipFill>
        <p:spPr>
          <a:xfrm>
            <a:off x="0" y="4686300"/>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Timeline</a:t>
            </a:r>
            <a:endParaRPr/>
          </a:p>
        </p:txBody>
      </p:sp>
      <p:sp>
        <p:nvSpPr>
          <p:cNvPr id="149" name="Google Shape;149;p15"/>
          <p:cNvSpPr txBox="1"/>
          <p:nvPr>
            <p:ph idx="1" type="body"/>
          </p:nvPr>
        </p:nvSpPr>
        <p:spPr>
          <a:xfrm>
            <a:off x="1297500" y="1567550"/>
            <a:ext cx="7038900" cy="35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VR software is already well established, the prototyping model would be effective for this project. The first prototype would take the longest, assuming the start is Jan 2021:</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This assumes weekends are not counted and 3 prototypes until completion, Total weeks is:</a:t>
            </a:r>
            <a:br>
              <a:rPr lang="en"/>
            </a:br>
            <a:r>
              <a:rPr lang="en"/>
              <a:t>19-26 week long project</a:t>
            </a:r>
            <a:br>
              <a:rPr lang="en"/>
            </a:br>
            <a:endParaRPr/>
          </a:p>
        </p:txBody>
      </p:sp>
      <p:pic>
        <p:nvPicPr>
          <p:cNvPr id="150" name="Google Shape;150;p15"/>
          <p:cNvPicPr preferRelativeResize="0"/>
          <p:nvPr/>
        </p:nvPicPr>
        <p:blipFill>
          <a:blip r:embed="rId3">
            <a:alphaModFix/>
          </a:blip>
          <a:stretch>
            <a:fillRect/>
          </a:stretch>
        </p:blipFill>
        <p:spPr>
          <a:xfrm>
            <a:off x="1580550" y="2125725"/>
            <a:ext cx="5045274" cy="1130295"/>
          </a:xfrm>
          <a:prstGeom prst="rect">
            <a:avLst/>
          </a:prstGeom>
          <a:noFill/>
          <a:ln>
            <a:noFill/>
          </a:ln>
        </p:spPr>
      </p:pic>
      <p:pic>
        <p:nvPicPr>
          <p:cNvPr id="151" name="Google Shape;151;p15"/>
          <p:cNvPicPr preferRelativeResize="0"/>
          <p:nvPr/>
        </p:nvPicPr>
        <p:blipFill>
          <a:blip r:embed="rId4">
            <a:alphaModFix/>
          </a:blip>
          <a:stretch>
            <a:fillRect/>
          </a:stretch>
        </p:blipFill>
        <p:spPr>
          <a:xfrm>
            <a:off x="1580550" y="3256025"/>
            <a:ext cx="5045275" cy="1104925"/>
          </a:xfrm>
          <a:prstGeom prst="rect">
            <a:avLst/>
          </a:prstGeom>
          <a:noFill/>
          <a:ln>
            <a:noFill/>
          </a:ln>
        </p:spPr>
      </p:pic>
      <p:pic>
        <p:nvPicPr>
          <p:cNvPr id="152" name="Google Shape;152;p15" title="timeline.mp3">
            <a:hlinkClick r:id="rId5"/>
          </p:cNvPr>
          <p:cNvPicPr preferRelativeResize="0"/>
          <p:nvPr/>
        </p:nvPicPr>
        <p:blipFill>
          <a:blip r:embed="rId6">
            <a:alphaModFix/>
          </a:blip>
          <a:stretch>
            <a:fillRect/>
          </a:stretch>
        </p:blipFill>
        <p:spPr>
          <a:xfrm>
            <a:off x="103000" y="4597400"/>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Process Model</a:t>
            </a:r>
            <a:endParaRPr/>
          </a:p>
          <a:p>
            <a:pPr indent="0" lvl="0" marL="0" rtl="0" algn="l">
              <a:spcBef>
                <a:spcPts val="0"/>
              </a:spcBef>
              <a:spcAft>
                <a:spcPts val="0"/>
              </a:spcAft>
              <a:buNone/>
            </a:pPr>
            <a:r>
              <a:rPr i="1" lang="en" sz="1000"/>
              <a:t> </a:t>
            </a:r>
            <a:r>
              <a:rPr i="1" lang="en" sz="1000"/>
              <a:t>Incremental Process Model</a:t>
            </a:r>
            <a:endParaRPr i="1" sz="1000"/>
          </a:p>
        </p:txBody>
      </p:sp>
      <p:grpSp>
        <p:nvGrpSpPr>
          <p:cNvPr id="158" name="Google Shape;158;p16"/>
          <p:cNvGrpSpPr/>
          <p:nvPr/>
        </p:nvGrpSpPr>
        <p:grpSpPr>
          <a:xfrm>
            <a:off x="0" y="1660664"/>
            <a:ext cx="2726700" cy="3482836"/>
            <a:chOff x="0" y="1189989"/>
            <a:chExt cx="2726700" cy="3482836"/>
          </a:xfrm>
        </p:grpSpPr>
        <p:sp>
          <p:nvSpPr>
            <p:cNvPr id="159" name="Google Shape;159;p16"/>
            <p:cNvSpPr/>
            <p:nvPr/>
          </p:nvSpPr>
          <p:spPr>
            <a:xfrm>
              <a:off x="0" y="1189989"/>
              <a:ext cx="27267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Reality Capture</a:t>
              </a:r>
              <a:endParaRPr>
                <a:solidFill>
                  <a:srgbClr val="FFFFFF"/>
                </a:solidFill>
                <a:latin typeface="Roboto"/>
                <a:ea typeface="Roboto"/>
                <a:cs typeface="Roboto"/>
                <a:sym typeface="Roboto"/>
              </a:endParaRPr>
            </a:p>
          </p:txBody>
        </p:sp>
        <p:sp>
          <p:nvSpPr>
            <p:cNvPr id="160" name="Google Shape;160;p16"/>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Software module that interacts with reality capture hardware to generate virtual, tourable properties</a:t>
              </a:r>
              <a:endParaRPr sz="1200">
                <a:solidFill>
                  <a:schemeClr val="lt1"/>
                </a:solidFill>
                <a:latin typeface="Roboto"/>
                <a:ea typeface="Roboto"/>
                <a:cs typeface="Roboto"/>
                <a:sym typeface="Roboto"/>
              </a:endParaRPr>
            </a:p>
          </p:txBody>
        </p:sp>
      </p:grpSp>
      <p:grpSp>
        <p:nvGrpSpPr>
          <p:cNvPr id="161" name="Google Shape;161;p16"/>
          <p:cNvGrpSpPr/>
          <p:nvPr/>
        </p:nvGrpSpPr>
        <p:grpSpPr>
          <a:xfrm>
            <a:off x="2263425" y="1660450"/>
            <a:ext cx="2541300" cy="3483050"/>
            <a:chOff x="2263425" y="1189775"/>
            <a:chExt cx="2541300" cy="3483050"/>
          </a:xfrm>
        </p:grpSpPr>
        <p:sp>
          <p:nvSpPr>
            <p:cNvPr id="162" name="Google Shape;162;p16"/>
            <p:cNvSpPr/>
            <p:nvPr/>
          </p:nvSpPr>
          <p:spPr>
            <a:xfrm>
              <a:off x="2263425" y="1189775"/>
              <a:ext cx="25413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HUD</a:t>
              </a:r>
              <a:endParaRPr>
                <a:solidFill>
                  <a:srgbClr val="FFFFFF"/>
                </a:solidFill>
                <a:latin typeface="Roboto"/>
                <a:ea typeface="Roboto"/>
                <a:cs typeface="Roboto"/>
                <a:sym typeface="Roboto"/>
              </a:endParaRPr>
            </a:p>
          </p:txBody>
        </p:sp>
        <p:sp>
          <p:nvSpPr>
            <p:cNvPr id="163" name="Google Shape;163;p16"/>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Interactive, togglable menu options that provide users access to location information</a:t>
              </a:r>
              <a:endParaRPr sz="1200">
                <a:solidFill>
                  <a:schemeClr val="lt1"/>
                </a:solidFill>
                <a:latin typeface="Roboto"/>
                <a:ea typeface="Roboto"/>
                <a:cs typeface="Roboto"/>
                <a:sym typeface="Roboto"/>
              </a:endParaRPr>
            </a:p>
          </p:txBody>
        </p:sp>
      </p:grpSp>
      <p:grpSp>
        <p:nvGrpSpPr>
          <p:cNvPr id="164" name="Google Shape;164;p16"/>
          <p:cNvGrpSpPr/>
          <p:nvPr/>
        </p:nvGrpSpPr>
        <p:grpSpPr>
          <a:xfrm>
            <a:off x="4329974" y="1660450"/>
            <a:ext cx="2541300" cy="3483050"/>
            <a:chOff x="4329974" y="1189775"/>
            <a:chExt cx="2541300" cy="3483050"/>
          </a:xfrm>
        </p:grpSpPr>
        <p:sp>
          <p:nvSpPr>
            <p:cNvPr id="165" name="Google Shape;165;p16"/>
            <p:cNvSpPr/>
            <p:nvPr/>
          </p:nvSpPr>
          <p:spPr>
            <a:xfrm>
              <a:off x="4329974" y="1189775"/>
              <a:ext cx="25413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Location Information</a:t>
              </a:r>
              <a:endParaRPr>
                <a:solidFill>
                  <a:srgbClr val="FFFFFF"/>
                </a:solidFill>
                <a:latin typeface="Roboto"/>
                <a:ea typeface="Roboto"/>
                <a:cs typeface="Roboto"/>
                <a:sym typeface="Roboto"/>
              </a:endParaRPr>
            </a:p>
          </p:txBody>
        </p:sp>
        <p:sp>
          <p:nvSpPr>
            <p:cNvPr id="166" name="Google Shape;166;p16"/>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Editable</a:t>
              </a:r>
              <a:r>
                <a:rPr lang="en" sz="1200">
                  <a:solidFill>
                    <a:schemeClr val="lt1"/>
                  </a:solidFill>
                  <a:latin typeface="Roboto"/>
                  <a:ea typeface="Roboto"/>
                  <a:cs typeface="Roboto"/>
                  <a:sym typeface="Roboto"/>
                </a:rPr>
                <a:t> information storage that contains pertinent information such as: sqft., number of rooms, survey lines, hookup type, etc.</a:t>
              </a:r>
              <a:endParaRPr sz="1200">
                <a:solidFill>
                  <a:schemeClr val="lt1"/>
                </a:solidFill>
                <a:latin typeface="Roboto"/>
                <a:ea typeface="Roboto"/>
                <a:cs typeface="Roboto"/>
                <a:sym typeface="Roboto"/>
              </a:endParaRPr>
            </a:p>
          </p:txBody>
        </p:sp>
      </p:grpSp>
      <p:grpSp>
        <p:nvGrpSpPr>
          <p:cNvPr id="167" name="Google Shape;167;p16"/>
          <p:cNvGrpSpPr/>
          <p:nvPr/>
        </p:nvGrpSpPr>
        <p:grpSpPr>
          <a:xfrm>
            <a:off x="6396739" y="1660450"/>
            <a:ext cx="2541300" cy="3483050"/>
            <a:chOff x="6396739" y="1189775"/>
            <a:chExt cx="2541300" cy="3483050"/>
          </a:xfrm>
        </p:grpSpPr>
        <p:sp>
          <p:nvSpPr>
            <p:cNvPr id="168" name="Google Shape;168;p16"/>
            <p:cNvSpPr/>
            <p:nvPr/>
          </p:nvSpPr>
          <p:spPr>
            <a:xfrm>
              <a:off x="6396739" y="1189775"/>
              <a:ext cx="25413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User-Access</a:t>
              </a:r>
              <a:endParaRPr>
                <a:solidFill>
                  <a:srgbClr val="FFFFFF"/>
                </a:solidFill>
                <a:latin typeface="Roboto"/>
                <a:ea typeface="Roboto"/>
                <a:cs typeface="Roboto"/>
                <a:sym typeface="Roboto"/>
              </a:endParaRPr>
            </a:p>
          </p:txBody>
        </p:sp>
        <p:sp>
          <p:nvSpPr>
            <p:cNvPr id="169" name="Google Shape;169;p16"/>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User access to reality capture servers, ability to tour properties, and specify favorite properties</a:t>
              </a:r>
              <a:endParaRPr sz="1200">
                <a:solidFill>
                  <a:schemeClr val="lt1"/>
                </a:solidFill>
                <a:latin typeface="Roboto"/>
                <a:ea typeface="Roboto"/>
                <a:cs typeface="Roboto"/>
                <a:sym typeface="Roboto"/>
              </a:endParaRPr>
            </a:p>
          </p:txBody>
        </p:sp>
      </p:grpSp>
      <p:pic>
        <p:nvPicPr>
          <p:cNvPr id="170" name="Google Shape;170;p16" title="Software Process.mp3">
            <a:hlinkClick r:id="rId3"/>
          </p:cNvPr>
          <p:cNvPicPr preferRelativeResize="0"/>
          <p:nvPr/>
        </p:nvPicPr>
        <p:blipFill>
          <a:blip r:embed="rId4">
            <a:alphaModFix/>
          </a:blip>
          <a:stretch>
            <a:fillRect/>
          </a:stretch>
        </p:blipFill>
        <p:spPr>
          <a:xfrm>
            <a:off x="0" y="4686300"/>
            <a:ext cx="457200" cy="4572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1297500" y="393750"/>
            <a:ext cx="7242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176" name="Google Shape;176;p17"/>
          <p:cNvSpPr txBox="1"/>
          <p:nvPr>
            <p:ph idx="1" type="body"/>
          </p:nvPr>
        </p:nvSpPr>
        <p:spPr>
          <a:xfrm>
            <a:off x="1297500" y="1567550"/>
            <a:ext cx="7038900" cy="262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sz="1100">
                <a:solidFill>
                  <a:srgbClr val="FFFFFF"/>
                </a:solidFill>
                <a:latin typeface="Arial"/>
                <a:ea typeface="Arial"/>
                <a:cs typeface="Arial"/>
                <a:sym typeface="Arial"/>
              </a:rPr>
              <a:t>Users must be able to virtually tour a wide variety of homes they are interested in buying.</a:t>
            </a:r>
            <a:endParaRPr sz="1100">
              <a:solidFill>
                <a:srgbClr val="FFFFFF"/>
              </a:solidFill>
              <a:latin typeface="Arial"/>
              <a:ea typeface="Arial"/>
              <a:cs typeface="Arial"/>
              <a:sym typeface="Arial"/>
            </a:endParaRPr>
          </a:p>
          <a:p>
            <a:pPr indent="0" lvl="0" marL="457200" rtl="0" algn="l">
              <a:spcBef>
                <a:spcPts val="0"/>
              </a:spcBef>
              <a:spcAft>
                <a:spcPts val="0"/>
              </a:spcAft>
              <a:buNone/>
            </a:pPr>
            <a:r>
              <a:t/>
            </a:r>
            <a:endParaRPr sz="11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Char char="●"/>
            </a:pPr>
            <a:r>
              <a:rPr lang="en" sz="1100">
                <a:solidFill>
                  <a:srgbClr val="FFFFFF"/>
                </a:solidFill>
                <a:latin typeface="Arial"/>
                <a:ea typeface="Arial"/>
                <a:cs typeface="Arial"/>
                <a:sym typeface="Arial"/>
              </a:rPr>
              <a:t>Users must also be able to browse locations to tour and have the ability to add any locations to a favorite list.</a:t>
            </a:r>
            <a:br>
              <a:rPr lang="en" sz="1100">
                <a:solidFill>
                  <a:srgbClr val="FFFFFF"/>
                </a:solidFill>
                <a:latin typeface="Arial"/>
                <a:ea typeface="Arial"/>
                <a:cs typeface="Arial"/>
                <a:sym typeface="Arial"/>
              </a:rPr>
            </a:br>
            <a:endParaRPr sz="11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Char char="●"/>
            </a:pPr>
            <a:r>
              <a:rPr lang="en" sz="1100">
                <a:solidFill>
                  <a:srgbClr val="FFFFFF"/>
                </a:solidFill>
                <a:latin typeface="Arial"/>
                <a:ea typeface="Arial"/>
                <a:cs typeface="Arial"/>
                <a:sym typeface="Arial"/>
              </a:rPr>
              <a:t>Sellers must have some functionality for them to upload videos/renders of the home they are selling.</a:t>
            </a:r>
            <a:br>
              <a:rPr lang="en" sz="1100">
                <a:solidFill>
                  <a:srgbClr val="FFFFFF"/>
                </a:solidFill>
                <a:latin typeface="Arial"/>
                <a:ea typeface="Arial"/>
                <a:cs typeface="Arial"/>
                <a:sym typeface="Arial"/>
              </a:rPr>
            </a:br>
            <a:endParaRPr sz="11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Char char="●"/>
            </a:pPr>
            <a:r>
              <a:rPr lang="en" sz="1100">
                <a:solidFill>
                  <a:srgbClr val="FFFFFF"/>
                </a:solidFill>
                <a:latin typeface="Arial"/>
                <a:ea typeface="Arial"/>
                <a:cs typeface="Arial"/>
                <a:sym typeface="Arial"/>
              </a:rPr>
              <a:t>Agents must be able to communicate with users while the virtual tour takes place to answer questions.</a:t>
            </a:r>
            <a:endParaRPr>
              <a:solidFill>
                <a:srgbClr val="FFFFFF"/>
              </a:solidFill>
            </a:endParaRPr>
          </a:p>
          <a:p>
            <a:pPr indent="0" lvl="0" marL="0" rtl="0" algn="l">
              <a:spcBef>
                <a:spcPts val="0"/>
              </a:spcBef>
              <a:spcAft>
                <a:spcPts val="1600"/>
              </a:spcAft>
              <a:buNone/>
            </a:pPr>
            <a:r>
              <a:t/>
            </a:r>
            <a:endParaRPr/>
          </a:p>
        </p:txBody>
      </p:sp>
      <p:pic>
        <p:nvPicPr>
          <p:cNvPr id="177" name="Google Shape;177;p17" title="functional.mp3">
            <a:hlinkClick r:id="rId3"/>
          </p:cNvPr>
          <p:cNvPicPr preferRelativeResize="0"/>
          <p:nvPr/>
        </p:nvPicPr>
        <p:blipFill>
          <a:blip r:embed="rId4">
            <a:alphaModFix/>
          </a:blip>
          <a:stretch>
            <a:fillRect/>
          </a:stretch>
        </p:blipFill>
        <p:spPr>
          <a:xfrm>
            <a:off x="132225" y="4583875"/>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
        <p:nvSpPr>
          <p:cNvPr id="183" name="Google Shape;183;p18"/>
          <p:cNvSpPr txBox="1"/>
          <p:nvPr>
            <p:ph idx="1" type="body"/>
          </p:nvPr>
        </p:nvSpPr>
        <p:spPr>
          <a:xfrm>
            <a:off x="1122650" y="996075"/>
            <a:ext cx="7038900" cy="42819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Usability: The product must be easy to use for consumers, and easy to use for people uploading their home tour</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Performance: The program should run at least 30fps, and should require content submitted by sellers to be of high quality</a:t>
            </a:r>
            <a:br>
              <a:rPr lang="en" sz="800">
                <a:solidFill>
                  <a:srgbClr val="FFFFFF"/>
                </a:solidFill>
                <a:latin typeface="Arial"/>
                <a:ea typeface="Arial"/>
                <a:cs typeface="Arial"/>
                <a:sym typeface="Arial"/>
              </a:rPr>
            </a:br>
            <a:r>
              <a:rPr lang="en" sz="800">
                <a:solidFill>
                  <a:srgbClr val="FFFFFF"/>
                </a:solidFill>
                <a:latin typeface="Arial"/>
                <a:ea typeface="Arial"/>
                <a:cs typeface="Arial"/>
                <a:sym typeface="Arial"/>
              </a:rPr>
              <a:t>Space: The program should not take up an excessive amount of storage space</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Dependability: The program should run correctly every time unless it is down for routine maintenance</a:t>
            </a:r>
            <a:br>
              <a:rPr lang="en" sz="800">
                <a:solidFill>
                  <a:srgbClr val="FFFFFF"/>
                </a:solidFill>
                <a:latin typeface="Arial"/>
                <a:ea typeface="Arial"/>
                <a:cs typeface="Arial"/>
                <a:sym typeface="Arial"/>
              </a:rPr>
            </a:br>
            <a:r>
              <a:rPr lang="en" sz="800">
                <a:solidFill>
                  <a:srgbClr val="FFFFFF"/>
                </a:solidFill>
                <a:latin typeface="Arial"/>
                <a:ea typeface="Arial"/>
                <a:cs typeface="Arial"/>
                <a:sym typeface="Arial"/>
              </a:rPr>
              <a:t>Security: Only authorized users should be able to log in and view homes for sale. Only approved and screened sellers should be able to upload their homes for sale</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Environmental: This project should not have any environmental impact but will have to comply with United States law regardless</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Operational: The finished product must be able to be used from every standard VR device, and have easy to use signups for buyers and sellers</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Development: This project will be developed by our team in a timely fashion, implemented using the MVC pattern</a:t>
            </a:r>
            <a:br>
              <a:rPr lang="en" sz="800">
                <a:solidFill>
                  <a:srgbClr val="FFFFFF"/>
                </a:solidFill>
                <a:latin typeface="Arial"/>
                <a:ea typeface="Arial"/>
                <a:cs typeface="Arial"/>
                <a:sym typeface="Arial"/>
              </a:rPr>
            </a:br>
            <a:r>
              <a:rPr lang="en" sz="800">
                <a:solidFill>
                  <a:srgbClr val="FFFFFF"/>
                </a:solidFill>
                <a:latin typeface="Arial"/>
                <a:ea typeface="Arial"/>
                <a:cs typeface="Arial"/>
                <a:sym typeface="Arial"/>
              </a:rPr>
              <a:t>Regulatory: This project will need to comply with consumer privacy laws in the United States and during its development must abide by workplace regulations</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Ethical: This project must allow users to remove their homes from the site if they do not feel safe, and protect users from abuse of the system by unauthorized access</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Accounting: This project must keep an accurate record of all funding received, and track expenses to give shareholders their fair share of returns</a:t>
            </a:r>
            <a:br>
              <a:rPr lang="en" sz="800">
                <a:solidFill>
                  <a:srgbClr val="FFFFFF"/>
                </a:solidFill>
                <a:latin typeface="Arial"/>
                <a:ea typeface="Arial"/>
                <a:cs typeface="Arial"/>
                <a:sym typeface="Arial"/>
              </a:rPr>
            </a:br>
            <a:endParaRPr sz="800">
              <a:solidFill>
                <a:srgbClr val="FFFFFF"/>
              </a:solidFill>
              <a:latin typeface="Arial"/>
              <a:ea typeface="Arial"/>
              <a:cs typeface="Arial"/>
              <a:sym typeface="Arial"/>
            </a:endParaRPr>
          </a:p>
          <a:p>
            <a:pPr indent="-279400" lvl="0" marL="457200" rtl="0" algn="l">
              <a:spcBef>
                <a:spcPts val="0"/>
              </a:spcBef>
              <a:spcAft>
                <a:spcPts val="0"/>
              </a:spcAft>
              <a:buClr>
                <a:srgbClr val="FFFFFF"/>
              </a:buClr>
              <a:buSzPts val="800"/>
              <a:buFont typeface="Arial"/>
              <a:buChar char="●"/>
            </a:pPr>
            <a:r>
              <a:rPr lang="en" sz="800">
                <a:solidFill>
                  <a:srgbClr val="FFFFFF"/>
                </a:solidFill>
                <a:latin typeface="Arial"/>
                <a:ea typeface="Arial"/>
                <a:cs typeface="Arial"/>
                <a:sym typeface="Arial"/>
              </a:rPr>
              <a:t>Safety/Security: This project needs to abide by US law regarding software security, and have adequate protections to make sure no unauthorized access occurs, and that authorized users do not abuse the power they have.</a:t>
            </a:r>
            <a:endParaRPr sz="1200"/>
          </a:p>
        </p:txBody>
      </p:sp>
      <p:pic>
        <p:nvPicPr>
          <p:cNvPr id="184" name="Google Shape;184;p18" title="non-funci.mp3">
            <a:hlinkClick r:id="rId3"/>
          </p:cNvPr>
          <p:cNvPicPr preferRelativeResize="0"/>
          <p:nvPr/>
        </p:nvPicPr>
        <p:blipFill>
          <a:blip r:embed="rId4">
            <a:alphaModFix/>
          </a:blip>
          <a:stretch>
            <a:fillRect/>
          </a:stretch>
        </p:blipFill>
        <p:spPr>
          <a:xfrm>
            <a:off x="103025" y="4597400"/>
            <a:ext cx="457200" cy="4572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190" name="Google Shape;190;p19"/>
          <p:cNvPicPr preferRelativeResize="0"/>
          <p:nvPr/>
        </p:nvPicPr>
        <p:blipFill rotWithShape="1">
          <a:blip r:embed="rId3">
            <a:alphaModFix/>
          </a:blip>
          <a:srcRect b="2485" l="3843" r="5927" t="2276"/>
          <a:stretch/>
        </p:blipFill>
        <p:spPr>
          <a:xfrm>
            <a:off x="2292401" y="1017975"/>
            <a:ext cx="4559175" cy="3906975"/>
          </a:xfrm>
          <a:prstGeom prst="rect">
            <a:avLst/>
          </a:prstGeom>
          <a:noFill/>
          <a:ln>
            <a:noFill/>
          </a:ln>
        </p:spPr>
      </p:pic>
      <p:pic>
        <p:nvPicPr>
          <p:cNvPr id="191" name="Google Shape;191;p19" title="Use Case Diagram.mp3">
            <a:hlinkClick r:id="rId4"/>
          </p:cNvPr>
          <p:cNvPicPr preferRelativeResize="0"/>
          <p:nvPr/>
        </p:nvPicPr>
        <p:blipFill>
          <a:blip r:embed="rId5">
            <a:alphaModFix/>
          </a:blip>
          <a:stretch>
            <a:fillRect/>
          </a:stretch>
        </p:blipFill>
        <p:spPr>
          <a:xfrm>
            <a:off x="47176" y="4607025"/>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97" name="Google Shape;197;p20"/>
          <p:cNvPicPr preferRelativeResize="0"/>
          <p:nvPr/>
        </p:nvPicPr>
        <p:blipFill>
          <a:blip r:embed="rId3">
            <a:alphaModFix/>
          </a:blip>
          <a:stretch>
            <a:fillRect/>
          </a:stretch>
        </p:blipFill>
        <p:spPr>
          <a:xfrm>
            <a:off x="1385888" y="1201225"/>
            <a:ext cx="6372225" cy="3514725"/>
          </a:xfrm>
          <a:prstGeom prst="rect">
            <a:avLst/>
          </a:prstGeom>
          <a:noFill/>
          <a:ln>
            <a:noFill/>
          </a:ln>
        </p:spPr>
      </p:pic>
      <p:pic>
        <p:nvPicPr>
          <p:cNvPr id="198" name="Google Shape;198;p20" title="Sequence Diagram Audio.mp3">
            <a:hlinkClick r:id="rId4"/>
          </p:cNvPr>
          <p:cNvPicPr preferRelativeResize="0"/>
          <p:nvPr/>
        </p:nvPicPr>
        <p:blipFill>
          <a:blip r:embed="rId5">
            <a:alphaModFix/>
          </a:blip>
          <a:stretch>
            <a:fillRect/>
          </a:stretch>
        </p:blipFill>
        <p:spPr>
          <a:xfrm>
            <a:off x="70975" y="4629850"/>
            <a:ext cx="457200" cy="4572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pic>
        <p:nvPicPr>
          <p:cNvPr id="204" name="Google Shape;204;p21"/>
          <p:cNvPicPr preferRelativeResize="0"/>
          <p:nvPr/>
        </p:nvPicPr>
        <p:blipFill>
          <a:blip r:embed="rId3">
            <a:alphaModFix/>
          </a:blip>
          <a:stretch>
            <a:fillRect/>
          </a:stretch>
        </p:blipFill>
        <p:spPr>
          <a:xfrm>
            <a:off x="1818825" y="1179025"/>
            <a:ext cx="5506338" cy="3530850"/>
          </a:xfrm>
          <a:prstGeom prst="rect">
            <a:avLst/>
          </a:prstGeom>
          <a:noFill/>
          <a:ln>
            <a:noFill/>
          </a:ln>
        </p:spPr>
      </p:pic>
      <p:pic>
        <p:nvPicPr>
          <p:cNvPr id="205" name="Google Shape;205;p21" title="Class Diagram.mp3">
            <a:hlinkClick r:id="rId4"/>
          </p:cNvPr>
          <p:cNvPicPr preferRelativeResize="0"/>
          <p:nvPr/>
        </p:nvPicPr>
        <p:blipFill>
          <a:blip r:embed="rId5">
            <a:alphaModFix/>
          </a:blip>
          <a:stretch>
            <a:fillRect/>
          </a:stretch>
        </p:blipFill>
        <p:spPr>
          <a:xfrm>
            <a:off x="90413" y="4564700"/>
            <a:ext cx="457200" cy="4572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