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75" r:id="rId6"/>
    <p:sldId id="278" r:id="rId7"/>
    <p:sldId id="274" r:id="rId8"/>
    <p:sldId id="277" r:id="rId9"/>
    <p:sldId id="267" r:id="rId10"/>
    <p:sldId id="266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3" autoAdjust="0"/>
    <p:restoredTop sz="86740" autoAdjust="0"/>
  </p:normalViewPr>
  <p:slideViewPr>
    <p:cSldViewPr snapToGrid="0">
      <p:cViewPr varScale="1">
        <p:scale>
          <a:sx n="79" d="100"/>
          <a:sy n="79" d="100"/>
        </p:scale>
        <p:origin x="18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DF21A-2EE9-4AF2-822A-C8F2F41FEC0B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B737-5DD9-4980-A96D-053B03B4D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69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0B737-5DD9-4980-A96D-053B03B4DCC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685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B737-5DD9-4980-A96D-053B03B4DCC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334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PyQt5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является одним из наиболее популярных модулей для создания GUI приложений 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B737-5DD9-4980-A96D-053B03B4DCC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10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Схема в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draw.io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Расчёт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B737-5DD9-4980-A96D-053B03B4DCC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31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Схема в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draw.io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Расчёт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B737-5DD9-4980-A96D-053B03B4DCC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889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B737-5DD9-4980-A96D-053B03B4DCC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7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B737-5DD9-4980-A96D-053B03B4DCC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544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B737-5DD9-4980-A96D-053B03B4DCC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038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B737-5DD9-4980-A96D-053B03B4DCC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676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B737-5DD9-4980-A96D-053B03B4DCC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72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14A2-6FF1-4370-A495-9BD714338F56}" type="datetime1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3963-7A63-4AF9-96A0-2B9CDD900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2235-6F36-438F-8D23-6FEFAB9A966A}" type="datetime1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3963-7A63-4AF9-96A0-2B9CDD900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28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7DA-2DE4-463D-96F3-D625DE4983BC}" type="datetime1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3963-7A63-4AF9-96A0-2B9CDD900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2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C93C-6AFE-4942-841B-43A5B7EF3AC9}" type="datetime1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3963-7A63-4AF9-96A0-2B9CDD900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61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CEC4-E403-4046-A055-B0EECACA4435}" type="datetime1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3963-7A63-4AF9-96A0-2B9CDD900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9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51FB-74FF-4062-B06D-D63F010E06A3}" type="datetime1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3963-7A63-4AF9-96A0-2B9CDD900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2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6383-D911-458F-83CC-2A97B5DCEFD9}" type="datetime1">
              <a:rPr lang="ru-RU" smtClean="0"/>
              <a:t>25.04.2019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3963-7A63-4AF9-96A0-2B9CDD900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23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EF98-80F5-45E7-BA95-828668312A4A}" type="datetime1">
              <a:rPr lang="ru-RU" smtClean="0"/>
              <a:t>25.04.2019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3963-7A63-4AF9-96A0-2B9CDD900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57C7-EEAB-448E-9825-39C7D5A760F2}" type="datetime1">
              <a:rPr lang="ru-RU" smtClean="0"/>
              <a:t>25.04.2019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3963-7A63-4AF9-96A0-2B9CDD900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53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86F6-8F7B-4318-861C-886249B6BA5A}" type="datetime1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3963-7A63-4AF9-96A0-2B9CDD900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40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A56A-D9B6-482A-BA06-C5BFAABA2A79}" type="datetime1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3963-7A63-4AF9-96A0-2B9CDD900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58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E5357-A816-4BDE-92DD-2E5ABD98A998}" type="datetime1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B3963-7A63-4AF9-96A0-2B9CDD900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02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sp.net/mvc" TargetMode="External"/><Relationship Id="rId4" Type="http://schemas.openxmlformats.org/officeDocument/2006/relationships/hyperlink" Target="https://msdn.microsoft.com/ru-ru/library/bb545450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1" y="250825"/>
            <a:ext cx="1099888" cy="143771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201512"/>
            <a:ext cx="8241633" cy="2342732"/>
          </a:xfrm>
        </p:spPr>
        <p:txBody>
          <a:bodyPr>
            <a:normAutofit/>
          </a:bodyPr>
          <a:lstStyle/>
          <a:p>
            <a:r>
              <a:rPr lang="ru-RU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 задачи о назначениях для ООО «</a:t>
            </a:r>
            <a:r>
              <a:rPr lang="ru-RU" sz="3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ККМЦентр</a:t>
            </a:r>
            <a:r>
              <a:rPr lang="ru-RU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» с использованием параллельного генетического алгоритма</a:t>
            </a:r>
            <a:endParaRPr lang="ru-RU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94999" y="3460375"/>
            <a:ext cx="3859757" cy="2610485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Выполнил: </a:t>
            </a:r>
            <a:r>
              <a:rPr lang="ru-RU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Оришин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И.С.,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направление подготовки 01.03.02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руководитель: </a:t>
            </a:r>
            <a:r>
              <a:rPr lang="ru-RU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Тестова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И.В.,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к.ф.-</a:t>
            </a:r>
            <a:r>
              <a:rPr lang="ru-RU" sz="1900" dirty="0" err="1">
                <a:latin typeface="Arial" panose="020B0604020202020204" pitchFamily="34" charset="0"/>
                <a:cs typeface="Arial" panose="020B0604020202020204" pitchFamily="34" charset="0"/>
              </a:rPr>
              <a:t>м.н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, доцент кафедры </a:t>
            </a:r>
            <a:r>
              <a:rPr lang="ru-RU" sz="1900" dirty="0" err="1">
                <a:latin typeface="Arial" panose="020B0604020202020204" pitchFamily="34" charset="0"/>
                <a:cs typeface="Arial" panose="020B0604020202020204" pitchFamily="34" charset="0"/>
              </a:rPr>
              <a:t>ПМиВВ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65" y="5399953"/>
            <a:ext cx="7664868" cy="910830"/>
          </a:xfrm>
          <a:prstGeom prst="rect">
            <a:avLst/>
          </a:prstGeom>
        </p:spPr>
      </p:pic>
      <p:sp>
        <p:nvSpPr>
          <p:cNvPr id="7" name="Shape 62"/>
          <p:cNvSpPr txBox="1"/>
          <p:nvPr/>
        </p:nvSpPr>
        <p:spPr>
          <a:xfrm>
            <a:off x="3516132" y="6310783"/>
            <a:ext cx="258096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Архангельск,  201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lang="ru-RU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758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59618" y="507425"/>
            <a:ext cx="6755732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Апробация работы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1" y="250825"/>
            <a:ext cx="1099888" cy="1437711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3963-7A63-4AF9-96A0-2B9CDD900660}" type="slidenum">
              <a:rPr lang="ru-RU" sz="2000" smtClean="0"/>
              <a:t>10</a:t>
            </a:fld>
            <a:endParaRPr lang="ru-RU" sz="2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3901" y="1831688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–"/>
            </a:pP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Ломоносовские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чтения – 2018, САФУ им. М.В. Ломоносова, 27 ноября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–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/>
              <a:t>X </a:t>
            </a:r>
            <a:r>
              <a:rPr lang="ru-RU" dirty="0"/>
              <a:t>Международная молодежная научно-практическая школа «Высокопроизводительные вычисления на </a:t>
            </a:r>
            <a:r>
              <a:rPr lang="ru-RU" dirty="0" err="1"/>
              <a:t>Grid</a:t>
            </a:r>
            <a:r>
              <a:rPr lang="ru-RU" dirty="0"/>
              <a:t> системах</a:t>
            </a:r>
            <a:r>
              <a:rPr lang="ru-RU" dirty="0" smtClean="0"/>
              <a:t>», 8 апреля 2018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–"/>
            </a:pPr>
            <a:r>
              <a:rPr lang="ru-RU" dirty="0"/>
              <a:t> </a:t>
            </a:r>
            <a:r>
              <a:rPr lang="ru-RU" dirty="0" smtClean="0"/>
              <a:t>предполагается получение акта о внедрении в ООО «</a:t>
            </a:r>
            <a:r>
              <a:rPr lang="ru-RU" dirty="0" err="1" smtClean="0"/>
              <a:t>ККМЦентр</a:t>
            </a:r>
            <a:r>
              <a:rPr lang="ru-RU" dirty="0" smtClean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4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43789" y="2608941"/>
            <a:ext cx="6755732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1" y="250825"/>
            <a:ext cx="1099888" cy="1437711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3963-7A63-4AF9-96A0-2B9CDD900660}" type="slidenum">
              <a:rPr lang="ru-RU" sz="2000" smtClean="0"/>
              <a:t>11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8083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59618" y="507426"/>
            <a:ext cx="6755732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Список источников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1" y="250825"/>
            <a:ext cx="1099888" cy="1437711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3963-7A63-4AF9-96A0-2B9CDD900660}" type="slidenum">
              <a:rPr lang="ru-RU" sz="2000" smtClean="0"/>
              <a:t>12</a:t>
            </a:fld>
            <a:endParaRPr lang="ru-RU" sz="2000" dirty="0"/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520364" y="1907888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32000">
              <a:lnSpc>
                <a:spcPct val="150000"/>
              </a:lnSpc>
              <a:spcBef>
                <a:spcPts val="0"/>
              </a:spcBef>
              <a:buFont typeface="Arial"/>
              <a:buAutoNum type="arabicPeriod"/>
            </a:pPr>
            <a:endParaRPr lang="ru-RU" sz="2000" dirty="0"/>
          </a:p>
          <a:p>
            <a:pPr marL="0" indent="432000">
              <a:lnSpc>
                <a:spcPct val="150000"/>
              </a:lnSpc>
              <a:spcBef>
                <a:spcPts val="0"/>
              </a:spcBef>
              <a:buFont typeface="Arial"/>
              <a:buAutoNum type="arabicPeriod"/>
            </a:pPr>
            <a:endParaRPr lang="ru-RU" sz="2000" dirty="0">
              <a:hlinkClick r:id="rId4"/>
            </a:endParaRPr>
          </a:p>
          <a:p>
            <a:pPr marL="0" indent="432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2000" dirty="0">
              <a:hlinkClick r:id="rId5"/>
            </a:endParaRPr>
          </a:p>
          <a:p>
            <a:pPr marL="0" indent="432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2000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F91E9A91-112E-4A82-B282-7B84C45A09F5}"/>
              </a:ext>
            </a:extLst>
          </p:cNvPr>
          <p:cNvSpPr txBox="1">
            <a:spLocks/>
          </p:cNvSpPr>
          <p:nvPr/>
        </p:nvSpPr>
        <p:spPr>
          <a:xfrm>
            <a:off x="457200" y="1832988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Матвеев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Кьют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документация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ОпенМПИ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документация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32000">
              <a:lnSpc>
                <a:spcPct val="150000"/>
              </a:lnSpc>
              <a:spcBef>
                <a:spcPts val="0"/>
              </a:spcBef>
              <a:buFont typeface="Arial"/>
              <a:buAutoNum type="arabicPeriod"/>
            </a:pPr>
            <a:endParaRPr lang="ru-RU" sz="2000" dirty="0"/>
          </a:p>
          <a:p>
            <a:pPr marL="0" indent="432000">
              <a:lnSpc>
                <a:spcPct val="150000"/>
              </a:lnSpc>
              <a:spcBef>
                <a:spcPts val="0"/>
              </a:spcBef>
              <a:buFont typeface="Arial"/>
              <a:buAutoNum type="arabicPeriod"/>
            </a:pPr>
            <a:endParaRPr lang="ru-RU" sz="2000" dirty="0">
              <a:hlinkClick r:id="rId4"/>
            </a:endParaRPr>
          </a:p>
          <a:p>
            <a:pPr marL="0" indent="432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2000" dirty="0">
              <a:hlinkClick r:id="rId5"/>
            </a:endParaRPr>
          </a:p>
          <a:p>
            <a:pPr marL="0" indent="432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6000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59618" y="250825"/>
            <a:ext cx="6755732" cy="1325563"/>
          </a:xfrm>
        </p:spPr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1" y="250825"/>
            <a:ext cx="1099888" cy="1437711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3963-7A63-4AF9-96A0-2B9CDD900660}" type="slidenum">
              <a:rPr lang="ru-RU" sz="2000" smtClean="0"/>
              <a:t>2</a:t>
            </a:fld>
            <a:endParaRPr lang="ru-RU" sz="2000" dirty="0"/>
          </a:p>
        </p:txBody>
      </p:sp>
      <p:sp>
        <p:nvSpPr>
          <p:cNvPr id="9" name="Текст 1"/>
          <p:cNvSpPr>
            <a:spLocks noGrp="1"/>
          </p:cNvSpPr>
          <p:nvPr>
            <p:ph idx="1"/>
          </p:nvPr>
        </p:nvSpPr>
        <p:spPr>
          <a:xfrm>
            <a:off x="669072" y="1961002"/>
            <a:ext cx="8118089" cy="4351338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 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современных условиях развития каждое предприятие стремится с наименьшими затратами функционировать в сложившихся условиях с целью получения высоких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доходов.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ru-RU" dirty="0" smtClean="0"/>
              <a:t>- Генетический </a:t>
            </a:r>
            <a:r>
              <a:rPr lang="ru-RU" dirty="0"/>
              <a:t>алгоритм относится к классу эвристических алгоритмов и является достаточно молодым и весьма перспективным направлением в области оптимизации и моделирования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ts val="3740"/>
              </a:lnSpc>
              <a:spcBef>
                <a:spcPts val="0"/>
              </a:spcBef>
              <a:buSzPct val="25000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73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59618" y="250825"/>
            <a:ext cx="6755732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Цель и задачи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1" y="250825"/>
            <a:ext cx="1099888" cy="1437711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3963-7A63-4AF9-96A0-2B9CDD900660}" type="slidenum">
              <a:rPr lang="ru-RU" sz="2000" smtClean="0"/>
              <a:t>3</a:t>
            </a:fld>
            <a:endParaRPr lang="ru-RU" sz="2000" dirty="0"/>
          </a:p>
        </p:txBody>
      </p:sp>
      <p:sp>
        <p:nvSpPr>
          <p:cNvPr id="7" name="Shape 84"/>
          <p:cNvSpPr txBox="1">
            <a:spLocks/>
          </p:cNvSpPr>
          <p:nvPr/>
        </p:nvSpPr>
        <p:spPr>
          <a:xfrm>
            <a:off x="213756" y="1688536"/>
            <a:ext cx="8716487" cy="466781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indent="0" algn="just">
              <a:lnSpc>
                <a:spcPct val="100000"/>
              </a:lnSpc>
              <a:buNone/>
            </a:pPr>
            <a:r>
              <a:rPr lang="ru-RU" sz="2500" b="1" dirty="0">
                <a:latin typeface="Arial" panose="020B0604020202020204" pitchFamily="34" charset="0"/>
                <a:cs typeface="Arial" panose="020B0604020202020204" pitchFamily="34" charset="0"/>
              </a:rPr>
              <a:t>Цель работы </a:t>
            </a:r>
            <a:r>
              <a:rPr lang="ru-RU" sz="2500" dirty="0">
                <a:latin typeface="Arial" panose="020B0604020202020204" pitchFamily="34" charset="0"/>
                <a:cs typeface="Arial" panose="020B0604020202020204" pitchFamily="34" charset="0"/>
              </a:rPr>
              <a:t>– создание приложения, </a:t>
            </a:r>
            <a:r>
              <a:rPr lang="ru-RU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реализующее решение задачи о назначениях, с помощью генетического алгоритма. </a:t>
            </a:r>
            <a:endParaRPr lang="ru-RU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500" dirty="0">
                <a:latin typeface="Arial" panose="020B0604020202020204" pitchFamily="34" charset="0"/>
                <a:cs typeface="Arial" panose="020B0604020202020204" pitchFamily="34" charset="0"/>
              </a:rPr>
              <a:t>Для реализации поставленной цели поставлены следующие задачи: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ru-RU" sz="25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</a:t>
            </a:r>
            <a:r>
              <a:rPr lang="ru-RU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необходимых данных;</a:t>
            </a:r>
            <a:endParaRPr lang="ru-RU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ru-RU" sz="2500" dirty="0">
                <a:latin typeface="Arial" panose="020B0604020202020204" pitchFamily="34" charset="0"/>
                <a:cs typeface="Arial" panose="020B0604020202020204" pitchFamily="34" charset="0"/>
              </a:rPr>
              <a:t>выбор средств разработки </a:t>
            </a:r>
            <a:r>
              <a:rPr lang="ru-RU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приложения;</a:t>
            </a:r>
            <a:endParaRPr lang="ru-RU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ru-RU" sz="25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еализация параллельного генетического алгоритма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ru-RU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Провести сравнительный анализ </a:t>
            </a:r>
            <a:r>
              <a:rPr lang="ru-RU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симлекс</a:t>
            </a:r>
            <a:r>
              <a:rPr lang="ru-RU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метода и генетического алгоритма</a:t>
            </a:r>
            <a:endParaRPr lang="ru-RU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7697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43789" y="514695"/>
            <a:ext cx="7532571" cy="841995"/>
          </a:xfrm>
        </p:spPr>
        <p:txBody>
          <a:bodyPr>
            <a:noAutofit/>
          </a:bodyPr>
          <a:lstStyle/>
          <a:p>
            <a:pPr algn="ctr"/>
            <a:r>
              <a:rPr lang="ru-RU" sz="3800" b="1" dirty="0">
                <a:latin typeface="Arial" panose="020B0604020202020204" pitchFamily="34" charset="0"/>
                <a:cs typeface="Arial" panose="020B0604020202020204" pitchFamily="34" charset="0"/>
              </a:rPr>
              <a:t>Выбор средств разработки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1" y="250825"/>
            <a:ext cx="1099888" cy="1437711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3963-7A63-4AF9-96A0-2B9CDD900660}" type="slidenum">
              <a:rPr lang="ru-RU" sz="2000" smtClean="0"/>
              <a:t>4</a:t>
            </a:fld>
            <a:endParaRPr lang="ru-RU" sz="2000" dirty="0"/>
          </a:p>
        </p:txBody>
      </p:sp>
      <p:sp>
        <p:nvSpPr>
          <p:cNvPr id="6" name="Shape 91"/>
          <p:cNvSpPr txBox="1">
            <a:spLocks/>
          </p:cNvSpPr>
          <p:nvPr/>
        </p:nvSpPr>
        <p:spPr>
          <a:xfrm>
            <a:off x="343901" y="1688537"/>
            <a:ext cx="8441660" cy="4480616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фреймворк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для разработки программного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обеспечения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компилируемый, статически типизированный язык программирования общего назначения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QML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декларативный язык программирования, основанный на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предназначенный для дизайна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приложений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/>
              <a:t>открытый стандарт для распараллеливания программ на языках </a:t>
            </a:r>
            <a:r>
              <a:rPr lang="en-US" dirty="0" smtClean="0"/>
              <a:t>C/C++</a:t>
            </a:r>
          </a:p>
        </p:txBody>
      </p:sp>
    </p:spTree>
    <p:extLst>
      <p:ext uri="{BB962C8B-B14F-4D97-AF65-F5344CB8AC3E}">
        <p14:creationId xmlns:p14="http://schemas.microsoft.com/office/powerpoint/2010/main" val="252327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43789" y="514695"/>
            <a:ext cx="7532571" cy="1173841"/>
          </a:xfrm>
        </p:spPr>
        <p:txBody>
          <a:bodyPr>
            <a:noAutofit/>
          </a:bodyPr>
          <a:lstStyle/>
          <a:p>
            <a:pPr algn="ctr"/>
            <a:r>
              <a:rPr lang="ru-RU" sz="3800" b="1" dirty="0">
                <a:latin typeface="Arial" panose="020B0604020202020204" pitchFamily="34" charset="0"/>
                <a:cs typeface="Arial" panose="020B0604020202020204" pitchFamily="34" charset="0"/>
              </a:rPr>
              <a:t>Схема работы </a:t>
            </a:r>
            <a:r>
              <a:rPr lang="ru-RU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алгоритма</a:t>
            </a:r>
            <a:endParaRPr lang="ru-RU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1" y="250825"/>
            <a:ext cx="1099888" cy="1437711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3963-7A63-4AF9-96A0-2B9CDD900660}" type="slidenum">
              <a:rPr lang="ru-RU" sz="2000" smtClean="0"/>
              <a:t>5</a:t>
            </a:fld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38912" y="1952406"/>
            <a:ext cx="84124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Генерация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случайной популяции заданного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размера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Выявляение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наиболее приспособленных особей, создание на их основе новой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популяции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Повторение шага, пока не достигнуто условие выполнения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Получение ответа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406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43789" y="514695"/>
            <a:ext cx="7532571" cy="1173841"/>
          </a:xfrm>
        </p:spPr>
        <p:txBody>
          <a:bodyPr>
            <a:noAutofit/>
          </a:bodyPr>
          <a:lstStyle/>
          <a:p>
            <a:pPr algn="ctr"/>
            <a:r>
              <a:rPr lang="ru-RU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</a:t>
            </a:r>
            <a:endParaRPr lang="ru-RU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1" y="250825"/>
            <a:ext cx="1099888" cy="1437711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3963-7A63-4AF9-96A0-2B9CDD900660}" type="slidenum">
              <a:rPr lang="ru-RU" sz="2000" smtClean="0"/>
              <a:t>6</a:t>
            </a:fld>
            <a:endParaRPr lang="ru-RU" sz="20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732438"/>
              </p:ext>
            </p:extLst>
          </p:nvPr>
        </p:nvGraphicFramePr>
        <p:xfrm>
          <a:off x="719328" y="1787142"/>
          <a:ext cx="7644384" cy="2610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128">
                  <a:extLst>
                    <a:ext uri="{9D8B030D-6E8A-4147-A177-3AD203B41FA5}">
                      <a16:colId xmlns:a16="http://schemas.microsoft.com/office/drawing/2014/main" val="1412666352"/>
                    </a:ext>
                  </a:extLst>
                </a:gridCol>
                <a:gridCol w="2548128">
                  <a:extLst>
                    <a:ext uri="{9D8B030D-6E8A-4147-A177-3AD203B41FA5}">
                      <a16:colId xmlns:a16="http://schemas.microsoft.com/office/drawing/2014/main" val="10435909"/>
                    </a:ext>
                  </a:extLst>
                </a:gridCol>
                <a:gridCol w="2548128">
                  <a:extLst>
                    <a:ext uri="{9D8B030D-6E8A-4147-A177-3AD203B41FA5}">
                      <a16:colId xmlns:a16="http://schemas.microsoft.com/office/drawing/2014/main" val="172101131"/>
                    </a:ext>
                  </a:extLst>
                </a:gridCol>
              </a:tblGrid>
              <a:tr h="652744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Генетический</a:t>
                      </a:r>
                      <a:r>
                        <a:rPr lang="ru-RU" baseline="0" dirty="0" smtClean="0"/>
                        <a:t> алгоритм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Симплекс метод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981287"/>
                  </a:ext>
                </a:extLst>
              </a:tr>
              <a:tr h="652744">
                <a:tc>
                  <a:txBody>
                    <a:bodyPr/>
                    <a:lstStyle/>
                    <a:p>
                      <a:r>
                        <a:rPr lang="ru-RU" dirty="0" smtClean="0"/>
                        <a:t>Способ решения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Эвристический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Аналитический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089209"/>
                  </a:ext>
                </a:extLst>
              </a:tr>
              <a:tr h="652744"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 выполнения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596340"/>
                  </a:ext>
                </a:extLst>
              </a:tr>
              <a:tr h="652744">
                <a:tc>
                  <a:txBody>
                    <a:bodyPr/>
                    <a:lstStyle/>
                    <a:p>
                      <a:r>
                        <a:rPr lang="ru-RU" dirty="0" smtClean="0"/>
                        <a:t>Эффективность </a:t>
                      </a:r>
                      <a:r>
                        <a:rPr lang="en-US" dirty="0" smtClean="0"/>
                        <a:t>?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4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25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43789" y="514695"/>
            <a:ext cx="7532571" cy="841995"/>
          </a:xfrm>
        </p:spPr>
        <p:txBody>
          <a:bodyPr>
            <a:noAutofit/>
          </a:bodyPr>
          <a:lstStyle/>
          <a:p>
            <a:pPr algn="ctr"/>
            <a:r>
              <a:rPr lang="ru-RU" sz="3800" b="1" dirty="0">
                <a:latin typeface="Arial" panose="020B0604020202020204" pitchFamily="34" charset="0"/>
                <a:cs typeface="Arial" panose="020B0604020202020204" pitchFamily="34" charset="0"/>
              </a:rPr>
              <a:t>Интерфейс приложения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1" y="250825"/>
            <a:ext cx="1099888" cy="1437711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3963-7A63-4AF9-96A0-2B9CDD900660}" type="slidenum">
              <a:rPr lang="ru-RU" sz="2000" smtClean="0"/>
              <a:t>7</a:t>
            </a:fld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5" y="1355859"/>
            <a:ext cx="5391902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1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43789" y="514695"/>
            <a:ext cx="7532571" cy="841995"/>
          </a:xfrm>
        </p:spPr>
        <p:txBody>
          <a:bodyPr>
            <a:noAutofit/>
          </a:bodyPr>
          <a:lstStyle/>
          <a:p>
            <a:pPr algn="ctr"/>
            <a:r>
              <a:rPr lang="ru-RU" sz="3800" b="1" dirty="0">
                <a:latin typeface="Arial" panose="020B0604020202020204" pitchFamily="34" charset="0"/>
                <a:cs typeface="Arial" panose="020B0604020202020204" pitchFamily="34" charset="0"/>
              </a:rPr>
              <a:t>Интерфейс приложения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1" y="250825"/>
            <a:ext cx="1099888" cy="1437711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3963-7A63-4AF9-96A0-2B9CDD900660}" type="slidenum">
              <a:rPr lang="ru-RU" sz="2000" smtClean="0"/>
              <a:t>8</a:t>
            </a:fld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36" y="1355859"/>
            <a:ext cx="5290039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7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59618" y="507425"/>
            <a:ext cx="6755732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Результаты ВКР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1" y="250825"/>
            <a:ext cx="1099888" cy="1437711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3963-7A63-4AF9-96A0-2B9CDD900660}" type="slidenum">
              <a:rPr lang="ru-RU" sz="2000" smtClean="0"/>
              <a:t>9</a:t>
            </a:fld>
            <a:endParaRPr lang="ru-RU" sz="2000" dirty="0"/>
          </a:p>
        </p:txBody>
      </p:sp>
      <p:sp>
        <p:nvSpPr>
          <p:cNvPr id="6" name="Shape 91"/>
          <p:cNvSpPr txBox="1">
            <a:spLocks/>
          </p:cNvSpPr>
          <p:nvPr/>
        </p:nvSpPr>
        <p:spPr>
          <a:xfrm>
            <a:off x="343901" y="2070231"/>
            <a:ext cx="8502732" cy="475161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100" indent="-342900" algn="just">
              <a:lnSpc>
                <a:spcPct val="100000"/>
              </a:lnSpc>
              <a:buFont typeface="Arial" panose="020B0604020202020204" pitchFamily="34" charset="0"/>
              <a:buChar char="–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определены математическая модель и необходимые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6100" indent="-342900" algn="just">
              <a:lnSpc>
                <a:spcPct val="100000"/>
              </a:lnSpc>
              <a:buFont typeface="Arial" panose="020B0604020202020204" pitchFamily="34" charset="0"/>
              <a:buChar char="–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проанализированы и выбраны программные компоненты</a:t>
            </a:r>
          </a:p>
          <a:p>
            <a:pPr marL="546100" indent="-342900" algn="just">
              <a:lnSpc>
                <a:spcPct val="100000"/>
              </a:lnSpc>
              <a:buFont typeface="Arial" panose="020B0604020202020204" pitchFamily="34" charset="0"/>
              <a:buChar char="–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разработано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решения задачи о назначениях с использованием параллельного генетического алгоритма</a:t>
            </a:r>
          </a:p>
          <a:p>
            <a:pPr marL="546100" indent="-342900" algn="just">
              <a:lnSpc>
                <a:spcPct val="100000"/>
              </a:lnSpc>
              <a:buFont typeface="Arial" panose="020B0604020202020204" pitchFamily="34" charset="0"/>
              <a:buChar char="–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 сравнительный анализ генетического алгоритма и симплекс метода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078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</TotalTime>
  <Words>353</Words>
  <Application>Microsoft Office PowerPoint</Application>
  <PresentationFormat>Экран (4:3)</PresentationFormat>
  <Paragraphs>84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Решение задачи о назначениях для ООО «ККМЦентр» с использованием параллельного генетического алгоритма</vt:lpstr>
      <vt:lpstr>Актуальность</vt:lpstr>
      <vt:lpstr>Цель и задачи</vt:lpstr>
      <vt:lpstr>Выбор средств разработки</vt:lpstr>
      <vt:lpstr>Схема работы алгоритма</vt:lpstr>
      <vt:lpstr>Сравнительный анализ</vt:lpstr>
      <vt:lpstr>Интерфейс приложения</vt:lpstr>
      <vt:lpstr>Интерфейс приложения</vt:lpstr>
      <vt:lpstr>Результаты ВКР</vt:lpstr>
      <vt:lpstr>Апробация работы</vt:lpstr>
      <vt:lpstr>Спасибо за внимание!</vt:lpstr>
      <vt:lpstr>Список источников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электронного журнала для сотрудников общеобразовательного учреждения</dc:title>
  <dc:creator>untitled felis</dc:creator>
  <cp:lastModifiedBy>KnsRoo</cp:lastModifiedBy>
  <cp:revision>49</cp:revision>
  <dcterms:created xsi:type="dcterms:W3CDTF">2019-04-20T15:44:24Z</dcterms:created>
  <dcterms:modified xsi:type="dcterms:W3CDTF">2019-04-25T08:45:47Z</dcterms:modified>
</cp:coreProperties>
</file>