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oboto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3.jpe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000017">
                <a:alpha val="89804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047720" y="9686925"/>
            <a:ext cx="2154554" cy="514350"/>
            <a:chOff x="0" y="0"/>
            <a:chExt cx="2872738" cy="685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72740" cy="685800"/>
            </a:xfrm>
            <a:custGeom>
              <a:avLst/>
              <a:gdLst/>
              <a:ahLst/>
              <a:cxnLst/>
              <a:rect r="r" b="b" t="t" l="l"/>
              <a:pathLst>
                <a:path h="685800" w="2872740">
                  <a:moveTo>
                    <a:pt x="0" y="0"/>
                  </a:moveTo>
                  <a:lnTo>
                    <a:pt x="2872740" y="0"/>
                  </a:lnTo>
                  <a:lnTo>
                    <a:pt x="287274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3" r="0" b="-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0"/>
            <a:ext cx="6858000" cy="10286999"/>
            <a:chOff x="0" y="0"/>
            <a:chExt cx="9144000" cy="137159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8" r="0" b="-28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32077" y="1508854"/>
            <a:ext cx="9152730" cy="186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1"/>
              </a:lnSpc>
            </a:pPr>
            <a:r>
              <a:rPr lang="en-US" sz="570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Домашняя работа №1 — «Я и мои цели в Data Science»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24450"/>
            <a:ext cx="8901146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8" spc="-1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Краткая презентация о моем пути в Data Science, ключевых навыках,</a:t>
            </a:r>
          </a:p>
          <a:p>
            <a:pPr algn="ctr">
              <a:lnSpc>
                <a:spcPts val="3730"/>
              </a:lnSpc>
            </a:pPr>
            <a:r>
              <a:rPr lang="en-US" sz="3108" spc="-1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карьерных устремлениях и целях, поставленных на курс.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000017">
                <a:alpha val="89804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974411" y="761790"/>
            <a:ext cx="9313589" cy="8763419"/>
            <a:chOff x="0" y="0"/>
            <a:chExt cx="10835640" cy="10195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35640" cy="10195560"/>
            </a:xfrm>
            <a:custGeom>
              <a:avLst/>
              <a:gdLst/>
              <a:ahLst/>
              <a:cxnLst/>
              <a:rect r="r" b="b" t="t" l="l"/>
              <a:pathLst>
                <a:path h="10195560" w="10835640">
                  <a:moveTo>
                    <a:pt x="0" y="0"/>
                  </a:moveTo>
                  <a:lnTo>
                    <a:pt x="10835640" y="0"/>
                  </a:lnTo>
                  <a:lnTo>
                    <a:pt x="10835640" y="10195560"/>
                  </a:lnTo>
                  <a:lnTo>
                    <a:pt x="0" y="10195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63760" y="752265"/>
            <a:ext cx="5937048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5"/>
              </a:lnSpc>
            </a:pPr>
            <a:r>
              <a:rPr lang="en-US" sz="581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Кто я и почему Data Science?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090" y="2428665"/>
            <a:ext cx="7945711" cy="719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6"/>
              </a:lnSpc>
            </a:pPr>
            <a:r>
              <a:rPr lang="en-US" sz="2603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Меня зовут Адилет, я окончил КГТУ им. И. Раззакова по направлению </a:t>
            </a:r>
            <a:r>
              <a:rPr lang="en-US" sz="2603" i="true">
                <a:solidFill>
                  <a:srgbClr val="CFD0D7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Информационные системы и технологии</a:t>
            </a:r>
            <a:r>
              <a:rPr lang="en-US" sz="2603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. Мой интерес к Data Science связан с желанием работать с данными, находить в них закономерности и создавать решения, которые приносят пользу бизнесу и обществу.</a:t>
            </a:r>
          </a:p>
          <a:p>
            <a:pPr algn="l">
              <a:lnSpc>
                <a:spcPts val="3124"/>
              </a:lnSpc>
            </a:pPr>
          </a:p>
          <a:p>
            <a:pPr algn="l">
              <a:lnSpc>
                <a:spcPts val="3124"/>
              </a:lnSpc>
            </a:pPr>
            <a:r>
              <a:rPr lang="en-US" sz="2603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Я выбрал Data Science, потому что эта профессия думаю будет оставаться</a:t>
            </a:r>
          </a:p>
          <a:p>
            <a:pPr algn="l">
              <a:lnSpc>
                <a:spcPts val="3124"/>
              </a:lnSpc>
            </a:pPr>
            <a:r>
              <a:rPr lang="en-US" sz="2603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актуальной и востребованной в будущем. Мне интересно анализировать</a:t>
            </a:r>
          </a:p>
          <a:p>
            <a:pPr algn="l">
              <a:lnSpc>
                <a:spcPts val="4236"/>
              </a:lnSpc>
            </a:pPr>
            <a:r>
              <a:rPr lang="en-US" sz="2603" spc="-19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данные, находить закономерности и создавать решения, которые помогают бизнесу и обществу. DS даёт возможность расти профессионально и быть частью технологического будущего.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000017">
                <a:alpha val="89804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047720" y="9686925"/>
            <a:ext cx="2154554" cy="514350"/>
            <a:chOff x="0" y="0"/>
            <a:chExt cx="2872738" cy="685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72740" cy="685800"/>
            </a:xfrm>
            <a:custGeom>
              <a:avLst/>
              <a:gdLst/>
              <a:ahLst/>
              <a:cxnLst/>
              <a:rect r="r" b="b" t="t" l="l"/>
              <a:pathLst>
                <a:path h="685800" w="2872740">
                  <a:moveTo>
                    <a:pt x="0" y="0"/>
                  </a:moveTo>
                  <a:lnTo>
                    <a:pt x="2872740" y="0"/>
                  </a:lnTo>
                  <a:lnTo>
                    <a:pt x="287274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3" r="0" b="-33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4409" y="1019175"/>
            <a:ext cx="1079352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4"/>
              </a:lnSpc>
            </a:pPr>
            <a:r>
              <a:rPr lang="en-US" sz="7687" spc="-3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Стартовые навыки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36052" y="2783585"/>
            <a:ext cx="816894" cy="824041"/>
            <a:chOff x="0" y="0"/>
            <a:chExt cx="846667" cy="8540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5820" cy="853440"/>
            </a:xfrm>
            <a:custGeom>
              <a:avLst/>
              <a:gdLst/>
              <a:ahLst/>
              <a:cxnLst/>
              <a:rect r="r" b="b" t="t" l="l"/>
              <a:pathLst>
                <a:path h="853440" w="845820">
                  <a:moveTo>
                    <a:pt x="687959" y="0"/>
                  </a:moveTo>
                  <a:lnTo>
                    <a:pt x="157861" y="0"/>
                  </a:lnTo>
                  <a:lnTo>
                    <a:pt x="96393" y="12446"/>
                  </a:lnTo>
                  <a:lnTo>
                    <a:pt x="46228" y="46228"/>
                  </a:lnTo>
                  <a:lnTo>
                    <a:pt x="12446" y="96393"/>
                  </a:lnTo>
                  <a:lnTo>
                    <a:pt x="0" y="157861"/>
                  </a:lnTo>
                  <a:lnTo>
                    <a:pt x="0" y="695579"/>
                  </a:lnTo>
                  <a:lnTo>
                    <a:pt x="12446" y="757047"/>
                  </a:lnTo>
                  <a:lnTo>
                    <a:pt x="46228" y="807212"/>
                  </a:lnTo>
                  <a:lnTo>
                    <a:pt x="96393" y="840994"/>
                  </a:lnTo>
                  <a:lnTo>
                    <a:pt x="157861" y="853440"/>
                  </a:lnTo>
                  <a:lnTo>
                    <a:pt x="687959" y="853440"/>
                  </a:lnTo>
                  <a:lnTo>
                    <a:pt x="749427" y="840994"/>
                  </a:lnTo>
                  <a:lnTo>
                    <a:pt x="799592" y="807212"/>
                  </a:lnTo>
                  <a:lnTo>
                    <a:pt x="833374" y="757047"/>
                  </a:lnTo>
                  <a:lnTo>
                    <a:pt x="845820" y="695579"/>
                  </a:lnTo>
                  <a:lnTo>
                    <a:pt x="845820" y="157861"/>
                  </a:lnTo>
                  <a:lnTo>
                    <a:pt x="833374" y="96393"/>
                  </a:lnTo>
                  <a:lnTo>
                    <a:pt x="799592" y="46228"/>
                  </a:lnTo>
                  <a:lnTo>
                    <a:pt x="749427" y="12446"/>
                  </a:lnTo>
                  <a:lnTo>
                    <a:pt x="687959" y="0"/>
                  </a:lnTo>
                  <a:close/>
                </a:path>
              </a:pathLst>
            </a:custGeom>
            <a:solidFill>
              <a:srgbClr val="172467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776233"/>
            <a:ext cx="831598" cy="838746"/>
          </a:xfrm>
          <a:custGeom>
            <a:avLst/>
            <a:gdLst/>
            <a:ahLst/>
            <a:cxnLst/>
            <a:rect r="r" b="b" t="t" l="l"/>
            <a:pathLst>
              <a:path h="838746" w="831598">
                <a:moveTo>
                  <a:pt x="0" y="0"/>
                </a:moveTo>
                <a:lnTo>
                  <a:pt x="831598" y="0"/>
                </a:lnTo>
                <a:lnTo>
                  <a:pt x="831598" y="838746"/>
                </a:lnTo>
                <a:lnTo>
                  <a:pt x="0" y="838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68389" y="2857106"/>
            <a:ext cx="551403" cy="683740"/>
            <a:chOff x="0" y="0"/>
            <a:chExt cx="571500" cy="7086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0" cy="708660"/>
            </a:xfrm>
            <a:custGeom>
              <a:avLst/>
              <a:gdLst/>
              <a:ahLst/>
              <a:cxnLst/>
              <a:rect r="r" b="b" t="t" l="l"/>
              <a:pathLst>
                <a:path h="70866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91" r="0" b="-69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198902" y="2809391"/>
            <a:ext cx="1714456" cy="6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4261" spc="-16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747979" y="2783585"/>
            <a:ext cx="824041" cy="824041"/>
            <a:chOff x="0" y="0"/>
            <a:chExt cx="854075" cy="8540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3694" cy="853567"/>
            </a:xfrm>
            <a:custGeom>
              <a:avLst/>
              <a:gdLst/>
              <a:ahLst/>
              <a:cxnLst/>
              <a:rect r="r" b="b" t="t" l="l"/>
              <a:pathLst>
                <a:path h="853567" w="853694">
                  <a:moveTo>
                    <a:pt x="694055" y="0"/>
                  </a:moveTo>
                  <a:lnTo>
                    <a:pt x="159385" y="0"/>
                  </a:lnTo>
                  <a:lnTo>
                    <a:pt x="97282" y="12573"/>
                  </a:lnTo>
                  <a:lnTo>
                    <a:pt x="46609" y="46609"/>
                  </a:lnTo>
                  <a:lnTo>
                    <a:pt x="12573" y="97282"/>
                  </a:lnTo>
                  <a:lnTo>
                    <a:pt x="0" y="159385"/>
                  </a:lnTo>
                  <a:lnTo>
                    <a:pt x="0" y="694055"/>
                  </a:lnTo>
                  <a:lnTo>
                    <a:pt x="12573" y="756158"/>
                  </a:lnTo>
                  <a:lnTo>
                    <a:pt x="46736" y="806831"/>
                  </a:lnTo>
                  <a:lnTo>
                    <a:pt x="97409" y="840994"/>
                  </a:lnTo>
                  <a:lnTo>
                    <a:pt x="159512" y="853567"/>
                  </a:lnTo>
                  <a:lnTo>
                    <a:pt x="694182" y="853567"/>
                  </a:lnTo>
                  <a:lnTo>
                    <a:pt x="756285" y="840994"/>
                  </a:lnTo>
                  <a:lnTo>
                    <a:pt x="806958" y="806831"/>
                  </a:lnTo>
                  <a:lnTo>
                    <a:pt x="841121" y="756158"/>
                  </a:lnTo>
                  <a:lnTo>
                    <a:pt x="853694" y="694055"/>
                  </a:lnTo>
                  <a:lnTo>
                    <a:pt x="853694" y="159385"/>
                  </a:lnTo>
                  <a:lnTo>
                    <a:pt x="841121" y="97282"/>
                  </a:lnTo>
                  <a:lnTo>
                    <a:pt x="806958" y="46609"/>
                  </a:lnTo>
                  <a:lnTo>
                    <a:pt x="756158" y="12573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172467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740627" y="2776233"/>
            <a:ext cx="838746" cy="838746"/>
          </a:xfrm>
          <a:custGeom>
            <a:avLst/>
            <a:gdLst/>
            <a:ahLst/>
            <a:cxnLst/>
            <a:rect r="r" b="b" t="t" l="l"/>
            <a:pathLst>
              <a:path h="838746" w="838746">
                <a:moveTo>
                  <a:pt x="0" y="0"/>
                </a:moveTo>
                <a:lnTo>
                  <a:pt x="838745" y="0"/>
                </a:lnTo>
                <a:lnTo>
                  <a:pt x="838745" y="838746"/>
                </a:lnTo>
                <a:lnTo>
                  <a:pt x="0" y="83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887667" y="2857106"/>
            <a:ext cx="544050" cy="683740"/>
            <a:chOff x="0" y="0"/>
            <a:chExt cx="563878" cy="708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63880" cy="708660"/>
            </a:xfrm>
            <a:custGeom>
              <a:avLst/>
              <a:gdLst/>
              <a:ahLst/>
              <a:cxnLst/>
              <a:rect r="r" b="b" t="t" l="l"/>
              <a:pathLst>
                <a:path h="708660" w="563880">
                  <a:moveTo>
                    <a:pt x="0" y="0"/>
                  </a:moveTo>
                  <a:lnTo>
                    <a:pt x="563880" y="0"/>
                  </a:lnTo>
                  <a:lnTo>
                    <a:pt x="563880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5" r="0" b="-15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917158" y="2809391"/>
            <a:ext cx="1019075" cy="6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4261" spc="-40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36052" y="5070072"/>
            <a:ext cx="816894" cy="824041"/>
            <a:chOff x="0" y="0"/>
            <a:chExt cx="846667" cy="8540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45820" cy="853440"/>
            </a:xfrm>
            <a:custGeom>
              <a:avLst/>
              <a:gdLst/>
              <a:ahLst/>
              <a:cxnLst/>
              <a:rect r="r" b="b" t="t" l="l"/>
              <a:pathLst>
                <a:path h="853440" w="845820">
                  <a:moveTo>
                    <a:pt x="687959" y="0"/>
                  </a:moveTo>
                  <a:lnTo>
                    <a:pt x="157861" y="0"/>
                  </a:lnTo>
                  <a:lnTo>
                    <a:pt x="96393" y="12446"/>
                  </a:lnTo>
                  <a:lnTo>
                    <a:pt x="46228" y="46228"/>
                  </a:lnTo>
                  <a:lnTo>
                    <a:pt x="12446" y="96393"/>
                  </a:lnTo>
                  <a:lnTo>
                    <a:pt x="0" y="157861"/>
                  </a:lnTo>
                  <a:lnTo>
                    <a:pt x="0" y="695579"/>
                  </a:lnTo>
                  <a:lnTo>
                    <a:pt x="12446" y="757047"/>
                  </a:lnTo>
                  <a:lnTo>
                    <a:pt x="46228" y="807212"/>
                  </a:lnTo>
                  <a:lnTo>
                    <a:pt x="96393" y="840994"/>
                  </a:lnTo>
                  <a:lnTo>
                    <a:pt x="157861" y="853440"/>
                  </a:lnTo>
                  <a:lnTo>
                    <a:pt x="687959" y="853440"/>
                  </a:lnTo>
                  <a:lnTo>
                    <a:pt x="749427" y="840994"/>
                  </a:lnTo>
                  <a:lnTo>
                    <a:pt x="799592" y="807212"/>
                  </a:lnTo>
                  <a:lnTo>
                    <a:pt x="833374" y="757047"/>
                  </a:lnTo>
                  <a:lnTo>
                    <a:pt x="845820" y="695579"/>
                  </a:lnTo>
                  <a:lnTo>
                    <a:pt x="845820" y="157861"/>
                  </a:lnTo>
                  <a:lnTo>
                    <a:pt x="833374" y="96393"/>
                  </a:lnTo>
                  <a:lnTo>
                    <a:pt x="799592" y="46228"/>
                  </a:lnTo>
                  <a:lnTo>
                    <a:pt x="749427" y="12446"/>
                  </a:lnTo>
                  <a:lnTo>
                    <a:pt x="687959" y="0"/>
                  </a:lnTo>
                  <a:close/>
                </a:path>
              </a:pathLst>
            </a:custGeom>
            <a:solidFill>
              <a:srgbClr val="172467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5062720"/>
            <a:ext cx="831598" cy="838746"/>
          </a:xfrm>
          <a:custGeom>
            <a:avLst/>
            <a:gdLst/>
            <a:ahLst/>
            <a:cxnLst/>
            <a:rect r="r" b="b" t="t" l="l"/>
            <a:pathLst>
              <a:path h="838746" w="831598">
                <a:moveTo>
                  <a:pt x="0" y="0"/>
                </a:moveTo>
                <a:lnTo>
                  <a:pt x="831598" y="0"/>
                </a:lnTo>
                <a:lnTo>
                  <a:pt x="831598" y="838746"/>
                </a:lnTo>
                <a:lnTo>
                  <a:pt x="0" y="838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168389" y="5136241"/>
            <a:ext cx="551403" cy="683738"/>
            <a:chOff x="0" y="0"/>
            <a:chExt cx="571500" cy="7086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71500" cy="708660"/>
            </a:xfrm>
            <a:custGeom>
              <a:avLst/>
              <a:gdLst/>
              <a:ahLst/>
              <a:cxnLst/>
              <a:rect r="r" b="b" t="t" l="l"/>
              <a:pathLst>
                <a:path h="70866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691" r="0" b="-691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2198902" y="5094774"/>
            <a:ext cx="8248584" cy="208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4261" spc="-16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Excel</a:t>
            </a:r>
          </a:p>
          <a:p>
            <a:pPr algn="l">
              <a:lnSpc>
                <a:spcPts val="4693"/>
              </a:lnSpc>
            </a:pPr>
            <a:r>
              <a:rPr lang="en-US" sz="2814" spc="-16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базовый уровень — формулы, графики, сводные таблицы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747979" y="5070072"/>
            <a:ext cx="824041" cy="824041"/>
            <a:chOff x="0" y="0"/>
            <a:chExt cx="854075" cy="8540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53694" cy="853567"/>
            </a:xfrm>
            <a:custGeom>
              <a:avLst/>
              <a:gdLst/>
              <a:ahLst/>
              <a:cxnLst/>
              <a:rect r="r" b="b" t="t" l="l"/>
              <a:pathLst>
                <a:path h="853567" w="853694">
                  <a:moveTo>
                    <a:pt x="694055" y="0"/>
                  </a:moveTo>
                  <a:lnTo>
                    <a:pt x="159385" y="0"/>
                  </a:lnTo>
                  <a:lnTo>
                    <a:pt x="97282" y="12573"/>
                  </a:lnTo>
                  <a:lnTo>
                    <a:pt x="46609" y="46609"/>
                  </a:lnTo>
                  <a:lnTo>
                    <a:pt x="12573" y="97282"/>
                  </a:lnTo>
                  <a:lnTo>
                    <a:pt x="0" y="159385"/>
                  </a:lnTo>
                  <a:lnTo>
                    <a:pt x="0" y="694055"/>
                  </a:lnTo>
                  <a:lnTo>
                    <a:pt x="12573" y="756158"/>
                  </a:lnTo>
                  <a:lnTo>
                    <a:pt x="46736" y="806831"/>
                  </a:lnTo>
                  <a:lnTo>
                    <a:pt x="97409" y="840994"/>
                  </a:lnTo>
                  <a:lnTo>
                    <a:pt x="159512" y="853567"/>
                  </a:lnTo>
                  <a:lnTo>
                    <a:pt x="694182" y="853567"/>
                  </a:lnTo>
                  <a:lnTo>
                    <a:pt x="756285" y="840994"/>
                  </a:lnTo>
                  <a:lnTo>
                    <a:pt x="806958" y="806831"/>
                  </a:lnTo>
                  <a:lnTo>
                    <a:pt x="841121" y="756158"/>
                  </a:lnTo>
                  <a:lnTo>
                    <a:pt x="853694" y="694055"/>
                  </a:lnTo>
                  <a:lnTo>
                    <a:pt x="853694" y="159385"/>
                  </a:lnTo>
                  <a:lnTo>
                    <a:pt x="841121" y="97282"/>
                  </a:lnTo>
                  <a:lnTo>
                    <a:pt x="806958" y="46609"/>
                  </a:lnTo>
                  <a:lnTo>
                    <a:pt x="756158" y="12573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172467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1740627" y="5062720"/>
            <a:ext cx="838746" cy="838746"/>
          </a:xfrm>
          <a:custGeom>
            <a:avLst/>
            <a:gdLst/>
            <a:ahLst/>
            <a:cxnLst/>
            <a:rect r="r" b="b" t="t" l="l"/>
            <a:pathLst>
              <a:path h="838746" w="838746">
                <a:moveTo>
                  <a:pt x="0" y="0"/>
                </a:moveTo>
                <a:lnTo>
                  <a:pt x="838745" y="0"/>
                </a:lnTo>
                <a:lnTo>
                  <a:pt x="838745" y="838746"/>
                </a:lnTo>
                <a:lnTo>
                  <a:pt x="0" y="83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1887667" y="5136241"/>
            <a:ext cx="544050" cy="683738"/>
            <a:chOff x="0" y="0"/>
            <a:chExt cx="563878" cy="70865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63880" cy="708660"/>
            </a:xfrm>
            <a:custGeom>
              <a:avLst/>
              <a:gdLst/>
              <a:ahLst/>
              <a:cxnLst/>
              <a:rect r="r" b="b" t="t" l="l"/>
              <a:pathLst>
                <a:path h="708660" w="563880">
                  <a:moveTo>
                    <a:pt x="0" y="0"/>
                  </a:moveTo>
                  <a:lnTo>
                    <a:pt x="563880" y="0"/>
                  </a:lnTo>
                  <a:lnTo>
                    <a:pt x="563880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5" r="0" b="-15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917158" y="5094774"/>
            <a:ext cx="3170569" cy="1485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4261" spc="-16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Математика</a:t>
            </a:r>
          </a:p>
          <a:p>
            <a:pPr algn="l">
              <a:lnSpc>
                <a:spcPts val="3376"/>
              </a:lnSpc>
            </a:pPr>
            <a:r>
              <a:rPr lang="en-US" sz="2814" spc="-16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базовый уровень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517145" y="7748259"/>
            <a:ext cx="13253710" cy="89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929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Стартовых навыков особо нет но эти навыки я планирую приобрести и развить в процессе прохождения курса.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000017">
                <a:alpha val="89804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869757" y="2289669"/>
            <a:ext cx="8418243" cy="7997331"/>
          </a:xfrm>
          <a:custGeom>
            <a:avLst/>
            <a:gdLst/>
            <a:ahLst/>
            <a:cxnLst/>
            <a:rect r="r" b="b" t="t" l="l"/>
            <a:pathLst>
              <a:path h="7997331" w="8418243">
                <a:moveTo>
                  <a:pt x="0" y="0"/>
                </a:moveTo>
                <a:lnTo>
                  <a:pt x="8418243" y="0"/>
                </a:lnTo>
                <a:lnTo>
                  <a:pt x="8418243" y="7997331"/>
                </a:lnTo>
                <a:lnTo>
                  <a:pt x="0" y="7997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11609578" cy="95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562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Целевая роль: Junior Data Scientist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80144"/>
            <a:ext cx="3509687" cy="93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021" spc="-1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Ключевые требования: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03724"/>
            <a:ext cx="8445185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20" indent="-161710" lvl="1">
              <a:lnSpc>
                <a:spcPts val="2416"/>
              </a:lnSpc>
              <a:buFont typeface="Arial"/>
              <a:buChar char="•"/>
            </a:pPr>
            <a:r>
              <a:rPr lang="en-US" sz="2014" spc="-15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Знание Python и основных библиотек (Pandas, NumPy, Scikit-learn).</a:t>
            </a:r>
          </a:p>
          <a:p>
            <a:pPr algn="l" marL="323420" indent="-161710" lvl="1">
              <a:lnSpc>
                <a:spcPts val="2416"/>
              </a:lnSpc>
              <a:buFont typeface="Arial"/>
              <a:buChar char="•"/>
            </a:pPr>
            <a:r>
              <a:rPr lang="en-US" sz="2014" spc="-15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Понимание основ машинного обучения и статистики.</a:t>
            </a:r>
          </a:p>
          <a:p>
            <a:pPr algn="l" marL="323420" indent="-161710" lvl="1">
              <a:lnSpc>
                <a:spcPts val="2416"/>
              </a:lnSpc>
              <a:buFont typeface="Arial"/>
              <a:buChar char="•"/>
            </a:pPr>
            <a:r>
              <a:rPr lang="en-US" sz="2014" spc="-15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Опыт работы с SQL для извлечения и обработки данных.</a:t>
            </a:r>
          </a:p>
          <a:p>
            <a:pPr algn="l" marL="323420" indent="-161710" lvl="1">
              <a:lnSpc>
                <a:spcPts val="2416"/>
              </a:lnSpc>
              <a:buFont typeface="Arial"/>
              <a:buChar char="•"/>
            </a:pPr>
            <a:r>
              <a:rPr lang="en-US" sz="2014" spc="-15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Навыки визуализации данных.</a:t>
            </a:r>
          </a:p>
          <a:p>
            <a:pPr algn="l" marL="323420" indent="-161710" lvl="1">
              <a:lnSpc>
                <a:spcPts val="2416"/>
              </a:lnSpc>
              <a:buFont typeface="Arial"/>
              <a:buChar char="•"/>
            </a:pPr>
            <a:r>
              <a:rPr lang="en-US" sz="2014" spc="-15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Способность работать с "грязными" данными и выполнять их предобработку.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077783"/>
            <a:ext cx="8250374" cy="340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16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Моя цель — стать </a:t>
            </a:r>
            <a:r>
              <a:rPr lang="en-US" sz="2167" b="true">
                <a:solidFill>
                  <a:srgbClr val="CFD0D7"/>
                </a:solidFill>
                <a:latin typeface="Roboto Bold"/>
                <a:ea typeface="Roboto Bold"/>
                <a:cs typeface="Roboto Bold"/>
                <a:sym typeface="Roboto Bold"/>
              </a:rPr>
              <a:t>Junior Data Scientist</a:t>
            </a:r>
            <a:r>
              <a:rPr lang="en-US" sz="216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. Эта роль позволяет мне применять аналитические и технические навыки для решения бизнес-задач, участвовать в разработке моделей машинного обучения и работать с большими объемами данных.</a:t>
            </a:r>
          </a:p>
          <a:p>
            <a:pPr algn="l">
              <a:lnSpc>
                <a:spcPts val="2601"/>
              </a:lnSpc>
            </a:pPr>
          </a:p>
          <a:p>
            <a:pPr algn="l">
              <a:lnSpc>
                <a:spcPts val="2601"/>
              </a:lnSpc>
            </a:pPr>
          </a:p>
          <a:p>
            <a:pPr algn="l">
              <a:lnSpc>
                <a:spcPts val="2601"/>
              </a:lnSpc>
            </a:pPr>
            <a:r>
              <a:rPr lang="en-US" sz="216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Эти требования соответствуют моим текущим интересам и позволяют мне максимально реализовать свой потенциал в области Data Science.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000000">
                <a:alpha val="89804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047720" y="9686925"/>
            <a:ext cx="2154554" cy="514350"/>
            <a:chOff x="0" y="0"/>
            <a:chExt cx="2872738" cy="685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72740" cy="685800"/>
            </a:xfrm>
            <a:custGeom>
              <a:avLst/>
              <a:gdLst/>
              <a:ahLst/>
              <a:cxnLst/>
              <a:rect r="r" b="b" t="t" l="l"/>
              <a:pathLst>
                <a:path h="685800" w="2872740">
                  <a:moveTo>
                    <a:pt x="0" y="0"/>
                  </a:moveTo>
                  <a:lnTo>
                    <a:pt x="2872740" y="0"/>
                  </a:lnTo>
                  <a:lnTo>
                    <a:pt x="287274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3" r="0" b="-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" t="0" r="-2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000000">
                <a:alpha val="63922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57225" y="643986"/>
            <a:ext cx="11609578" cy="104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12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подтянуть и цели на курс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670145"/>
            <a:ext cx="792924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 развития навыков и цели обучения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37151" y="2585677"/>
            <a:ext cx="6007043" cy="1615166"/>
          </a:xfrm>
          <a:custGeom>
            <a:avLst/>
            <a:gdLst/>
            <a:ahLst/>
            <a:cxnLst/>
            <a:rect r="r" b="b" t="t" l="l"/>
            <a:pathLst>
              <a:path h="1615166" w="6007043">
                <a:moveTo>
                  <a:pt x="0" y="0"/>
                </a:moveTo>
                <a:lnTo>
                  <a:pt x="6007043" y="0"/>
                </a:lnTo>
                <a:lnTo>
                  <a:pt x="6007043" y="1615165"/>
                </a:lnTo>
                <a:lnTo>
                  <a:pt x="0" y="1615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92763" y="2812343"/>
            <a:ext cx="5461121" cy="1211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240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Python (базовый синтаксис)</a:t>
            </a:r>
          </a:p>
          <a:p>
            <a:pPr algn="l">
              <a:lnSpc>
                <a:spcPts val="2151"/>
              </a:lnSpc>
            </a:pPr>
            <a:r>
              <a:rPr lang="en-US" b="true" sz="1792" spc="-14">
                <a:solidFill>
                  <a:srgbClr val="CFD0D7"/>
                </a:solidFill>
                <a:latin typeface="Roboto Bold"/>
                <a:ea typeface="Roboto Bold"/>
                <a:cs typeface="Roboto Bold"/>
                <a:sym typeface="Roboto Bold"/>
              </a:rPr>
              <a:t>Как закрываю: </a:t>
            </a:r>
            <a:r>
              <a:rPr lang="en-US" sz="1792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Активное изучение в рамках курса,</a:t>
            </a:r>
          </a:p>
          <a:p>
            <a:pPr algn="l">
              <a:lnSpc>
                <a:spcPts val="2061"/>
              </a:lnSpc>
            </a:pPr>
            <a:r>
              <a:rPr lang="en-US" sz="1717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выполнение всех практических заданий.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422892" y="2585677"/>
            <a:ext cx="6007043" cy="1615166"/>
          </a:xfrm>
          <a:custGeom>
            <a:avLst/>
            <a:gdLst/>
            <a:ahLst/>
            <a:cxnLst/>
            <a:rect r="r" b="b" t="t" l="l"/>
            <a:pathLst>
              <a:path h="1615166" w="6007043">
                <a:moveTo>
                  <a:pt x="0" y="0"/>
                </a:moveTo>
                <a:lnTo>
                  <a:pt x="6007043" y="0"/>
                </a:lnTo>
                <a:lnTo>
                  <a:pt x="6007043" y="1615165"/>
                </a:lnTo>
                <a:lnTo>
                  <a:pt x="0" y="1615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79777" y="2812343"/>
            <a:ext cx="5487026" cy="120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7"/>
              </a:lnSpc>
            </a:pPr>
            <a:r>
              <a:rPr lang="en-US" sz="2231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Математика / статистика</a:t>
            </a:r>
          </a:p>
          <a:p>
            <a:pPr algn="l">
              <a:lnSpc>
                <a:spcPts val="2142"/>
              </a:lnSpc>
            </a:pPr>
            <a:r>
              <a:rPr lang="en-US" sz="1785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Повторяю статистику и основы вероятности через</a:t>
            </a:r>
          </a:p>
          <a:p>
            <a:pPr algn="l">
              <a:lnSpc>
                <a:spcPts val="2053"/>
              </a:lnSpc>
            </a:pPr>
            <a:r>
              <a:rPr lang="en-US" sz="1710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курсы и задачи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608636" y="2585677"/>
            <a:ext cx="6007043" cy="1615166"/>
          </a:xfrm>
          <a:custGeom>
            <a:avLst/>
            <a:gdLst/>
            <a:ahLst/>
            <a:cxnLst/>
            <a:rect r="r" b="b" t="t" l="l"/>
            <a:pathLst>
              <a:path h="1615166" w="6007043">
                <a:moveTo>
                  <a:pt x="0" y="0"/>
                </a:moveTo>
                <a:lnTo>
                  <a:pt x="6007043" y="0"/>
                </a:lnTo>
                <a:lnTo>
                  <a:pt x="6007043" y="1615165"/>
                </a:lnTo>
                <a:lnTo>
                  <a:pt x="0" y="1615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966720" y="2812343"/>
            <a:ext cx="5321280" cy="84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9"/>
              </a:lnSpc>
            </a:pPr>
            <a:r>
              <a:rPr lang="en-US" sz="220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Основы машинного обучения (ML)</a:t>
            </a:r>
          </a:p>
          <a:p>
            <a:pPr algn="l">
              <a:lnSpc>
                <a:spcPts val="2119"/>
              </a:lnSpc>
            </a:pPr>
            <a:r>
              <a:rPr lang="en-US" sz="1766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Изучаю теорию, прохожу мини-проекты на 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8654" y="4547394"/>
            <a:ext cx="536006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1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Мои ключевые цели на курс: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68654" y="5394960"/>
            <a:ext cx="8378824" cy="2246312"/>
            <a:chOff x="0" y="0"/>
            <a:chExt cx="11171765" cy="29950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170920" cy="2994660"/>
            </a:xfrm>
            <a:custGeom>
              <a:avLst/>
              <a:gdLst/>
              <a:ahLst/>
              <a:cxnLst/>
              <a:rect r="r" b="b" t="t" l="l"/>
              <a:pathLst>
                <a:path h="2994660" w="11170920">
                  <a:moveTo>
                    <a:pt x="11063986" y="0"/>
                  </a:moveTo>
                  <a:lnTo>
                    <a:pt x="106807" y="0"/>
                  </a:lnTo>
                  <a:lnTo>
                    <a:pt x="65278" y="8382"/>
                  </a:lnTo>
                  <a:lnTo>
                    <a:pt x="31242" y="31242"/>
                  </a:lnTo>
                  <a:lnTo>
                    <a:pt x="8382" y="65278"/>
                  </a:lnTo>
                  <a:lnTo>
                    <a:pt x="0" y="106934"/>
                  </a:lnTo>
                  <a:lnTo>
                    <a:pt x="0" y="2887726"/>
                  </a:lnTo>
                  <a:lnTo>
                    <a:pt x="8382" y="2929382"/>
                  </a:lnTo>
                  <a:lnTo>
                    <a:pt x="31242" y="2963418"/>
                  </a:lnTo>
                  <a:lnTo>
                    <a:pt x="65151" y="2986278"/>
                  </a:lnTo>
                  <a:lnTo>
                    <a:pt x="106680" y="2994660"/>
                  </a:lnTo>
                  <a:lnTo>
                    <a:pt x="11063986" y="2994660"/>
                  </a:lnTo>
                  <a:lnTo>
                    <a:pt x="11105642" y="2986278"/>
                  </a:lnTo>
                  <a:lnTo>
                    <a:pt x="11139678" y="2963418"/>
                  </a:lnTo>
                  <a:lnTo>
                    <a:pt x="11162538" y="2929382"/>
                  </a:lnTo>
                  <a:lnTo>
                    <a:pt x="11170920" y="2887726"/>
                  </a:lnTo>
                  <a:lnTo>
                    <a:pt x="11170920" y="106934"/>
                  </a:lnTo>
                  <a:lnTo>
                    <a:pt x="11162538" y="65278"/>
                  </a:lnTo>
                  <a:lnTo>
                    <a:pt x="11139678" y="31242"/>
                  </a:lnTo>
                  <a:lnTo>
                    <a:pt x="11105642" y="8382"/>
                  </a:lnTo>
                  <a:lnTo>
                    <a:pt x="11063986" y="0"/>
                  </a:lnTo>
                  <a:close/>
                </a:path>
              </a:pathLst>
            </a:custGeom>
            <a:solidFill>
              <a:srgbClr val="172467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662939" y="5389245"/>
            <a:ext cx="8390254" cy="2257742"/>
          </a:xfrm>
          <a:custGeom>
            <a:avLst/>
            <a:gdLst/>
            <a:ahLst/>
            <a:cxnLst/>
            <a:rect r="r" b="b" t="t" l="l"/>
            <a:pathLst>
              <a:path h="2257742" w="8390254">
                <a:moveTo>
                  <a:pt x="0" y="0"/>
                </a:moveTo>
                <a:lnTo>
                  <a:pt x="8390254" y="0"/>
                </a:lnTo>
                <a:lnTo>
                  <a:pt x="8390254" y="2257742"/>
                </a:lnTo>
                <a:lnTo>
                  <a:pt x="0" y="22577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68679" y="5594985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22984" y="5720715"/>
            <a:ext cx="257175" cy="320040"/>
            <a:chOff x="0" y="0"/>
            <a:chExt cx="342900" cy="4267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42900" cy="426720"/>
            </a:xfrm>
            <a:custGeom>
              <a:avLst/>
              <a:gdLst/>
              <a:ahLst/>
              <a:cxnLst/>
              <a:rect r="r" b="b" t="t" l="l"/>
              <a:pathLst>
                <a:path h="42672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426720"/>
                  </a:lnTo>
                  <a:lnTo>
                    <a:pt x="0" y="426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256" t="0" r="-256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868679" y="6337395"/>
            <a:ext cx="8089266" cy="104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9"/>
              </a:lnSpc>
            </a:pPr>
            <a:r>
              <a:rPr lang="en-US" sz="2549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Освоить основы машинного обучения</a:t>
            </a:r>
          </a:p>
          <a:p>
            <a:pPr algn="l">
              <a:lnSpc>
                <a:spcPts val="2833"/>
              </a:lnSpc>
            </a:pPr>
            <a:r>
              <a:rPr lang="en-US" sz="1737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Успешно изучить и применить основные алгоритмы классического машинного обучения, такие как регрессия, классификация, кластеризация.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241155" y="5394960"/>
            <a:ext cx="8378824" cy="2246312"/>
            <a:chOff x="0" y="0"/>
            <a:chExt cx="11171765" cy="299508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170920" cy="2994660"/>
            </a:xfrm>
            <a:custGeom>
              <a:avLst/>
              <a:gdLst/>
              <a:ahLst/>
              <a:cxnLst/>
              <a:rect r="r" b="b" t="t" l="l"/>
              <a:pathLst>
                <a:path h="2994660" w="11170920">
                  <a:moveTo>
                    <a:pt x="11063986" y="0"/>
                  </a:moveTo>
                  <a:lnTo>
                    <a:pt x="106934" y="0"/>
                  </a:lnTo>
                  <a:lnTo>
                    <a:pt x="65278" y="8382"/>
                  </a:lnTo>
                  <a:lnTo>
                    <a:pt x="31242" y="31242"/>
                  </a:lnTo>
                  <a:lnTo>
                    <a:pt x="8382" y="65278"/>
                  </a:lnTo>
                  <a:lnTo>
                    <a:pt x="0" y="106934"/>
                  </a:lnTo>
                  <a:lnTo>
                    <a:pt x="0" y="2887726"/>
                  </a:lnTo>
                  <a:lnTo>
                    <a:pt x="8382" y="2929382"/>
                  </a:lnTo>
                  <a:lnTo>
                    <a:pt x="31242" y="2963418"/>
                  </a:lnTo>
                  <a:lnTo>
                    <a:pt x="65278" y="2986278"/>
                  </a:lnTo>
                  <a:lnTo>
                    <a:pt x="106934" y="2994660"/>
                  </a:lnTo>
                  <a:lnTo>
                    <a:pt x="11063986" y="2994660"/>
                  </a:lnTo>
                  <a:lnTo>
                    <a:pt x="11105642" y="2986278"/>
                  </a:lnTo>
                  <a:lnTo>
                    <a:pt x="11139678" y="2963418"/>
                  </a:lnTo>
                  <a:lnTo>
                    <a:pt x="11162538" y="2929382"/>
                  </a:lnTo>
                  <a:lnTo>
                    <a:pt x="11170920" y="2887726"/>
                  </a:lnTo>
                  <a:lnTo>
                    <a:pt x="11170920" y="106934"/>
                  </a:lnTo>
                  <a:lnTo>
                    <a:pt x="11162538" y="65278"/>
                  </a:lnTo>
                  <a:lnTo>
                    <a:pt x="11139678" y="31242"/>
                  </a:lnTo>
                  <a:lnTo>
                    <a:pt x="11105642" y="8382"/>
                  </a:lnTo>
                  <a:lnTo>
                    <a:pt x="11063986" y="0"/>
                  </a:lnTo>
                  <a:close/>
                </a:path>
              </a:pathLst>
            </a:custGeom>
            <a:solidFill>
              <a:srgbClr val="172467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9235440" y="5389245"/>
            <a:ext cx="8390254" cy="2257742"/>
          </a:xfrm>
          <a:custGeom>
            <a:avLst/>
            <a:gdLst/>
            <a:ahLst/>
            <a:cxnLst/>
            <a:rect r="r" b="b" t="t" l="l"/>
            <a:pathLst>
              <a:path h="2257742" w="8390254">
                <a:moveTo>
                  <a:pt x="0" y="0"/>
                </a:moveTo>
                <a:lnTo>
                  <a:pt x="8390254" y="0"/>
                </a:lnTo>
                <a:lnTo>
                  <a:pt x="8390254" y="2257742"/>
                </a:lnTo>
                <a:lnTo>
                  <a:pt x="0" y="2257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441180" y="5594985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9595485" y="5720715"/>
            <a:ext cx="257175" cy="320040"/>
            <a:chOff x="0" y="0"/>
            <a:chExt cx="342900" cy="4267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42900" cy="426720"/>
            </a:xfrm>
            <a:custGeom>
              <a:avLst/>
              <a:gdLst/>
              <a:ahLst/>
              <a:cxnLst/>
              <a:rect r="r" b="b" t="t" l="l"/>
              <a:pathLst>
                <a:path h="42672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426720"/>
                  </a:lnTo>
                  <a:lnTo>
                    <a:pt x="0" y="426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256" t="0" r="-25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9724072" y="6337395"/>
            <a:ext cx="7736010" cy="11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sz="2649" spc="-14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Научиться работе с данными</a:t>
            </a:r>
          </a:p>
          <a:p>
            <a:pPr algn="l">
              <a:lnSpc>
                <a:spcPts val="2996"/>
              </a:lnSpc>
            </a:pPr>
            <a:r>
              <a:rPr lang="en-US" sz="1837" spc="-10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Овладеть навыками сбора, очистки, предобработки и визуализации данных с использованием Python и SQL.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662939" y="7823834"/>
            <a:ext cx="16962755" cy="1954530"/>
          </a:xfrm>
          <a:custGeom>
            <a:avLst/>
            <a:gdLst/>
            <a:ahLst/>
            <a:cxnLst/>
            <a:rect r="r" b="b" t="t" l="l"/>
            <a:pathLst>
              <a:path h="1954530" w="16962755">
                <a:moveTo>
                  <a:pt x="0" y="0"/>
                </a:moveTo>
                <a:lnTo>
                  <a:pt x="16962755" y="0"/>
                </a:lnTo>
                <a:lnTo>
                  <a:pt x="16962755" y="1954530"/>
                </a:lnTo>
                <a:lnTo>
                  <a:pt x="0" y="19545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578848" y="8665911"/>
            <a:ext cx="1572466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6"/>
              </a:lnSpc>
            </a:pPr>
            <a:r>
              <a:rPr lang="en-US" sz="2797" spc="-15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Создать портфолио проектов</a:t>
            </a:r>
          </a:p>
          <a:p>
            <a:pPr algn="l">
              <a:lnSpc>
                <a:spcPts val="2437"/>
              </a:lnSpc>
            </a:pPr>
            <a:r>
              <a:rPr lang="en-US" sz="2031" spc="-11">
                <a:solidFill>
                  <a:srgbClr val="CFD0D7"/>
                </a:solidFill>
                <a:latin typeface="Roboto"/>
                <a:ea typeface="Roboto"/>
                <a:cs typeface="Roboto"/>
                <a:sym typeface="Roboto"/>
              </a:rPr>
              <a:t>Выполнить не менее 3-х комплексных проектов, демонстрирующих полученные навыки и понимание Data Science.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DAGxWTQYW_w</dc:identifier>
  <dcterms:modified xsi:type="dcterms:W3CDTF">2011-08-01T06:04:30Z</dcterms:modified>
  <cp:revision>1</cp:revision>
  <dc:title>Domashnyaya-rabota-1-Ya-i-moi-celi-v-Data-Science (1).pptx</dc:title>
</cp:coreProperties>
</file>