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8" r:id="rId2"/>
    <p:sldId id="260" r:id="rId3"/>
    <p:sldId id="262" r:id="rId4"/>
    <p:sldId id="259" r:id="rId5"/>
    <p:sldId id="261" r:id="rId6"/>
    <p:sldId id="304" r:id="rId7"/>
    <p:sldId id="272" r:id="rId8"/>
    <p:sldId id="307" r:id="rId9"/>
    <p:sldId id="308" r:id="rId10"/>
    <p:sldId id="321" r:id="rId11"/>
    <p:sldId id="324" r:id="rId12"/>
    <p:sldId id="325" r:id="rId13"/>
    <p:sldId id="309" r:id="rId14"/>
    <p:sldId id="310" r:id="rId15"/>
    <p:sldId id="311" r:id="rId16"/>
    <p:sldId id="313" r:id="rId17"/>
    <p:sldId id="314" r:id="rId18"/>
    <p:sldId id="315" r:id="rId19"/>
    <p:sldId id="316" r:id="rId20"/>
    <p:sldId id="317" r:id="rId21"/>
    <p:sldId id="327" r:id="rId22"/>
    <p:sldId id="328" r:id="rId23"/>
    <p:sldId id="326" r:id="rId24"/>
    <p:sldId id="318" r:id="rId25"/>
    <p:sldId id="319" r:id="rId26"/>
    <p:sldId id="320" r:id="rId27"/>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FF"/>
    <a:srgbClr val="9999FF"/>
    <a:srgbClr val="339933"/>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2" d="100"/>
          <a:sy n="102" d="100"/>
        </p:scale>
        <p:origin x="26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6155" name="Rectangle 11"/>
          <p:cNvSpPr>
            <a:spLocks noGrp="1" noChangeArrowheads="1"/>
          </p:cNvSpPr>
          <p:nvPr>
            <p:ph type="ctrTitle"/>
          </p:nvPr>
        </p:nvSpPr>
        <p:spPr>
          <a:xfrm>
            <a:off x="2057400" y="1143000"/>
            <a:ext cx="6629400" cy="2209800"/>
          </a:xfrm>
        </p:spPr>
        <p:txBody>
          <a:bodyPr/>
          <a:lstStyle>
            <a:lvl1pPr>
              <a:defRPr sz="4800"/>
            </a:lvl1pPr>
          </a:lstStyle>
          <a:p>
            <a:r>
              <a:rPr lang="ru-RU"/>
              <a:t>Образец заголовка</a:t>
            </a:r>
          </a:p>
        </p:txBody>
      </p:sp>
      <p:sp>
        <p:nvSpPr>
          <p:cNvPr id="6156"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ru-RU"/>
              <a:t>Образец подзаголовка</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ru-RU"/>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ru-RU"/>
          </a:p>
        </p:txBody>
      </p:sp>
      <p:sp>
        <p:nvSpPr>
          <p:cNvPr id="15" name="Rectangle 15"/>
          <p:cNvSpPr>
            <a:spLocks noGrp="1" noChangeArrowheads="1"/>
          </p:cNvSpPr>
          <p:nvPr>
            <p:ph type="sldNum" sz="quarter" idx="12"/>
          </p:nvPr>
        </p:nvSpPr>
        <p:spPr/>
        <p:txBody>
          <a:bodyPr/>
          <a:lstStyle>
            <a:lvl1pPr>
              <a:defRPr/>
            </a:lvl1pPr>
          </a:lstStyle>
          <a:p>
            <a:fld id="{9E5874B3-E201-4780-B014-C4B7E9EA7CF6}" type="slidenum">
              <a:rPr lang="ru-RU" altLang="en-US"/>
              <a:pPr/>
              <a:t>‹#›</a:t>
            </a:fld>
            <a:endParaRPr lang="ru-RU" altLang="en-US"/>
          </a:p>
        </p:txBody>
      </p:sp>
    </p:spTree>
    <p:extLst>
      <p:ext uri="{BB962C8B-B14F-4D97-AF65-F5344CB8AC3E}">
        <p14:creationId xmlns:p14="http://schemas.microsoft.com/office/powerpoint/2010/main" val="218790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p:cNvSpPr>
            <a:spLocks noGrp="1" noChangeArrowheads="1"/>
          </p:cNvSpPr>
          <p:nvPr>
            <p:ph type="dt" sz="half" idx="10"/>
          </p:nvPr>
        </p:nvSpPr>
        <p:spPr>
          <a:ln/>
        </p:spPr>
        <p:txBody>
          <a:bodyPr/>
          <a:lstStyle>
            <a:lvl1pPr>
              <a:defRPr/>
            </a:lvl1pPr>
          </a:lstStyle>
          <a:p>
            <a:pPr>
              <a:defRPr/>
            </a:pPr>
            <a:endParaRPr lang="ru-RU"/>
          </a:p>
        </p:txBody>
      </p:sp>
      <p:sp>
        <p:nvSpPr>
          <p:cNvPr id="5" name="Rectangle 10"/>
          <p:cNvSpPr>
            <a:spLocks noGrp="1" noChangeArrowheads="1"/>
          </p:cNvSpPr>
          <p:nvPr>
            <p:ph type="ftr" sz="quarter" idx="11"/>
          </p:nvPr>
        </p:nvSpPr>
        <p:spPr>
          <a:ln/>
        </p:spPr>
        <p:txBody>
          <a:bodyPr/>
          <a:lstStyle>
            <a:lvl1pPr>
              <a:defRPr/>
            </a:lvl1pPr>
          </a:lstStyle>
          <a:p>
            <a:pPr>
              <a:defRPr/>
            </a:pPr>
            <a:endParaRPr lang="ru-RU"/>
          </a:p>
        </p:txBody>
      </p:sp>
      <p:sp>
        <p:nvSpPr>
          <p:cNvPr id="6" name="Rectangle 11"/>
          <p:cNvSpPr>
            <a:spLocks noGrp="1" noChangeArrowheads="1"/>
          </p:cNvSpPr>
          <p:nvPr>
            <p:ph type="sldNum" sz="quarter" idx="12"/>
          </p:nvPr>
        </p:nvSpPr>
        <p:spPr>
          <a:ln/>
        </p:spPr>
        <p:txBody>
          <a:bodyPr/>
          <a:lstStyle>
            <a:lvl1pPr>
              <a:defRPr/>
            </a:lvl1pPr>
          </a:lstStyle>
          <a:p>
            <a:fld id="{69D6F404-8EB0-45AC-9151-82DD35489B28}" type="slidenum">
              <a:rPr lang="ru-RU" altLang="en-US"/>
              <a:pPr/>
              <a:t>‹#›</a:t>
            </a:fld>
            <a:endParaRPr lang="ru-RU" altLang="en-US"/>
          </a:p>
        </p:txBody>
      </p:sp>
    </p:spTree>
    <p:extLst>
      <p:ext uri="{BB962C8B-B14F-4D97-AF65-F5344CB8AC3E}">
        <p14:creationId xmlns:p14="http://schemas.microsoft.com/office/powerpoint/2010/main" val="272954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277813"/>
            <a:ext cx="1943100" cy="5853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914400" y="277813"/>
            <a:ext cx="5676900" cy="5853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p:cNvSpPr>
            <a:spLocks noGrp="1" noChangeArrowheads="1"/>
          </p:cNvSpPr>
          <p:nvPr>
            <p:ph type="dt" sz="half" idx="10"/>
          </p:nvPr>
        </p:nvSpPr>
        <p:spPr>
          <a:ln/>
        </p:spPr>
        <p:txBody>
          <a:bodyPr/>
          <a:lstStyle>
            <a:lvl1pPr>
              <a:defRPr/>
            </a:lvl1pPr>
          </a:lstStyle>
          <a:p>
            <a:pPr>
              <a:defRPr/>
            </a:pPr>
            <a:endParaRPr lang="ru-RU"/>
          </a:p>
        </p:txBody>
      </p:sp>
      <p:sp>
        <p:nvSpPr>
          <p:cNvPr id="5" name="Rectangle 10"/>
          <p:cNvSpPr>
            <a:spLocks noGrp="1" noChangeArrowheads="1"/>
          </p:cNvSpPr>
          <p:nvPr>
            <p:ph type="ftr" sz="quarter" idx="11"/>
          </p:nvPr>
        </p:nvSpPr>
        <p:spPr>
          <a:ln/>
        </p:spPr>
        <p:txBody>
          <a:bodyPr/>
          <a:lstStyle>
            <a:lvl1pPr>
              <a:defRPr/>
            </a:lvl1pPr>
          </a:lstStyle>
          <a:p>
            <a:pPr>
              <a:defRPr/>
            </a:pPr>
            <a:endParaRPr lang="ru-RU"/>
          </a:p>
        </p:txBody>
      </p:sp>
      <p:sp>
        <p:nvSpPr>
          <p:cNvPr id="6" name="Rectangle 11"/>
          <p:cNvSpPr>
            <a:spLocks noGrp="1" noChangeArrowheads="1"/>
          </p:cNvSpPr>
          <p:nvPr>
            <p:ph type="sldNum" sz="quarter" idx="12"/>
          </p:nvPr>
        </p:nvSpPr>
        <p:spPr>
          <a:ln/>
        </p:spPr>
        <p:txBody>
          <a:bodyPr/>
          <a:lstStyle>
            <a:lvl1pPr>
              <a:defRPr/>
            </a:lvl1pPr>
          </a:lstStyle>
          <a:p>
            <a:fld id="{15F14379-51E7-41EC-ADF2-20EC9ABBB409}" type="slidenum">
              <a:rPr lang="ru-RU" altLang="en-US"/>
              <a:pPr/>
              <a:t>‹#›</a:t>
            </a:fld>
            <a:endParaRPr lang="ru-RU" altLang="en-US"/>
          </a:p>
        </p:txBody>
      </p:sp>
    </p:spTree>
    <p:extLst>
      <p:ext uri="{BB962C8B-B14F-4D97-AF65-F5344CB8AC3E}">
        <p14:creationId xmlns:p14="http://schemas.microsoft.com/office/powerpoint/2010/main" val="305745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Заголовок, клип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Клип 2"/>
          <p:cNvSpPr>
            <a:spLocks noGrp="1"/>
          </p:cNvSpPr>
          <p:nvPr>
            <p:ph type="clipArt" sz="half" idx="1"/>
          </p:nvPr>
        </p:nvSpPr>
        <p:spPr>
          <a:xfrm>
            <a:off x="914400" y="1600200"/>
            <a:ext cx="3810000" cy="4530725"/>
          </a:xfrm>
        </p:spPr>
        <p:txBody>
          <a:bodyPr/>
          <a:lstStyle/>
          <a:p>
            <a:pPr lvl="0"/>
            <a:endParaRPr lang="ru-RU" noProof="0"/>
          </a:p>
        </p:txBody>
      </p:sp>
      <p:sp>
        <p:nvSpPr>
          <p:cNvPr id="4" name="Текст 3"/>
          <p:cNvSpPr>
            <a:spLocks noGrp="1"/>
          </p:cNvSpPr>
          <p:nvPr>
            <p:ph type="body" sz="half" idx="2"/>
          </p:nvPr>
        </p:nvSpPr>
        <p:spPr>
          <a:xfrm>
            <a:off x="48768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617C1A03-12D4-4714-B742-E9DEC7F6A00F}" type="slidenum">
              <a:rPr lang="ru-RU" altLang="en-US"/>
              <a:pPr/>
              <a:t>‹#›</a:t>
            </a:fld>
            <a:endParaRPr lang="ru-RU" altLang="en-US"/>
          </a:p>
        </p:txBody>
      </p:sp>
    </p:spTree>
    <p:extLst>
      <p:ext uri="{BB962C8B-B14F-4D97-AF65-F5344CB8AC3E}">
        <p14:creationId xmlns:p14="http://schemas.microsoft.com/office/powerpoint/2010/main" val="19979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лип">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Клип 3"/>
          <p:cNvSpPr>
            <a:spLocks noGrp="1"/>
          </p:cNvSpPr>
          <p:nvPr>
            <p:ph type="clipArt" sz="half" idx="2"/>
          </p:nvPr>
        </p:nvSpPr>
        <p:spPr>
          <a:xfrm>
            <a:off x="4876800" y="1600200"/>
            <a:ext cx="3810000" cy="4530725"/>
          </a:xfrm>
        </p:spPr>
        <p:txBody>
          <a:bodyPr/>
          <a:lstStyle/>
          <a:p>
            <a:pPr lvl="0"/>
            <a:endParaRPr lang="ru-RU" noProof="0"/>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2CD6D835-B477-423C-8499-56B60C3EF7EE}" type="slidenum">
              <a:rPr lang="ru-RU" altLang="en-US"/>
              <a:pPr/>
              <a:t>‹#›</a:t>
            </a:fld>
            <a:endParaRPr lang="ru-RU" altLang="en-US"/>
          </a:p>
        </p:txBody>
      </p:sp>
    </p:spTree>
    <p:extLst>
      <p:ext uri="{BB962C8B-B14F-4D97-AF65-F5344CB8AC3E}">
        <p14:creationId xmlns:p14="http://schemas.microsoft.com/office/powerpoint/2010/main" val="302125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768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6F94FC51-F4C9-41C5-B179-78AC99EF3230}" type="slidenum">
              <a:rPr lang="ru-RU" altLang="en-US"/>
              <a:pPr/>
              <a:t>‹#›</a:t>
            </a:fld>
            <a:endParaRPr lang="ru-RU" altLang="en-US"/>
          </a:p>
        </p:txBody>
      </p:sp>
    </p:spTree>
    <p:extLst>
      <p:ext uri="{BB962C8B-B14F-4D97-AF65-F5344CB8AC3E}">
        <p14:creationId xmlns:p14="http://schemas.microsoft.com/office/powerpoint/2010/main" val="415366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7813"/>
            <a:ext cx="7772400" cy="1143000"/>
          </a:xfrm>
        </p:spPr>
        <p:txBody>
          <a:bodyPr/>
          <a:lstStyle/>
          <a:p>
            <a:r>
              <a:rPr lang="ru-RU"/>
              <a:t>Образец заголовка</a:t>
            </a:r>
          </a:p>
        </p:txBody>
      </p:sp>
      <p:sp>
        <p:nvSpPr>
          <p:cNvPr id="3" name="Текст 2"/>
          <p:cNvSpPr>
            <a:spLocks noGrp="1"/>
          </p:cNvSpPr>
          <p:nvPr>
            <p:ph type="body" sz="half" idx="1"/>
          </p:nvPr>
        </p:nvSpPr>
        <p:spPr>
          <a:xfrm>
            <a:off x="914400" y="1600200"/>
            <a:ext cx="3810000" cy="453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876800" y="1600200"/>
            <a:ext cx="3810000" cy="21891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876800" y="3941763"/>
            <a:ext cx="3810000" cy="218916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Rectangle 9"/>
          <p:cNvSpPr>
            <a:spLocks noGrp="1" noChangeArrowheads="1"/>
          </p:cNvSpPr>
          <p:nvPr>
            <p:ph type="dt" sz="half" idx="10"/>
          </p:nvPr>
        </p:nvSpPr>
        <p:spPr>
          <a:ln/>
        </p:spPr>
        <p:txBody>
          <a:bodyPr/>
          <a:lstStyle>
            <a:lvl1pPr>
              <a:defRPr/>
            </a:lvl1pPr>
          </a:lstStyle>
          <a:p>
            <a:pPr>
              <a:defRPr/>
            </a:pPr>
            <a:endParaRPr lang="ru-RU"/>
          </a:p>
        </p:txBody>
      </p:sp>
      <p:sp>
        <p:nvSpPr>
          <p:cNvPr id="7" name="Rectangle 10"/>
          <p:cNvSpPr>
            <a:spLocks noGrp="1" noChangeArrowheads="1"/>
          </p:cNvSpPr>
          <p:nvPr>
            <p:ph type="ftr" sz="quarter" idx="11"/>
          </p:nvPr>
        </p:nvSpPr>
        <p:spPr>
          <a:ln/>
        </p:spPr>
        <p:txBody>
          <a:bodyPr/>
          <a:lstStyle>
            <a:lvl1pPr>
              <a:defRPr/>
            </a:lvl1pPr>
          </a:lstStyle>
          <a:p>
            <a:pPr>
              <a:defRPr/>
            </a:pPr>
            <a:endParaRPr lang="ru-RU"/>
          </a:p>
        </p:txBody>
      </p:sp>
      <p:sp>
        <p:nvSpPr>
          <p:cNvPr id="8" name="Rectangle 11"/>
          <p:cNvSpPr>
            <a:spLocks noGrp="1" noChangeArrowheads="1"/>
          </p:cNvSpPr>
          <p:nvPr>
            <p:ph type="sldNum" sz="quarter" idx="12"/>
          </p:nvPr>
        </p:nvSpPr>
        <p:spPr>
          <a:ln/>
        </p:spPr>
        <p:txBody>
          <a:bodyPr/>
          <a:lstStyle>
            <a:lvl1pPr>
              <a:defRPr/>
            </a:lvl1pPr>
          </a:lstStyle>
          <a:p>
            <a:fld id="{146A2CC9-68A7-4016-B51D-1E6B5633DEDB}" type="slidenum">
              <a:rPr lang="ru-RU" altLang="en-US"/>
              <a:pPr/>
              <a:t>‹#›</a:t>
            </a:fld>
            <a:endParaRPr lang="ru-RU" altLang="en-US"/>
          </a:p>
        </p:txBody>
      </p:sp>
    </p:spTree>
    <p:extLst>
      <p:ext uri="{BB962C8B-B14F-4D97-AF65-F5344CB8AC3E}">
        <p14:creationId xmlns:p14="http://schemas.microsoft.com/office/powerpoint/2010/main" val="154967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9"/>
          <p:cNvSpPr>
            <a:spLocks noGrp="1" noChangeArrowheads="1"/>
          </p:cNvSpPr>
          <p:nvPr>
            <p:ph type="dt" sz="half" idx="10"/>
          </p:nvPr>
        </p:nvSpPr>
        <p:spPr>
          <a:ln/>
        </p:spPr>
        <p:txBody>
          <a:bodyPr/>
          <a:lstStyle>
            <a:lvl1pPr>
              <a:defRPr/>
            </a:lvl1pPr>
          </a:lstStyle>
          <a:p>
            <a:pPr>
              <a:defRPr/>
            </a:pPr>
            <a:endParaRPr lang="ru-RU"/>
          </a:p>
        </p:txBody>
      </p:sp>
      <p:sp>
        <p:nvSpPr>
          <p:cNvPr id="5" name="Rectangle 10"/>
          <p:cNvSpPr>
            <a:spLocks noGrp="1" noChangeArrowheads="1"/>
          </p:cNvSpPr>
          <p:nvPr>
            <p:ph type="ftr" sz="quarter" idx="11"/>
          </p:nvPr>
        </p:nvSpPr>
        <p:spPr>
          <a:ln/>
        </p:spPr>
        <p:txBody>
          <a:bodyPr/>
          <a:lstStyle>
            <a:lvl1pPr>
              <a:defRPr/>
            </a:lvl1pPr>
          </a:lstStyle>
          <a:p>
            <a:pPr>
              <a:defRPr/>
            </a:pPr>
            <a:endParaRPr lang="ru-RU"/>
          </a:p>
        </p:txBody>
      </p:sp>
      <p:sp>
        <p:nvSpPr>
          <p:cNvPr id="6" name="Rectangle 11"/>
          <p:cNvSpPr>
            <a:spLocks noGrp="1" noChangeArrowheads="1"/>
          </p:cNvSpPr>
          <p:nvPr>
            <p:ph type="sldNum" sz="quarter" idx="12"/>
          </p:nvPr>
        </p:nvSpPr>
        <p:spPr>
          <a:ln/>
        </p:spPr>
        <p:txBody>
          <a:bodyPr/>
          <a:lstStyle>
            <a:lvl1pPr>
              <a:defRPr/>
            </a:lvl1pPr>
          </a:lstStyle>
          <a:p>
            <a:fld id="{69E4DBC7-EF4F-4252-8DF6-03F128E9D847}" type="slidenum">
              <a:rPr lang="ru-RU" altLang="en-US"/>
              <a:pPr/>
              <a:t>‹#›</a:t>
            </a:fld>
            <a:endParaRPr lang="ru-RU" altLang="en-US"/>
          </a:p>
        </p:txBody>
      </p:sp>
    </p:spTree>
    <p:extLst>
      <p:ext uri="{BB962C8B-B14F-4D97-AF65-F5344CB8AC3E}">
        <p14:creationId xmlns:p14="http://schemas.microsoft.com/office/powerpoint/2010/main" val="25211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9"/>
          <p:cNvSpPr>
            <a:spLocks noGrp="1" noChangeArrowheads="1"/>
          </p:cNvSpPr>
          <p:nvPr>
            <p:ph type="dt" sz="half" idx="10"/>
          </p:nvPr>
        </p:nvSpPr>
        <p:spPr>
          <a:ln/>
        </p:spPr>
        <p:txBody>
          <a:bodyPr/>
          <a:lstStyle>
            <a:lvl1pPr>
              <a:defRPr/>
            </a:lvl1pPr>
          </a:lstStyle>
          <a:p>
            <a:pPr>
              <a:defRPr/>
            </a:pPr>
            <a:endParaRPr lang="ru-RU"/>
          </a:p>
        </p:txBody>
      </p:sp>
      <p:sp>
        <p:nvSpPr>
          <p:cNvPr id="5" name="Rectangle 10"/>
          <p:cNvSpPr>
            <a:spLocks noGrp="1" noChangeArrowheads="1"/>
          </p:cNvSpPr>
          <p:nvPr>
            <p:ph type="ftr" sz="quarter" idx="11"/>
          </p:nvPr>
        </p:nvSpPr>
        <p:spPr>
          <a:ln/>
        </p:spPr>
        <p:txBody>
          <a:bodyPr/>
          <a:lstStyle>
            <a:lvl1pPr>
              <a:defRPr/>
            </a:lvl1pPr>
          </a:lstStyle>
          <a:p>
            <a:pPr>
              <a:defRPr/>
            </a:pPr>
            <a:endParaRPr lang="ru-RU"/>
          </a:p>
        </p:txBody>
      </p:sp>
      <p:sp>
        <p:nvSpPr>
          <p:cNvPr id="6" name="Rectangle 11"/>
          <p:cNvSpPr>
            <a:spLocks noGrp="1" noChangeArrowheads="1"/>
          </p:cNvSpPr>
          <p:nvPr>
            <p:ph type="sldNum" sz="quarter" idx="12"/>
          </p:nvPr>
        </p:nvSpPr>
        <p:spPr>
          <a:ln/>
        </p:spPr>
        <p:txBody>
          <a:bodyPr/>
          <a:lstStyle>
            <a:lvl1pPr>
              <a:defRPr/>
            </a:lvl1pPr>
          </a:lstStyle>
          <a:p>
            <a:fld id="{A15E5BB4-2FB4-4EA1-9CE2-52DAB39A6B12}" type="slidenum">
              <a:rPr lang="ru-RU" altLang="en-US"/>
              <a:pPr/>
              <a:t>‹#›</a:t>
            </a:fld>
            <a:endParaRPr lang="ru-RU" altLang="en-US"/>
          </a:p>
        </p:txBody>
      </p:sp>
    </p:spTree>
    <p:extLst>
      <p:ext uri="{BB962C8B-B14F-4D97-AF65-F5344CB8AC3E}">
        <p14:creationId xmlns:p14="http://schemas.microsoft.com/office/powerpoint/2010/main" val="171435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AC730A63-9D46-4897-833D-05CE67D4AD47}" type="slidenum">
              <a:rPr lang="ru-RU" altLang="en-US"/>
              <a:pPr/>
              <a:t>‹#›</a:t>
            </a:fld>
            <a:endParaRPr lang="ru-RU" altLang="en-US"/>
          </a:p>
        </p:txBody>
      </p:sp>
    </p:spTree>
    <p:extLst>
      <p:ext uri="{BB962C8B-B14F-4D97-AF65-F5344CB8AC3E}">
        <p14:creationId xmlns:p14="http://schemas.microsoft.com/office/powerpoint/2010/main" val="15136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9"/>
          <p:cNvSpPr>
            <a:spLocks noGrp="1" noChangeArrowheads="1"/>
          </p:cNvSpPr>
          <p:nvPr>
            <p:ph type="dt" sz="half" idx="10"/>
          </p:nvPr>
        </p:nvSpPr>
        <p:spPr>
          <a:ln/>
        </p:spPr>
        <p:txBody>
          <a:bodyPr/>
          <a:lstStyle>
            <a:lvl1pPr>
              <a:defRPr/>
            </a:lvl1pPr>
          </a:lstStyle>
          <a:p>
            <a:pPr>
              <a:defRPr/>
            </a:pPr>
            <a:endParaRPr lang="ru-RU"/>
          </a:p>
        </p:txBody>
      </p:sp>
      <p:sp>
        <p:nvSpPr>
          <p:cNvPr id="8" name="Rectangle 10"/>
          <p:cNvSpPr>
            <a:spLocks noGrp="1" noChangeArrowheads="1"/>
          </p:cNvSpPr>
          <p:nvPr>
            <p:ph type="ftr" sz="quarter" idx="11"/>
          </p:nvPr>
        </p:nvSpPr>
        <p:spPr>
          <a:ln/>
        </p:spPr>
        <p:txBody>
          <a:bodyPr/>
          <a:lstStyle>
            <a:lvl1pPr>
              <a:defRPr/>
            </a:lvl1pPr>
          </a:lstStyle>
          <a:p>
            <a:pPr>
              <a:defRPr/>
            </a:pPr>
            <a:endParaRPr lang="ru-RU"/>
          </a:p>
        </p:txBody>
      </p:sp>
      <p:sp>
        <p:nvSpPr>
          <p:cNvPr id="9" name="Rectangle 11"/>
          <p:cNvSpPr>
            <a:spLocks noGrp="1" noChangeArrowheads="1"/>
          </p:cNvSpPr>
          <p:nvPr>
            <p:ph type="sldNum" sz="quarter" idx="12"/>
          </p:nvPr>
        </p:nvSpPr>
        <p:spPr>
          <a:ln/>
        </p:spPr>
        <p:txBody>
          <a:bodyPr/>
          <a:lstStyle>
            <a:lvl1pPr>
              <a:defRPr/>
            </a:lvl1pPr>
          </a:lstStyle>
          <a:p>
            <a:fld id="{8A1327C2-9A9A-4793-917B-8809F3EDCF6B}" type="slidenum">
              <a:rPr lang="ru-RU" altLang="en-US"/>
              <a:pPr/>
              <a:t>‹#›</a:t>
            </a:fld>
            <a:endParaRPr lang="ru-RU" altLang="en-US"/>
          </a:p>
        </p:txBody>
      </p:sp>
    </p:spTree>
    <p:extLst>
      <p:ext uri="{BB962C8B-B14F-4D97-AF65-F5344CB8AC3E}">
        <p14:creationId xmlns:p14="http://schemas.microsoft.com/office/powerpoint/2010/main" val="368640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9"/>
          <p:cNvSpPr>
            <a:spLocks noGrp="1" noChangeArrowheads="1"/>
          </p:cNvSpPr>
          <p:nvPr>
            <p:ph type="dt" sz="half" idx="10"/>
          </p:nvPr>
        </p:nvSpPr>
        <p:spPr>
          <a:ln/>
        </p:spPr>
        <p:txBody>
          <a:bodyPr/>
          <a:lstStyle>
            <a:lvl1pPr>
              <a:defRPr/>
            </a:lvl1pPr>
          </a:lstStyle>
          <a:p>
            <a:pPr>
              <a:defRPr/>
            </a:pPr>
            <a:endParaRPr lang="ru-RU"/>
          </a:p>
        </p:txBody>
      </p:sp>
      <p:sp>
        <p:nvSpPr>
          <p:cNvPr id="4" name="Rectangle 10"/>
          <p:cNvSpPr>
            <a:spLocks noGrp="1" noChangeArrowheads="1"/>
          </p:cNvSpPr>
          <p:nvPr>
            <p:ph type="ftr" sz="quarter" idx="11"/>
          </p:nvPr>
        </p:nvSpPr>
        <p:spPr>
          <a:ln/>
        </p:spPr>
        <p:txBody>
          <a:bodyPr/>
          <a:lstStyle>
            <a:lvl1pPr>
              <a:defRPr/>
            </a:lvl1pPr>
          </a:lstStyle>
          <a:p>
            <a:pPr>
              <a:defRPr/>
            </a:pPr>
            <a:endParaRPr lang="ru-RU"/>
          </a:p>
        </p:txBody>
      </p:sp>
      <p:sp>
        <p:nvSpPr>
          <p:cNvPr id="5" name="Rectangle 11"/>
          <p:cNvSpPr>
            <a:spLocks noGrp="1" noChangeArrowheads="1"/>
          </p:cNvSpPr>
          <p:nvPr>
            <p:ph type="sldNum" sz="quarter" idx="12"/>
          </p:nvPr>
        </p:nvSpPr>
        <p:spPr>
          <a:ln/>
        </p:spPr>
        <p:txBody>
          <a:bodyPr/>
          <a:lstStyle>
            <a:lvl1pPr>
              <a:defRPr/>
            </a:lvl1pPr>
          </a:lstStyle>
          <a:p>
            <a:fld id="{38BC040C-31C9-4286-A230-872DC7CD7E74}" type="slidenum">
              <a:rPr lang="ru-RU" altLang="en-US"/>
              <a:pPr/>
              <a:t>‹#›</a:t>
            </a:fld>
            <a:endParaRPr lang="ru-RU" altLang="en-US"/>
          </a:p>
        </p:txBody>
      </p:sp>
    </p:spTree>
    <p:extLst>
      <p:ext uri="{BB962C8B-B14F-4D97-AF65-F5344CB8AC3E}">
        <p14:creationId xmlns:p14="http://schemas.microsoft.com/office/powerpoint/2010/main" val="38096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ru-RU"/>
          </a:p>
        </p:txBody>
      </p:sp>
      <p:sp>
        <p:nvSpPr>
          <p:cNvPr id="3" name="Rectangle 10"/>
          <p:cNvSpPr>
            <a:spLocks noGrp="1" noChangeArrowheads="1"/>
          </p:cNvSpPr>
          <p:nvPr>
            <p:ph type="ftr" sz="quarter" idx="11"/>
          </p:nvPr>
        </p:nvSpPr>
        <p:spPr>
          <a:ln/>
        </p:spPr>
        <p:txBody>
          <a:bodyPr/>
          <a:lstStyle>
            <a:lvl1pPr>
              <a:defRPr/>
            </a:lvl1pPr>
          </a:lstStyle>
          <a:p>
            <a:pPr>
              <a:defRPr/>
            </a:pPr>
            <a:endParaRPr lang="ru-RU"/>
          </a:p>
        </p:txBody>
      </p:sp>
      <p:sp>
        <p:nvSpPr>
          <p:cNvPr id="4" name="Rectangle 11"/>
          <p:cNvSpPr>
            <a:spLocks noGrp="1" noChangeArrowheads="1"/>
          </p:cNvSpPr>
          <p:nvPr>
            <p:ph type="sldNum" sz="quarter" idx="12"/>
          </p:nvPr>
        </p:nvSpPr>
        <p:spPr>
          <a:ln/>
        </p:spPr>
        <p:txBody>
          <a:bodyPr/>
          <a:lstStyle>
            <a:lvl1pPr>
              <a:defRPr/>
            </a:lvl1pPr>
          </a:lstStyle>
          <a:p>
            <a:fld id="{AEE7CD03-4FC5-41C2-AF7C-4751C7CE9EAF}" type="slidenum">
              <a:rPr lang="ru-RU" altLang="en-US"/>
              <a:pPr/>
              <a:t>‹#›</a:t>
            </a:fld>
            <a:endParaRPr lang="ru-RU" altLang="en-US"/>
          </a:p>
        </p:txBody>
      </p:sp>
    </p:spTree>
    <p:extLst>
      <p:ext uri="{BB962C8B-B14F-4D97-AF65-F5344CB8AC3E}">
        <p14:creationId xmlns:p14="http://schemas.microsoft.com/office/powerpoint/2010/main" val="241179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BDFE7652-FED7-4664-B438-0DC976A6FDA9}" type="slidenum">
              <a:rPr lang="ru-RU" altLang="en-US"/>
              <a:pPr/>
              <a:t>‹#›</a:t>
            </a:fld>
            <a:endParaRPr lang="ru-RU" altLang="en-US"/>
          </a:p>
        </p:txBody>
      </p:sp>
    </p:spTree>
    <p:extLst>
      <p:ext uri="{BB962C8B-B14F-4D97-AF65-F5344CB8AC3E}">
        <p14:creationId xmlns:p14="http://schemas.microsoft.com/office/powerpoint/2010/main" val="180747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9"/>
          <p:cNvSpPr>
            <a:spLocks noGrp="1" noChangeArrowheads="1"/>
          </p:cNvSpPr>
          <p:nvPr>
            <p:ph type="dt" sz="half" idx="10"/>
          </p:nvPr>
        </p:nvSpPr>
        <p:spPr>
          <a:ln/>
        </p:spPr>
        <p:txBody>
          <a:bodyPr/>
          <a:lstStyle>
            <a:lvl1pPr>
              <a:defRPr/>
            </a:lvl1pPr>
          </a:lstStyle>
          <a:p>
            <a:pPr>
              <a:defRPr/>
            </a:pPr>
            <a:endParaRPr lang="ru-RU"/>
          </a:p>
        </p:txBody>
      </p:sp>
      <p:sp>
        <p:nvSpPr>
          <p:cNvPr id="6" name="Rectangle 10"/>
          <p:cNvSpPr>
            <a:spLocks noGrp="1" noChangeArrowheads="1"/>
          </p:cNvSpPr>
          <p:nvPr>
            <p:ph type="ftr" sz="quarter" idx="11"/>
          </p:nvPr>
        </p:nvSpPr>
        <p:spPr>
          <a:ln/>
        </p:spPr>
        <p:txBody>
          <a:bodyPr/>
          <a:lstStyle>
            <a:lvl1pPr>
              <a:defRPr/>
            </a:lvl1pPr>
          </a:lstStyle>
          <a:p>
            <a:pPr>
              <a:defRPr/>
            </a:pPr>
            <a:endParaRPr lang="ru-RU"/>
          </a:p>
        </p:txBody>
      </p:sp>
      <p:sp>
        <p:nvSpPr>
          <p:cNvPr id="7" name="Rectangle 11"/>
          <p:cNvSpPr>
            <a:spLocks noGrp="1" noChangeArrowheads="1"/>
          </p:cNvSpPr>
          <p:nvPr>
            <p:ph type="sldNum" sz="quarter" idx="12"/>
          </p:nvPr>
        </p:nvSpPr>
        <p:spPr>
          <a:ln/>
        </p:spPr>
        <p:txBody>
          <a:bodyPr/>
          <a:lstStyle>
            <a:lvl1pPr>
              <a:defRPr/>
            </a:lvl1pPr>
          </a:lstStyle>
          <a:p>
            <a:fld id="{DAA625C7-49E9-4B58-8A3F-A68D6F4E56A4}" type="slidenum">
              <a:rPr lang="ru-RU" altLang="en-US"/>
              <a:pPr/>
              <a:t>‹#›</a:t>
            </a:fld>
            <a:endParaRPr lang="ru-RU" altLang="en-US"/>
          </a:p>
        </p:txBody>
      </p:sp>
    </p:spTree>
    <p:extLst>
      <p:ext uri="{BB962C8B-B14F-4D97-AF65-F5344CB8AC3E}">
        <p14:creationId xmlns:p14="http://schemas.microsoft.com/office/powerpoint/2010/main" val="102927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ru-RU" sz="2400">
                  <a:latin typeface="Times New Roman" panose="02020603050405020304"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en-US"/>
              <a:t>Образец заголовка</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en-US"/>
              <a:t>Образец текста</a:t>
            </a:r>
          </a:p>
          <a:p>
            <a:pPr lvl="1"/>
            <a:r>
              <a:rPr lang="ru-RU" altLang="en-US"/>
              <a:t>Второй уровень</a:t>
            </a:r>
          </a:p>
          <a:p>
            <a:pPr lvl="2"/>
            <a:r>
              <a:rPr lang="ru-RU" altLang="en-US"/>
              <a:t>Третий уровень</a:t>
            </a:r>
          </a:p>
          <a:p>
            <a:pPr lvl="3"/>
            <a:r>
              <a:rPr lang="ru-RU" altLang="en-US"/>
              <a:t>Четвертый уровень</a:t>
            </a:r>
          </a:p>
          <a:p>
            <a:pPr lvl="4"/>
            <a:r>
              <a:rPr lang="ru-RU" altLang="en-US"/>
              <a:t>Пятый уровень</a:t>
            </a:r>
          </a:p>
        </p:txBody>
      </p:sp>
      <p:sp>
        <p:nvSpPr>
          <p:cNvPr id="5129"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ru-RU"/>
          </a:p>
        </p:txBody>
      </p:sp>
      <p:sp>
        <p:nvSpPr>
          <p:cNvPr id="5130"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ru-RU"/>
          </a:p>
        </p:txBody>
      </p:sp>
      <p:sp>
        <p:nvSpPr>
          <p:cNvPr id="5131"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ECCD07F7-056E-48ED-8E56-A2B9EE7F65B7}" type="slidenum">
              <a:rPr lang="ru-RU" altLang="en-US"/>
              <a:pPr/>
              <a:t>‹#›</a:t>
            </a:fld>
            <a:endParaRPr lang="ru-RU" altLang="en-US"/>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68"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body" sz="half" idx="2"/>
          </p:nvPr>
        </p:nvSpPr>
        <p:spPr>
          <a:xfrm>
            <a:off x="758825" y="1517650"/>
            <a:ext cx="8208963" cy="5151438"/>
          </a:xfrm>
        </p:spPr>
        <p:txBody>
          <a:bodyPr/>
          <a:lstStyle/>
          <a:p>
            <a:pPr algn="ctr" eaLnBrk="1" hangingPunct="1">
              <a:buFont typeface="Wingdings" panose="05000000000000000000" pitchFamily="2" charset="2"/>
              <a:buNone/>
            </a:pPr>
            <a:r>
              <a:rPr lang="ru-RU" altLang="en-US" sz="4200" b="1">
                <a:solidFill>
                  <a:srgbClr val="002060"/>
                </a:solidFill>
              </a:rPr>
              <a:t>Тошкент шаҳар ҳудудий коммунал фойдаланиш бирлашмаси </a:t>
            </a:r>
            <a:endParaRPr lang="uz-Cyrl-UZ" altLang="en-US" sz="4200" b="1">
              <a:solidFill>
                <a:srgbClr val="002060"/>
              </a:solidFill>
            </a:endParaRPr>
          </a:p>
          <a:p>
            <a:pPr algn="ctr" eaLnBrk="1" hangingPunct="1">
              <a:buFont typeface="Wingdings" panose="05000000000000000000" pitchFamily="2" charset="2"/>
              <a:buNone/>
            </a:pPr>
            <a:r>
              <a:rPr lang="uz-Cyrl-UZ" altLang="en-US" sz="3600" b="1">
                <a:solidFill>
                  <a:srgbClr val="002060"/>
                </a:solidFill>
              </a:rPr>
              <a:t>2017 йил “Халқ билан мулоқат ва инсон манфатлари йил” давлат дастурига чора-тадбирлар</a:t>
            </a:r>
          </a:p>
          <a:p>
            <a:pPr algn="ctr" eaLnBrk="1" hangingPunct="1">
              <a:buFont typeface="Wingdings" panose="05000000000000000000" pitchFamily="2" charset="2"/>
              <a:buNone/>
            </a:pPr>
            <a:endParaRPr lang="uz-Cyrl-UZ" altLang="en-US" sz="3600" b="1">
              <a:solidFill>
                <a:srgbClr val="002060"/>
              </a:solidFill>
            </a:endParaRPr>
          </a:p>
          <a:p>
            <a:pPr algn="ctr" eaLnBrk="1" hangingPunct="1">
              <a:buFont typeface="Wingdings" panose="05000000000000000000" pitchFamily="2" charset="2"/>
              <a:buNone/>
            </a:pPr>
            <a:r>
              <a:rPr lang="uz-Cyrl-UZ" altLang="en-US" b="1">
                <a:solidFill>
                  <a:srgbClr val="002060"/>
                </a:solidFill>
              </a:rPr>
              <a:t>Тошкент-2016</a:t>
            </a:r>
          </a:p>
        </p:txBody>
      </p:sp>
      <p:pic>
        <p:nvPicPr>
          <p:cNvPr id="3075" name="Рисунок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0"/>
            <a:ext cx="6475413"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611188" y="115888"/>
            <a:ext cx="82819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dirty="0">
                <a:solidFill>
                  <a:srgbClr val="00B0F0"/>
                </a:solidFill>
              </a:rPr>
              <a:t>Бирлашма иштирокида бир қанча  тизимли ишлар олиб борилмоқда.</a:t>
            </a:r>
            <a:endParaRPr lang="ru-RU" altLang="en-US" sz="2800" dirty="0">
              <a:solidFill>
                <a:srgbClr val="00B0F0"/>
              </a:solidFill>
            </a:endParaRPr>
          </a:p>
        </p:txBody>
      </p:sp>
      <p:sp>
        <p:nvSpPr>
          <p:cNvPr id="12291" name="Прямоугольник 3"/>
          <p:cNvSpPr>
            <a:spLocks noChangeArrowheads="1"/>
          </p:cNvSpPr>
          <p:nvPr/>
        </p:nvSpPr>
        <p:spPr bwMode="auto">
          <a:xfrm>
            <a:off x="2286000" y="2136775"/>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2" name="Заголовок 1"/>
          <p:cNvSpPr>
            <a:spLocks noGrp="1"/>
          </p:cNvSpPr>
          <p:nvPr>
            <p:ph type="title"/>
          </p:nvPr>
        </p:nvSpPr>
        <p:spPr>
          <a:xfrm>
            <a:off x="611188" y="1557338"/>
            <a:ext cx="8424862" cy="4967287"/>
          </a:xfrm>
        </p:spPr>
        <p:txBody>
          <a:bodyPr/>
          <a:lstStyle/>
          <a:p>
            <a:pPr algn="just"/>
            <a:r>
              <a:rPr lang="uz-Cyrl-UZ" altLang="en-US" sz="2400" b="1" dirty="0"/>
              <a:t>Жумладан:</a:t>
            </a:r>
            <a:br>
              <a:rPr lang="ru-RU" altLang="en-US" sz="2400" dirty="0"/>
            </a:br>
            <a:r>
              <a:rPr lang="ru-RU" altLang="en-US" sz="2400" dirty="0"/>
              <a:t>	</a:t>
            </a:r>
            <a:r>
              <a:rPr lang="uz-Cyrl-UZ" altLang="en-US" sz="2400" b="1" dirty="0"/>
              <a:t>Кўп қаватли уй-жойларнинг мухандислик тизимларини мукаммал ва жорий таъмирлаш.</a:t>
            </a:r>
            <a:br>
              <a:rPr lang="ru-RU" altLang="en-US" sz="2400" dirty="0"/>
            </a:br>
            <a:r>
              <a:rPr lang="uz-Cyrl-UZ" altLang="en-US" sz="2400" dirty="0"/>
              <a:t> 	Ўзбекистон Республикаси Вазирлар Маҳкамасининг 2001 йил 13 февралдаги 74-сонли қарорига асосан 2002-2006 йиллар давомида Тошкент шаҳрида 1991 йилгача қурилган </a:t>
            </a:r>
            <a:r>
              <a:rPr lang="uz-Cyrl-UZ" altLang="en-US" sz="2400" b="1" dirty="0"/>
              <a:t>3659 та</a:t>
            </a:r>
            <a:r>
              <a:rPr lang="uz-Cyrl-UZ" altLang="en-US" sz="2400" dirty="0"/>
              <a:t> кўп қаватли уйлар мукаммал таъмирланди.</a:t>
            </a:r>
            <a:br>
              <a:rPr lang="ru-RU" altLang="en-US" sz="2400" dirty="0"/>
            </a:br>
            <a:r>
              <a:rPr lang="ru-RU" altLang="en-US" sz="2400" dirty="0"/>
              <a:t>	</a:t>
            </a:r>
            <a:r>
              <a:rPr lang="uz-Cyrl-UZ" altLang="en-US" sz="2400" dirty="0"/>
              <a:t>Ўзбекистон Республикаси Президентининг 2006 йил</a:t>
            </a:r>
            <a:br>
              <a:rPr lang="uz-Cyrl-UZ" altLang="en-US" sz="2400" dirty="0"/>
            </a:br>
            <a:r>
              <a:rPr lang="uz-Cyrl-UZ" altLang="en-US" sz="2400" dirty="0"/>
              <a:t>25 июлдаги 425-сонли қарорига асосан 2007-2010 йилларда жами </a:t>
            </a:r>
            <a:r>
              <a:rPr lang="uz-Cyrl-UZ" altLang="en-US" sz="2400" b="1" dirty="0"/>
              <a:t>1696  та</a:t>
            </a:r>
            <a:r>
              <a:rPr lang="uz-Cyrl-UZ" altLang="en-US" sz="2400" dirty="0"/>
              <a:t> кўп қаватли уйлар мукаммал таъмирланди.</a:t>
            </a:r>
            <a:br>
              <a:rPr lang="ru-RU" altLang="en-US" sz="2400" dirty="0"/>
            </a:br>
            <a:r>
              <a:rPr lang="ru-RU" altLang="en-US" sz="2400" dirty="0"/>
              <a:t>	</a:t>
            </a:r>
            <a:r>
              <a:rPr lang="uz-Cyrl-UZ" altLang="en-US" sz="2400" dirty="0"/>
              <a:t>Тошкент шаҳар ҳокимининг қарорларига асосан</a:t>
            </a:r>
            <a:br>
              <a:rPr lang="uz-Cyrl-UZ" altLang="en-US" sz="2400" dirty="0"/>
            </a:br>
            <a:r>
              <a:rPr lang="uz-Cyrl-UZ" altLang="en-US" sz="2400" dirty="0"/>
              <a:t>2011-2015 йилларда жами </a:t>
            </a:r>
            <a:r>
              <a:rPr lang="uz-Cyrl-UZ" altLang="en-US" sz="2400" b="1" dirty="0"/>
              <a:t>1610 та</a:t>
            </a:r>
            <a:r>
              <a:rPr lang="uz-Cyrl-UZ" altLang="en-US" sz="2400" dirty="0"/>
              <a:t> кўп қаватли уйлар мукаммал таъмирланди.</a:t>
            </a:r>
            <a:endParaRPr lang="ru-RU"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611188" y="115888"/>
            <a:ext cx="82819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dirty="0">
                <a:solidFill>
                  <a:srgbClr val="00B0F0"/>
                </a:solidFill>
              </a:rPr>
              <a:t>Кўп қаватли уй-жойларнинг лифт асбоб-ускуналарини янгилаш  ва  таъмирлаш.</a:t>
            </a:r>
            <a:endParaRPr lang="ru-RU" altLang="en-US" sz="2800" dirty="0">
              <a:solidFill>
                <a:srgbClr val="00B0F0"/>
              </a:solidFill>
            </a:endParaRPr>
          </a:p>
        </p:txBody>
      </p:sp>
      <p:sp>
        <p:nvSpPr>
          <p:cNvPr id="13315" name="Прямоугольник 3"/>
          <p:cNvSpPr>
            <a:spLocks noChangeArrowheads="1"/>
          </p:cNvSpPr>
          <p:nvPr/>
        </p:nvSpPr>
        <p:spPr bwMode="auto">
          <a:xfrm>
            <a:off x="2286000" y="2136775"/>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3316" name="Заголовок 1"/>
          <p:cNvSpPr>
            <a:spLocks noGrp="1"/>
          </p:cNvSpPr>
          <p:nvPr>
            <p:ph type="title"/>
          </p:nvPr>
        </p:nvSpPr>
        <p:spPr>
          <a:xfrm>
            <a:off x="581025" y="1341438"/>
            <a:ext cx="8094663" cy="4967287"/>
          </a:xfrm>
        </p:spPr>
        <p:txBody>
          <a:bodyPr/>
          <a:lstStyle/>
          <a:p>
            <a:pPr algn="just"/>
            <a:r>
              <a:rPr lang="uz-Cyrl-UZ" altLang="en-US" sz="2400" dirty="0"/>
              <a:t>	</a:t>
            </a:r>
            <a:r>
              <a:rPr lang="uz-Cyrl-UZ" altLang="en-US" sz="2400" dirty="0">
                <a:solidFill>
                  <a:srgbClr val="002060"/>
                </a:solidFill>
              </a:rPr>
              <a:t>Ўзбекистон Республикаси Вазирлар Маҳкамасининг 2010 йил  29 августдаги “Республика уй-жой фондининг кўп қаватли уйлардаги лифтл асбоб ускуналарини янгилаш ва таъмирлаш чора-тадбирлари тўғрисида”ги 191-сонли қарори асосан 2011-2014 йилларда жами </a:t>
            </a:r>
            <a:r>
              <a:rPr lang="uz-Cyrl-UZ" altLang="en-US" sz="2400" b="1" dirty="0">
                <a:solidFill>
                  <a:srgbClr val="002060"/>
                </a:solidFill>
              </a:rPr>
              <a:t>1753 дона</a:t>
            </a:r>
            <a:r>
              <a:rPr lang="uz-Cyrl-UZ" altLang="en-US" sz="2400" dirty="0">
                <a:solidFill>
                  <a:srgbClr val="002060"/>
                </a:solidFill>
              </a:rPr>
              <a:t> лифт асбоб-ускуналарини янгилаш  ва  таъмирлаш белиланган:</a:t>
            </a:r>
            <a:br>
              <a:rPr lang="uz-Cyrl-UZ" altLang="en-US" sz="2400" dirty="0">
                <a:solidFill>
                  <a:srgbClr val="002060"/>
                </a:solidFill>
              </a:rPr>
            </a:br>
            <a:br>
              <a:rPr lang="ru-RU" altLang="en-US" sz="2400" dirty="0">
                <a:solidFill>
                  <a:srgbClr val="002060"/>
                </a:solidFill>
              </a:rPr>
            </a:br>
            <a:r>
              <a:rPr lang="uz-Cyrl-UZ" altLang="en-US" sz="2400" b="1" dirty="0">
                <a:solidFill>
                  <a:srgbClr val="002060"/>
                </a:solidFill>
              </a:rPr>
              <a:t>Шу жумладан:</a:t>
            </a:r>
            <a:br>
              <a:rPr lang="ru-RU" altLang="en-US" sz="2400" b="1" dirty="0">
                <a:solidFill>
                  <a:srgbClr val="002060"/>
                </a:solidFill>
              </a:rPr>
            </a:br>
            <a:r>
              <a:rPr lang="ru-RU" altLang="en-US" sz="2400" b="1" dirty="0">
                <a:solidFill>
                  <a:srgbClr val="002060"/>
                </a:solidFill>
              </a:rPr>
              <a:t>-</a:t>
            </a:r>
            <a:r>
              <a:rPr lang="uz-Cyrl-UZ" altLang="en-US" sz="2400" dirty="0">
                <a:solidFill>
                  <a:srgbClr val="002060"/>
                </a:solidFill>
              </a:rPr>
              <a:t>785 та лифт асбоб-ускуналарини янгилаш;</a:t>
            </a:r>
            <a:br>
              <a:rPr lang="ru-RU" altLang="en-US" sz="2400" dirty="0">
                <a:solidFill>
                  <a:srgbClr val="002060"/>
                </a:solidFill>
              </a:rPr>
            </a:br>
            <a:r>
              <a:rPr lang="ru-RU" altLang="en-US" sz="2400" dirty="0">
                <a:solidFill>
                  <a:srgbClr val="002060"/>
                </a:solidFill>
              </a:rPr>
              <a:t>-</a:t>
            </a:r>
            <a:r>
              <a:rPr lang="uz-Cyrl-UZ" altLang="en-US" sz="2400" dirty="0">
                <a:solidFill>
                  <a:srgbClr val="002060"/>
                </a:solidFill>
              </a:rPr>
              <a:t>577 та лифт асбоб-ускуналарини жорий таъмирлаш;</a:t>
            </a:r>
            <a:br>
              <a:rPr lang="ru-RU" altLang="en-US" sz="2400" dirty="0">
                <a:solidFill>
                  <a:srgbClr val="002060"/>
                </a:solidFill>
              </a:rPr>
            </a:br>
            <a:r>
              <a:rPr lang="ru-RU" altLang="en-US" sz="2400" dirty="0">
                <a:solidFill>
                  <a:srgbClr val="002060"/>
                </a:solidFill>
              </a:rPr>
              <a:t>-</a:t>
            </a:r>
            <a:r>
              <a:rPr lang="uz-Cyrl-UZ" altLang="en-US" sz="2400" dirty="0">
                <a:solidFill>
                  <a:srgbClr val="002060"/>
                </a:solidFill>
              </a:rPr>
              <a:t>391 та лифт асбоб-ускуналарини мукаммал таъмирлаш амалга оширилган.</a:t>
            </a:r>
            <a:endParaRPr lang="ru-RU" altLang="en-US" sz="24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611188" y="115888"/>
            <a:ext cx="82819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a:solidFill>
                  <a:srgbClr val="00B0F0"/>
                </a:solidFill>
              </a:rPr>
              <a:t>Кўп қаватли уй-жойларнинг лифт асбоб-ускуналарини янгилаш  ва  таъмирлаш.</a:t>
            </a:r>
            <a:endParaRPr lang="ru-RU" altLang="en-US" sz="2800">
              <a:solidFill>
                <a:srgbClr val="00B0F0"/>
              </a:solidFill>
            </a:endParaRPr>
          </a:p>
        </p:txBody>
      </p:sp>
      <p:sp>
        <p:nvSpPr>
          <p:cNvPr id="14339" name="Прямоугольник 3"/>
          <p:cNvSpPr>
            <a:spLocks noChangeArrowheads="1"/>
          </p:cNvSpPr>
          <p:nvPr/>
        </p:nvSpPr>
        <p:spPr bwMode="auto">
          <a:xfrm>
            <a:off x="2286000" y="2136775"/>
            <a:ext cx="457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4340" name="Заголовок 1"/>
          <p:cNvSpPr>
            <a:spLocks noGrp="1"/>
          </p:cNvSpPr>
          <p:nvPr>
            <p:ph type="title"/>
          </p:nvPr>
        </p:nvSpPr>
        <p:spPr>
          <a:xfrm>
            <a:off x="581025" y="1341438"/>
            <a:ext cx="8094663" cy="4967287"/>
          </a:xfrm>
        </p:spPr>
        <p:txBody>
          <a:bodyPr/>
          <a:lstStyle/>
          <a:p>
            <a:pPr algn="just"/>
            <a:r>
              <a:rPr lang="uz-Cyrl-UZ" altLang="en-US" sz="2400" dirty="0"/>
              <a:t>	</a:t>
            </a:r>
            <a:r>
              <a:rPr lang="uz-Cyrl-UZ" altLang="en-US" sz="2400" dirty="0">
                <a:solidFill>
                  <a:srgbClr val="002060"/>
                </a:solidFill>
              </a:rPr>
              <a:t>Ўзбекистон Республикаси Вазирлар Маҳкамасининг 2015 йил 10 августдаги “Кўп қаватли уй-жойлардаги лифт асбоб-ускуналарини ҳолатини янада яхшилаш қўшимча чора-тадбирлари тўғрисида”ги 235-сонли қарорига асосан 2016-2021 йилларда жами </a:t>
            </a:r>
            <a:r>
              <a:rPr lang="uz-Cyrl-UZ" altLang="en-US" sz="2400" b="1" dirty="0">
                <a:solidFill>
                  <a:srgbClr val="002060"/>
                </a:solidFill>
              </a:rPr>
              <a:t>1000 дона</a:t>
            </a:r>
            <a:r>
              <a:rPr lang="uz-Cyrl-UZ" altLang="en-US" sz="2400" dirty="0">
                <a:solidFill>
                  <a:srgbClr val="002060"/>
                </a:solidFill>
              </a:rPr>
              <a:t> </a:t>
            </a:r>
            <a:r>
              <a:rPr lang="uz-Cyrl-UZ" altLang="en-US" sz="2400" b="1" dirty="0">
                <a:solidFill>
                  <a:srgbClr val="002060"/>
                </a:solidFill>
              </a:rPr>
              <a:t>85 769,4 млн.сўмлик</a:t>
            </a:r>
            <a:r>
              <a:rPr lang="uz-Cyrl-UZ" altLang="en-US" sz="2400" dirty="0">
                <a:solidFill>
                  <a:srgbClr val="002060"/>
                </a:solidFill>
              </a:rPr>
              <a:t> лифт асбоб-ускуналарини янгилаш  ва  таъмирлаш белиланган:</a:t>
            </a:r>
            <a:br>
              <a:rPr lang="ru-RU" altLang="en-US" sz="2400" dirty="0">
                <a:solidFill>
                  <a:srgbClr val="002060"/>
                </a:solidFill>
              </a:rPr>
            </a:br>
            <a:r>
              <a:rPr lang="ru-RU" altLang="en-US" sz="2400" dirty="0">
                <a:solidFill>
                  <a:srgbClr val="002060"/>
                </a:solidFill>
              </a:rPr>
              <a:t>	</a:t>
            </a:r>
            <a:r>
              <a:rPr lang="uz-Cyrl-UZ" altLang="en-US" sz="2400" dirty="0">
                <a:solidFill>
                  <a:srgbClr val="002060"/>
                </a:solidFill>
              </a:rPr>
              <a:t>Шундан 2016 йилга </a:t>
            </a:r>
            <a:r>
              <a:rPr lang="uz-Cyrl-UZ" altLang="en-US" sz="2400" b="1" dirty="0">
                <a:solidFill>
                  <a:srgbClr val="002060"/>
                </a:solidFill>
              </a:rPr>
              <a:t>186 дона</a:t>
            </a:r>
            <a:r>
              <a:rPr lang="uz-Cyrl-UZ" altLang="en-US" sz="2400" dirty="0">
                <a:solidFill>
                  <a:srgbClr val="002060"/>
                </a:solidFill>
              </a:rPr>
              <a:t> </a:t>
            </a:r>
            <a:r>
              <a:rPr lang="uz-Cyrl-UZ" altLang="en-US" sz="2400" b="1" dirty="0">
                <a:solidFill>
                  <a:srgbClr val="002060"/>
                </a:solidFill>
              </a:rPr>
              <a:t>15 953,1</a:t>
            </a:r>
            <a:r>
              <a:rPr lang="uz-Cyrl-UZ" altLang="en-US" sz="2400" dirty="0">
                <a:solidFill>
                  <a:srgbClr val="002060"/>
                </a:solidFill>
              </a:rPr>
              <a:t> </a:t>
            </a:r>
            <a:r>
              <a:rPr lang="uz-Cyrl-UZ" altLang="en-US" sz="2400" b="1" dirty="0">
                <a:solidFill>
                  <a:srgbClr val="002060"/>
                </a:solidFill>
              </a:rPr>
              <a:t>млн.сўмлик</a:t>
            </a:r>
            <a:r>
              <a:rPr lang="uz-Cyrl-UZ" altLang="en-US" sz="2400" dirty="0">
                <a:solidFill>
                  <a:srgbClr val="002060"/>
                </a:solidFill>
              </a:rPr>
              <a:t> лифт асбоб-ускуналарини янгилаш  ва  таъмирлаш режалаштирилган.  </a:t>
            </a:r>
            <a:br>
              <a:rPr lang="ru-RU" altLang="en-US" sz="2400" dirty="0">
                <a:solidFill>
                  <a:srgbClr val="002060"/>
                </a:solidFill>
              </a:rPr>
            </a:br>
            <a:r>
              <a:rPr lang="ru-RU" altLang="en-US" sz="2400" dirty="0">
                <a:solidFill>
                  <a:srgbClr val="002060"/>
                </a:solidFill>
              </a:rPr>
              <a:t>	</a:t>
            </a:r>
            <a:r>
              <a:rPr lang="uz-Cyrl-UZ" altLang="en-US" sz="2400" dirty="0">
                <a:solidFill>
                  <a:srgbClr val="002060"/>
                </a:solidFill>
              </a:rPr>
              <a:t>Бугунги кунга келиб </a:t>
            </a:r>
            <a:r>
              <a:rPr lang="uz-Cyrl-UZ" altLang="en-US" sz="2400" b="1" dirty="0">
                <a:solidFill>
                  <a:srgbClr val="002060"/>
                </a:solidFill>
              </a:rPr>
              <a:t>52 дона 6460,1 млн.сўмлик </a:t>
            </a:r>
            <a:r>
              <a:rPr lang="uz-Cyrl-UZ" altLang="en-US" sz="2400" dirty="0">
                <a:solidFill>
                  <a:srgbClr val="002060"/>
                </a:solidFill>
              </a:rPr>
              <a:t>лифт асбоб-ускуналарини янгиланди, </a:t>
            </a:r>
            <a:r>
              <a:rPr lang="uz-Cyrl-UZ" altLang="en-US" sz="2400" b="1" dirty="0">
                <a:solidFill>
                  <a:srgbClr val="002060"/>
                </a:solidFill>
              </a:rPr>
              <a:t>32 дона</a:t>
            </a:r>
            <a:r>
              <a:rPr lang="uz-Cyrl-UZ" altLang="en-US" sz="2400" dirty="0">
                <a:solidFill>
                  <a:srgbClr val="002060"/>
                </a:solidFill>
              </a:rPr>
              <a:t> лифт асбоб-ускуналарини ўрнатиш ишлари амалга оширилмоқда.</a:t>
            </a:r>
            <a:endParaRPr lang="ru-RU" altLang="en-US" sz="24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598488" y="1268413"/>
            <a:ext cx="8424862" cy="4967287"/>
          </a:xfrm>
        </p:spPr>
        <p:txBody>
          <a:bodyPr/>
          <a:lstStyle/>
          <a:p>
            <a:pPr algn="just"/>
            <a:r>
              <a:rPr lang="uz-Cyrl-UZ" altLang="en-US" sz="2000" dirty="0"/>
              <a:t>	</a:t>
            </a:r>
            <a:r>
              <a:rPr lang="uz-Cyrl-UZ" altLang="en-US" sz="2400" dirty="0">
                <a:solidFill>
                  <a:srgbClr val="002060"/>
                </a:solidFill>
              </a:rPr>
              <a:t>Тошкент шаҳар ҳокимининг 2016 йил 29 январдаги</a:t>
            </a:r>
            <a:br>
              <a:rPr lang="uz-Cyrl-UZ" altLang="en-US" sz="2400" dirty="0">
                <a:solidFill>
                  <a:srgbClr val="002060"/>
                </a:solidFill>
              </a:rPr>
            </a:br>
            <a:r>
              <a:rPr lang="uz-Cyrl-UZ" altLang="en-US" sz="2400" dirty="0">
                <a:solidFill>
                  <a:srgbClr val="002060"/>
                </a:solidFill>
              </a:rPr>
              <a:t>83-сонли ва 2016 йил 31 майдаги 510-сонли қарорларига асосан Тошкент шаҳридаги жами 2-босқичда 266 та кўп қаватли уй-жойларни фасад қисмини мукаммал таъмирлаш ишлари режалаштирилган.</a:t>
            </a:r>
            <a:br>
              <a:rPr lang="ru-RU" altLang="en-US" sz="2400" dirty="0">
                <a:solidFill>
                  <a:srgbClr val="002060"/>
                </a:solidFill>
              </a:rPr>
            </a:br>
            <a:r>
              <a:rPr lang="ru-RU" altLang="en-US" sz="2400" dirty="0">
                <a:solidFill>
                  <a:srgbClr val="002060"/>
                </a:solidFill>
              </a:rPr>
              <a:t>	</a:t>
            </a:r>
            <a:br>
              <a:rPr lang="ru-RU" altLang="en-US" sz="2400" dirty="0">
                <a:solidFill>
                  <a:srgbClr val="002060"/>
                </a:solidFill>
              </a:rPr>
            </a:br>
            <a:r>
              <a:rPr lang="ru-RU" altLang="en-US" sz="2400" dirty="0">
                <a:solidFill>
                  <a:srgbClr val="002060"/>
                </a:solidFill>
              </a:rPr>
              <a:t>	</a:t>
            </a:r>
            <a:r>
              <a:rPr lang="uz-Cyrl-UZ" altLang="en-US" sz="2400" dirty="0">
                <a:solidFill>
                  <a:srgbClr val="002060"/>
                </a:solidFill>
              </a:rPr>
              <a:t>Бугунги кунга келиб 1-босқич бўйича жами 128 та кўп қаватли уй-жойларни фасад қисми мукаммал таъмирланди бу ишларни амалга оширишга </a:t>
            </a:r>
            <a:r>
              <a:rPr lang="uz-Cyrl-UZ" altLang="en-US" sz="2400" b="1" dirty="0">
                <a:solidFill>
                  <a:srgbClr val="002060"/>
                </a:solidFill>
              </a:rPr>
              <a:t>10,0 млрд.сўм</a:t>
            </a:r>
            <a:r>
              <a:rPr lang="uz-Cyrl-UZ" altLang="en-US" sz="2400" dirty="0">
                <a:solidFill>
                  <a:srgbClr val="002060"/>
                </a:solidFill>
              </a:rPr>
              <a:t> маблағ ажиратилди.</a:t>
            </a:r>
            <a:br>
              <a:rPr lang="ru-RU" altLang="en-US" sz="2400" dirty="0">
                <a:solidFill>
                  <a:srgbClr val="002060"/>
                </a:solidFill>
              </a:rPr>
            </a:br>
            <a:r>
              <a:rPr lang="uz-Cyrl-UZ" altLang="en-US" sz="2400" dirty="0">
                <a:solidFill>
                  <a:srgbClr val="002060"/>
                </a:solidFill>
              </a:rPr>
              <a:t>2-босқич бўйича жами 138 та кўп қаватли уй-жойларни фасад қисми мукаммал таъмирлаш режалаштирилиб, хозирда</a:t>
            </a:r>
            <a:br>
              <a:rPr lang="uz-Cyrl-UZ" altLang="en-US" sz="2400" dirty="0">
                <a:solidFill>
                  <a:srgbClr val="002060"/>
                </a:solidFill>
              </a:rPr>
            </a:br>
            <a:r>
              <a:rPr lang="uz-Cyrl-UZ" altLang="en-US" sz="2400" dirty="0">
                <a:solidFill>
                  <a:srgbClr val="002060"/>
                </a:solidFill>
              </a:rPr>
              <a:t>15 фоиз 2 млрд.сўм маблағ ажратилди.</a:t>
            </a:r>
            <a:endParaRPr lang="ru-RU" altLang="en-US" sz="2400" dirty="0">
              <a:solidFill>
                <a:srgbClr val="002060"/>
              </a:solidFill>
            </a:endParaRPr>
          </a:p>
        </p:txBody>
      </p:sp>
      <p:sp>
        <p:nvSpPr>
          <p:cNvPr id="15363" name="Rectangle 4"/>
          <p:cNvSpPr>
            <a:spLocks noChangeArrowheads="1"/>
          </p:cNvSpPr>
          <p:nvPr/>
        </p:nvSpPr>
        <p:spPr bwMode="auto">
          <a:xfrm>
            <a:off x="611188" y="260350"/>
            <a:ext cx="82819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a:solidFill>
                  <a:srgbClr val="00B0F0"/>
                </a:solidFill>
              </a:rPr>
              <a:t>Тошкент шаҳридаги кўп қаватли уй-жойларни фасад қисмини мукаммал таъмирлаш.</a:t>
            </a:r>
            <a:endParaRPr lang="ru-RU" altLang="en-US" sz="2800" b="1">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p:cNvSpPr>
            <a:spLocks noGrp="1"/>
          </p:cNvSpPr>
          <p:nvPr>
            <p:ph type="title"/>
          </p:nvPr>
        </p:nvSpPr>
        <p:spPr>
          <a:xfrm>
            <a:off x="827088" y="1484313"/>
            <a:ext cx="7848600" cy="5113337"/>
          </a:xfrm>
        </p:spPr>
        <p:txBody>
          <a:bodyPr/>
          <a:lstStyle/>
          <a:p>
            <a:r>
              <a:rPr lang="uz-Cyrl-UZ" altLang="en-US" sz="2200"/>
              <a:t>	</a:t>
            </a:r>
            <a:br>
              <a:rPr lang="uz-Cyrl-UZ" altLang="en-US" sz="2200"/>
            </a:br>
            <a:r>
              <a:rPr lang="uz-Cyrl-UZ" altLang="en-US" sz="2200"/>
              <a:t>	</a:t>
            </a:r>
            <a:br>
              <a:rPr lang="uz-Cyrl-UZ" altLang="en-US" sz="2200"/>
            </a:br>
            <a:r>
              <a:rPr lang="uz-Cyrl-UZ" altLang="en-US" sz="2200"/>
              <a:t>	</a:t>
            </a:r>
            <a:r>
              <a:rPr lang="uz-Cyrl-UZ" altLang="en-US" sz="2200" b="1">
                <a:solidFill>
                  <a:srgbClr val="C00000"/>
                </a:solidFill>
              </a:rPr>
              <a:t>Бунга мисол қилиб, Бирлашма таркибидаги корхоналар кесимида гапирадиган бўлсак.</a:t>
            </a:r>
            <a:br>
              <a:rPr lang="uz-Cyrl-UZ" altLang="en-US" sz="2200" b="1">
                <a:solidFill>
                  <a:srgbClr val="C00000"/>
                </a:solidFill>
              </a:rPr>
            </a:br>
            <a:r>
              <a:rPr lang="uz-Cyrl-UZ" altLang="en-US" sz="2200"/>
              <a:t>	</a:t>
            </a:r>
            <a:r>
              <a:rPr lang="uz-Cyrl-UZ" altLang="en-US" sz="2200" b="1" u="sng"/>
              <a:t>“Сувсоз” корхонасида “Тошкент шаҳар ичимлик сув тизимини такомиллаштириш” лойиҳаси</a:t>
            </a:r>
            <a:r>
              <a:rPr lang="uz-Cyrl-UZ" altLang="en-US" sz="2200"/>
              <a:t>.</a:t>
            </a:r>
            <a:br>
              <a:rPr lang="ru-RU" altLang="en-US" sz="2200"/>
            </a:br>
            <a:r>
              <a:rPr lang="ru-RU" altLang="en-US" sz="2200"/>
              <a:t> 	</a:t>
            </a:r>
            <a:r>
              <a:rPr lang="uz-Cyrl-UZ" altLang="en-US" sz="2200"/>
              <a:t>Ўзбекистон Республикаси Вазирлар Маҳкамасини </a:t>
            </a:r>
            <a:br>
              <a:rPr lang="uz-Cyrl-UZ" altLang="en-US" sz="2200"/>
            </a:br>
            <a:r>
              <a:rPr lang="uz-Cyrl-UZ" altLang="en-US" sz="2200"/>
              <a:t>2004 йил 27 февралдаги 93-сонли қарорига мувофиқ </a:t>
            </a:r>
            <a:r>
              <a:rPr lang="uz-Cyrl-UZ" altLang="en-US" sz="2200" b="1"/>
              <a:t>2004-2009</a:t>
            </a:r>
            <a:r>
              <a:rPr lang="uz-Cyrl-UZ" altLang="en-US" sz="2200"/>
              <a:t> йилларда </a:t>
            </a:r>
            <a:r>
              <a:rPr lang="uz-Cyrl-UZ" altLang="en-US" sz="2200" b="1"/>
              <a:t>Европа тикланиш ва таррақиёт банкининг 10 млн. АҚШ долл</a:t>
            </a:r>
            <a:r>
              <a:rPr lang="uz-Cyrl-UZ" altLang="en-US" sz="2200"/>
              <a:t>. миқдоридаги кредит маблағлари ҳисобига, Тошкент шаҳрининг учта йирик сув иншоотларида (Кодариё, Кибрай ва Бозсу) эскирган технологик ускуналар замонавий энерготежамкор </a:t>
            </a:r>
            <a:r>
              <a:rPr lang="uz-Cyrl-UZ" altLang="en-US" sz="2200" b="1"/>
              <a:t>86 дона</a:t>
            </a:r>
            <a:r>
              <a:rPr lang="uz-Cyrl-UZ" altLang="en-US" sz="2200"/>
              <a:t> насос ускналарга алмаштирилди.</a:t>
            </a:r>
            <a:br>
              <a:rPr lang="uz-Cyrl-UZ" altLang="en-US" sz="2200"/>
            </a:br>
            <a:r>
              <a:rPr lang="uz-Cyrl-UZ" altLang="en-US" sz="2200"/>
              <a:t>Буни натижасида:</a:t>
            </a:r>
            <a:br>
              <a:rPr lang="uz-Cyrl-UZ" altLang="en-US" sz="2200"/>
            </a:br>
            <a:r>
              <a:rPr lang="uz-Cyrl-UZ" altLang="en-US" sz="2200" b="1"/>
              <a:t>2010 йилда ўртача 74 млн. кВт</a:t>
            </a:r>
            <a:r>
              <a:rPr lang="uz-Cyrl-UZ" altLang="en-US" sz="2200"/>
              <a:t> соат электр энергияси яъни,</a:t>
            </a:r>
            <a:br>
              <a:rPr lang="uz-Cyrl-UZ" altLang="en-US" sz="2200"/>
            </a:br>
            <a:r>
              <a:rPr lang="uz-Cyrl-UZ" altLang="en-US" sz="2200" b="1"/>
              <a:t>4.4 млрд сўм</a:t>
            </a:r>
            <a:r>
              <a:rPr lang="uz-Cyrl-UZ" altLang="en-US" sz="2200"/>
              <a:t> пул маблағи иқтисод қилинди.</a:t>
            </a:r>
            <a:br>
              <a:rPr lang="ru-RU" altLang="en-US" sz="2400"/>
            </a:br>
            <a:br>
              <a:rPr lang="ru-RU" altLang="en-US" sz="2200"/>
            </a:br>
            <a:endParaRPr lang="ru-RU" altLang="en-US" sz="2200"/>
          </a:p>
        </p:txBody>
      </p:sp>
      <p:sp>
        <p:nvSpPr>
          <p:cNvPr id="16387"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200" b="1">
                <a:solidFill>
                  <a:srgbClr val="00B0F0"/>
                </a:solidFill>
              </a:rPr>
              <a:t>Шу билан бирга Бирлашма иштирокида бир қанча инвестицион лойиҳалар чет эл сармоялари иштирокида амалга оширилган ва амалга оширилиб келмоқда.</a:t>
            </a:r>
            <a:endParaRPr lang="ru-RU" altLang="en-US" sz="2200" b="1">
              <a:solidFill>
                <a:srgbClr val="00B0F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611188" y="1557338"/>
            <a:ext cx="8424862" cy="5040312"/>
          </a:xfrm>
        </p:spPr>
        <p:txBody>
          <a:bodyPr/>
          <a:lstStyle/>
          <a:p>
            <a:r>
              <a:rPr lang="uz-Cyrl-UZ" altLang="en-US" sz="1800"/>
              <a:t>	</a:t>
            </a:r>
            <a:r>
              <a:rPr lang="uz-Cyrl-UZ" altLang="en-US" sz="2100"/>
              <a:t>Ўзбекистон Республикаси Президентини 2010 йил 16 декабрдаги 1443-сонли қарори асосида Ислом таррақиёт банкининг </a:t>
            </a:r>
            <a:r>
              <a:rPr lang="uz-Cyrl-UZ" altLang="en-US" sz="2100" b="1"/>
              <a:t>35,37 млн. АҚШ долл</a:t>
            </a:r>
            <a:r>
              <a:rPr lang="uz-Cyrl-UZ" altLang="en-US" sz="2100"/>
              <a:t>. миқдоридаги маблағлар эвазига Тошкент шаҳрининг учта оқава сувларни тозалаш иншоотларида (Салар, Бўзсу ва Бектимир) замонавий энерготежамкор ускуналарга алмаштириш мулжалланган. </a:t>
            </a:r>
            <a:br>
              <a:rPr lang="uz-Cyrl-UZ" altLang="en-US" sz="2100"/>
            </a:br>
            <a:r>
              <a:rPr lang="uz-Cyrl-UZ" altLang="en-US" sz="2100"/>
              <a:t>	Лойиҳа доирасидаги хозирги кунга </a:t>
            </a:r>
            <a:r>
              <a:rPr lang="uz-Cyrl-UZ" altLang="en-US" sz="2100" b="1"/>
              <a:t>19,5 млн. АҚШ долл.</a:t>
            </a:r>
            <a:r>
              <a:rPr lang="uz-Cyrl-UZ" altLang="en-US" sz="2100"/>
              <a:t> ўзлаштирилди ва ишлар </a:t>
            </a:r>
            <a:r>
              <a:rPr lang="uz-Cyrl-UZ" altLang="en-US" sz="2100" b="1"/>
              <a:t>2016 йил сентябрь</a:t>
            </a:r>
            <a:r>
              <a:rPr lang="uz-Cyrl-UZ" altLang="en-US" sz="2100"/>
              <a:t> ойида якунланиши кутилмоқда.</a:t>
            </a:r>
            <a:br>
              <a:rPr lang="uz-Cyrl-UZ" altLang="en-US" sz="2100"/>
            </a:br>
            <a:r>
              <a:rPr lang="uz-Cyrl-UZ" altLang="en-US" sz="2100"/>
              <a:t>	Лойиҳа натижасида Тошкент шаҳрини санитар-эпидемиологик вазиятни яхшиланиши ва иншоотларда ўртача </a:t>
            </a:r>
            <a:r>
              <a:rPr lang="uz-Cyrl-UZ" altLang="en-US" sz="2100" b="1"/>
              <a:t>10%</a:t>
            </a:r>
            <a:r>
              <a:rPr lang="uz-Cyrl-UZ" altLang="en-US" sz="2100"/>
              <a:t> энергосарфини тежалиши кутилмоқда. </a:t>
            </a:r>
            <a:br>
              <a:rPr lang="ru-RU" altLang="en-US" sz="2100"/>
            </a:br>
            <a:r>
              <a:rPr lang="uz-Cyrl-UZ" altLang="en-US" sz="2100"/>
              <a:t> “Сувсоз” ДУК йиллик энергосарфини 2005 йилга нисбатан </a:t>
            </a:r>
            <a:r>
              <a:rPr lang="uz-Cyrl-UZ" altLang="en-US" sz="2100" b="1"/>
              <a:t>143 млн. кВт.</a:t>
            </a:r>
            <a:r>
              <a:rPr lang="uz-Cyrl-UZ" altLang="en-US" sz="2100"/>
              <a:t> соатга камайтирилишга эришди.</a:t>
            </a:r>
            <a:endParaRPr lang="ru-RU" altLang="en-US" sz="2100"/>
          </a:p>
        </p:txBody>
      </p:sp>
      <p:sp>
        <p:nvSpPr>
          <p:cNvPr id="17411"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17412" name="Прямоугольник 3"/>
          <p:cNvSpPr>
            <a:spLocks noChangeArrowheads="1"/>
          </p:cNvSpPr>
          <p:nvPr/>
        </p:nvSpPr>
        <p:spPr bwMode="auto">
          <a:xfrm>
            <a:off x="611188" y="117475"/>
            <a:ext cx="835342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07000"/>
              </a:lnSpc>
            </a:pPr>
            <a:r>
              <a:rPr lang="uz-Cyrl-UZ" altLang="en-US" sz="2000" b="1" u="sng">
                <a:solidFill>
                  <a:srgbClr val="C00000"/>
                </a:solidFill>
              </a:rPr>
              <a:t>Тошкент шаҳрини канализация тизимини такомиллаштириш лойиҳаси</a:t>
            </a:r>
            <a:r>
              <a:rPr lang="uz-Cyrl-UZ" altLang="en-US" sz="2000" b="1">
                <a:solidFill>
                  <a:srgbClr val="C00000"/>
                </a:solidFill>
              </a:rPr>
              <a:t>”</a:t>
            </a:r>
            <a:endParaRPr lang="ru-RU" altLang="en-US" sz="160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539750" y="1009650"/>
            <a:ext cx="8604250" cy="5400675"/>
          </a:xfrm>
        </p:spPr>
        <p:txBody>
          <a:bodyPr/>
          <a:lstStyle/>
          <a:p>
            <a:r>
              <a:rPr lang="uz-Cyrl-UZ" altLang="en-US" sz="2200">
                <a:latin typeface="Arial" panose="020B0604020202020204" pitchFamily="34" charset="0"/>
                <a:cs typeface="Arial" panose="020B0604020202020204" pitchFamily="34" charset="0"/>
              </a:rPr>
              <a:t>       Ўзбекистон Республикаси Маҳкамасининг 2013 йил                          25 июндаги 179-сонли қарорига асосан.</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“Сувсоз” ДУК ўз маблағи ҳисобидан 2013-2018 йилларда </a:t>
            </a:r>
            <a:r>
              <a:rPr lang="uz-Cyrl-UZ" altLang="en-US" sz="2200" b="1">
                <a:latin typeface="Arial" panose="020B0604020202020204" pitchFamily="34" charset="0"/>
                <a:cs typeface="Arial" panose="020B0604020202020204" pitchFamily="34" charset="0"/>
              </a:rPr>
              <a:t>3,45 млн. Еврога 239 та</a:t>
            </a:r>
            <a:r>
              <a:rPr lang="uz-Cyrl-UZ" altLang="en-US" sz="2200">
                <a:latin typeface="Arial" panose="020B0604020202020204" pitchFamily="34" charset="0"/>
                <a:cs typeface="Arial" panose="020B0604020202020204" pitchFamily="34" charset="0"/>
              </a:rPr>
              <a:t> комплект “Crundfos” компаниясини насос ускуналарини харид қилиш белгиланган.</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a:t>
            </a:r>
            <a:r>
              <a:rPr lang="uz-Cyrl-UZ" altLang="en-US" sz="2200" b="1">
                <a:latin typeface="Arial" panose="020B0604020202020204" pitchFamily="34" charset="0"/>
                <a:cs typeface="Arial" panose="020B0604020202020204" pitchFamily="34" charset="0"/>
              </a:rPr>
              <a:t>2014-2016 йилларда 183 та</a:t>
            </a:r>
            <a:r>
              <a:rPr lang="uz-Cyrl-UZ" altLang="en-US" sz="2200">
                <a:latin typeface="Arial" panose="020B0604020202020204" pitchFamily="34" charset="0"/>
                <a:cs typeface="Arial" panose="020B0604020202020204" pitchFamily="34" charset="0"/>
              </a:rPr>
              <a:t> комплект насос ускналарини ўрнатилиши режалаштирилган. </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Бугунги кунда </a:t>
            </a:r>
            <a:r>
              <a:rPr lang="uz-Cyrl-UZ" altLang="en-US" sz="2200" b="1">
                <a:latin typeface="Arial" panose="020B0604020202020204" pitchFamily="34" charset="0"/>
                <a:cs typeface="Arial" panose="020B0604020202020204" pitchFamily="34" charset="0"/>
              </a:rPr>
              <a:t>162 дона</a:t>
            </a:r>
            <a:r>
              <a:rPr lang="uz-Cyrl-UZ" altLang="en-US" sz="2200">
                <a:latin typeface="Arial" panose="020B0604020202020204" pitchFamily="34" charset="0"/>
                <a:cs typeface="Arial" panose="020B0604020202020204" pitchFamily="34" charset="0"/>
              </a:rPr>
              <a:t> насос ускуналари ўрнатилди.</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Натижада шу давр мобайнида </a:t>
            </a:r>
            <a:r>
              <a:rPr lang="uz-Cyrl-UZ" altLang="en-US" sz="2200" b="1">
                <a:latin typeface="Arial" panose="020B0604020202020204" pitchFamily="34" charset="0"/>
                <a:cs typeface="Arial" panose="020B0604020202020204" pitchFamily="34" charset="0"/>
              </a:rPr>
              <a:t>16,7 млн. кВт.соат</a:t>
            </a:r>
            <a:r>
              <a:rPr lang="uz-Cyrl-UZ" altLang="en-US" sz="2200">
                <a:latin typeface="Arial" panose="020B0604020202020204" pitchFamily="34" charset="0"/>
                <a:cs typeface="Arial" panose="020B0604020202020204" pitchFamily="34" charset="0"/>
              </a:rPr>
              <a:t> электр энергиясини яъни </a:t>
            </a:r>
            <a:r>
              <a:rPr lang="uz-Cyrl-UZ" altLang="en-US" sz="2200" b="1">
                <a:latin typeface="Arial" panose="020B0604020202020204" pitchFamily="34" charset="0"/>
                <a:cs typeface="Arial" panose="020B0604020202020204" pitchFamily="34" charset="0"/>
              </a:rPr>
              <a:t>2,5 млрд.сўм</a:t>
            </a:r>
            <a:r>
              <a:rPr lang="uz-Cyrl-UZ" altLang="en-US" sz="2200">
                <a:latin typeface="Arial" panose="020B0604020202020204" pitchFamily="34" charset="0"/>
                <a:cs typeface="Arial" panose="020B0604020202020204" pitchFamily="34" charset="0"/>
              </a:rPr>
              <a:t> пул маблағи иқтисод қилишга эришилди.</a:t>
            </a:r>
            <a:endParaRPr lang="ru-RU" altLang="en-US" sz="2200">
              <a:latin typeface="Arial" panose="020B0604020202020204" pitchFamily="34" charset="0"/>
              <a:cs typeface="Arial" panose="020B0604020202020204" pitchFamily="34" charset="0"/>
            </a:endParaRPr>
          </a:p>
        </p:txBody>
      </p:sp>
      <p:sp>
        <p:nvSpPr>
          <p:cNvPr id="18435"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18436" name="Прямоугольник 3"/>
          <p:cNvSpPr>
            <a:spLocks noChangeArrowheads="1"/>
          </p:cNvSpPr>
          <p:nvPr/>
        </p:nvSpPr>
        <p:spPr bwMode="auto">
          <a:xfrm>
            <a:off x="611188" y="212725"/>
            <a:ext cx="8353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uz-Cyrl-UZ" altLang="en-US" sz="2400" b="1" u="sng">
              <a:solidFill>
                <a:srgbClr val="00B0F0"/>
              </a:solidFill>
            </a:endParaRPr>
          </a:p>
          <a:p>
            <a:pPr algn="ctr"/>
            <a:r>
              <a:rPr lang="uz-Cyrl-UZ" altLang="en-US" sz="2400" b="1" u="sng">
                <a:solidFill>
                  <a:srgbClr val="00B0F0"/>
                </a:solidFill>
              </a:rPr>
              <a:t>“Crundfos ” насосларини харид қилиш лойихаси</a:t>
            </a:r>
          </a:p>
          <a:p>
            <a:pPr algn="ctr"/>
            <a:endParaRPr lang="ru-RU"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a:xfrm>
            <a:off x="561975" y="1700213"/>
            <a:ext cx="8353425" cy="5040312"/>
          </a:xfrm>
        </p:spPr>
        <p:txBody>
          <a:bodyPr/>
          <a:lstStyle/>
          <a:p>
            <a:pPr>
              <a:tabLst>
                <a:tab pos="627063" algn="l"/>
                <a:tab pos="712788" algn="l"/>
              </a:tabLst>
            </a:pPr>
            <a:r>
              <a:rPr lang="uz-Cyrl-UZ" altLang="en-US" sz="2600"/>
              <a:t>	</a:t>
            </a:r>
            <a:r>
              <a:rPr lang="uz-Cyrl-UZ" altLang="en-US" sz="2400"/>
              <a:t> </a:t>
            </a:r>
            <a:r>
              <a:rPr lang="uz-Cyrl-UZ" altLang="en-US" sz="2300" b="1"/>
              <a:t>Ўзбекистон Республикаси Вазирлар Маҳкамасининг 2000 йил 3 августдаги 302-сонли қарорига асосан умумий қиймати 56.3 млн.АҚШ доллик лойихаси амалга оширилди.</a:t>
            </a:r>
            <a:br>
              <a:rPr lang="uz-Cyrl-UZ" altLang="en-US" sz="2300" b="1"/>
            </a:br>
            <a:r>
              <a:rPr lang="uz-Cyrl-UZ" altLang="en-US" sz="2300" b="1"/>
              <a:t>          </a:t>
            </a:r>
            <a:r>
              <a:rPr lang="uz-Cyrl-UZ" altLang="en-US" sz="2300"/>
              <a:t>Ушбу лойиҳа доирасида қуйдаги ишлар амалг оширилган:</a:t>
            </a:r>
            <a:br>
              <a:rPr lang="uz-Cyrl-UZ" altLang="en-US" sz="2300"/>
            </a:br>
            <a:r>
              <a:rPr lang="uz-Cyrl-UZ" altLang="en-US" sz="2300"/>
              <a:t>   - Йилига 600 минг тонна қувватга эга шаҳарнинг 3 та туманида чиқиндиларни қайта юклаш станцициялари қурилди;</a:t>
            </a:r>
            <a:br>
              <a:rPr lang="uz-Cyrl-UZ" altLang="en-US" sz="2300"/>
            </a:br>
            <a:r>
              <a:rPr lang="uz-Cyrl-UZ" altLang="en-US" sz="2300"/>
              <a:t>   - 638 та қуриқланадиган чиқинди йиғиш;</a:t>
            </a:r>
            <a:br>
              <a:rPr lang="uz-Cyrl-UZ" altLang="en-US" sz="2300"/>
            </a:br>
            <a:r>
              <a:rPr lang="uz-Cyrl-UZ" altLang="en-US" sz="2300"/>
              <a:t>   - 375 та модуль типидаги майдончалари;</a:t>
            </a:r>
            <a:br>
              <a:rPr lang="uz-Cyrl-UZ" altLang="en-US" sz="2300"/>
            </a:br>
            <a:r>
              <a:rPr lang="uz-Cyrl-UZ" altLang="en-US" sz="2300"/>
              <a:t>   - 366 дона 4 турдаги замонавий чиқинди йиғувчи махсус автомобиллар;</a:t>
            </a:r>
            <a:br>
              <a:rPr lang="ru-RU" altLang="en-US" sz="2300"/>
            </a:br>
            <a:r>
              <a:rPr lang="ru-RU" altLang="en-US" sz="2300"/>
              <a:t>   -	</a:t>
            </a:r>
            <a:r>
              <a:rPr lang="uz-Cyrl-UZ" altLang="en-US" sz="2300"/>
              <a:t>3 турдаги чиқинди йиғиш контейнерлари харид қилинди;</a:t>
            </a:r>
            <a:br>
              <a:rPr lang="uz-Cyrl-UZ" altLang="en-US" sz="2400"/>
            </a:br>
            <a:r>
              <a:rPr lang="uz-Cyrl-UZ" altLang="en-US" sz="2400"/>
              <a:t>   - марказий таъмир устахонаси ва 11 та туман автокорхона учун тўплам уснуналар харид қилиниб фойдаланишга топширилди.</a:t>
            </a:r>
            <a:br>
              <a:rPr lang="ru-RU" altLang="en-US" sz="2400"/>
            </a:br>
            <a:endParaRPr lang="ru-RU" altLang="en-US" sz="2400"/>
          </a:p>
        </p:txBody>
      </p:sp>
      <p:sp>
        <p:nvSpPr>
          <p:cNvPr id="19459"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19460" name="Прямоугольник 3"/>
          <p:cNvSpPr>
            <a:spLocks noChangeArrowheads="1"/>
          </p:cNvSpPr>
          <p:nvPr/>
        </p:nvSpPr>
        <p:spPr bwMode="auto">
          <a:xfrm>
            <a:off x="611188" y="212725"/>
            <a:ext cx="83534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600" b="1">
                <a:solidFill>
                  <a:srgbClr val="00B0F0"/>
                </a:solidFill>
              </a:rPr>
              <a:t>“Махсустранс” ИЧБ Жахон Банки ва Европа Тикланиш ва Тараққиет Банкларинг инвестицион лойиҳалари амалга оширилган.</a:t>
            </a:r>
            <a:endParaRPr lang="ru-RU" altLang="en-US" sz="260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611188" y="1528763"/>
            <a:ext cx="8281987" cy="5068887"/>
          </a:xfrm>
        </p:spPr>
        <p:txBody>
          <a:bodyPr/>
          <a:lstStyle/>
          <a:p>
            <a:pPr algn="just"/>
            <a:r>
              <a:rPr lang="uz-Cyrl-UZ" altLang="en-US" sz="2200">
                <a:latin typeface="Arial" panose="020B0604020202020204" pitchFamily="34" charset="0"/>
                <a:cs typeface="Arial" panose="020B0604020202020204" pitchFamily="34" charset="0"/>
              </a:rPr>
              <a:t>	</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Ўзбекистон Республикаси Президентининг 2014 йил 31 октябрдаги ПП-2255 сонли Осиё тараққиёт банки иштирокида “Тошкент шахрида “Қаттиқ майиший чиқиндиларни бошқариш” лойихасини амалга ошириш чора-тадбирлари тўғрисида”ги қарорига асосан 2014 йил 27 феврал куни Заем келишув баённомаси имзоланди.</a:t>
            </a:r>
            <a:br>
              <a:rPr lang="ru-RU"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2014-2018 йилларга мўлжалланган умумий қиймати умумий қиймати 92,25 млн.АҚШ.долл лойиха режалаштирилди.</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Жумладан:</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Ҳалқаро ивестиция кредитлари 69,00 млн.АҚШ.долл,</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a:t>
            </a:r>
            <a:r>
              <a:rPr lang="uz-Cyrl-UZ" altLang="en-US" sz="2200">
                <a:latin typeface="Arial" panose="020B0604020202020204" pitchFamily="34" charset="0"/>
                <a:cs typeface="Arial" panose="020B0604020202020204" pitchFamily="34" charset="0"/>
              </a:rPr>
              <a:t>Ўзбекистон Республикаси ҳиссаси 5,82 млн. АҚШ долл,      </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“Махсустранс” ДИЧБ маблағлари ҳисобидан 5,82 млн.АҚШ.долл.</a:t>
            </a:r>
            <a:br>
              <a:rPr lang="ru-RU" altLang="en-US" sz="2400"/>
            </a:br>
            <a:br>
              <a:rPr lang="ru-RU" altLang="en-US" sz="2400"/>
            </a:br>
            <a:r>
              <a:rPr lang="uz-Cyrl-UZ" altLang="en-US" sz="2200">
                <a:latin typeface="Arial" panose="020B0604020202020204" pitchFamily="34" charset="0"/>
                <a:cs typeface="Arial" panose="020B0604020202020204" pitchFamily="34" charset="0"/>
              </a:rPr>
              <a:t> </a:t>
            </a:r>
            <a:endParaRPr lang="ru-RU" altLang="en-US" sz="2000"/>
          </a:p>
        </p:txBody>
      </p:sp>
      <p:sp>
        <p:nvSpPr>
          <p:cNvPr id="20483"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0484" name="Прямоугольник 3"/>
          <p:cNvSpPr>
            <a:spLocks noChangeArrowheads="1"/>
          </p:cNvSpPr>
          <p:nvPr/>
        </p:nvSpPr>
        <p:spPr bwMode="auto">
          <a:xfrm>
            <a:off x="611188" y="212725"/>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400" b="1">
                <a:solidFill>
                  <a:srgbClr val="00B0F0"/>
                </a:solidFill>
              </a:rPr>
              <a:t>Осиё тараққиёт банки иштирокида “Қаттиқ майиший чиқиндиларни бошқариш” лойихаси.</a:t>
            </a:r>
            <a:endParaRPr lang="ru-RU" altLang="en-US" sz="2400">
              <a:solidFill>
                <a:srgbClr val="00B0F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a:xfrm>
            <a:off x="611188" y="1557338"/>
            <a:ext cx="8353425" cy="5040312"/>
          </a:xfrm>
        </p:spPr>
        <p:txBody>
          <a:bodyPr/>
          <a:lstStyle/>
          <a:p>
            <a:r>
              <a:rPr lang="uz-Cyrl-UZ" altLang="en-US" sz="2200">
                <a:latin typeface="Arial" panose="020B0604020202020204" pitchFamily="34" charset="0"/>
                <a:cs typeface="Arial" panose="020B0604020202020204" pitchFamily="34" charset="0"/>
              </a:rPr>
              <a:t> - 350 дона чиқиндиларни йиғиш майдончалари қуриш;</a:t>
            </a:r>
            <a:br>
              <a:rPr lang="uz-Cyrl-UZ" altLang="en-US" sz="2200">
                <a:latin typeface="Arial" panose="020B0604020202020204" pitchFamily="34" charset="0"/>
                <a:cs typeface="Arial" panose="020B0604020202020204" pitchFamily="34" charset="0"/>
              </a:rPr>
            </a:br>
            <a:r>
              <a:rPr lang="uz-Cyrl-UZ" altLang="en-US" sz="2200">
                <a:latin typeface="Arial" panose="020B0604020202020204" pitchFamily="34" charset="0"/>
                <a:cs typeface="Arial" panose="020B0604020202020204" pitchFamily="34" charset="0"/>
              </a:rPr>
              <a:t> - 350 дона чиқиндиларни иғиш майдончаларини қайта таъмирдан чиқариш;</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 </a:t>
            </a:r>
            <a:r>
              <a:rPr lang="uz-Cyrl-UZ" altLang="en-US" sz="2200">
                <a:latin typeface="Arial" panose="020B0604020202020204" pitchFamily="34" charset="0"/>
                <a:cs typeface="Arial" panose="020B0604020202020204" pitchFamily="34" charset="0"/>
              </a:rPr>
              <a:t>янги қуриладиган санитар полигон ва чиқиндиларни қайта юклаш станциялари учун янги махсус техника ва автомобиллар олиш;</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 </a:t>
            </a:r>
            <a:r>
              <a:rPr lang="uz-Cyrl-UZ" altLang="en-US" sz="2200">
                <a:latin typeface="Arial" panose="020B0604020202020204" pitchFamily="34" charset="0"/>
                <a:cs typeface="Arial" panose="020B0604020202020204" pitchFamily="34" charset="0"/>
              </a:rPr>
              <a:t>13 500 дона ЧЙМ лари учун янги чиқинди тўплаш контейнерлари харид қилиш;</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 </a:t>
            </a:r>
            <a:r>
              <a:rPr lang="uz-Cyrl-UZ" altLang="en-US" sz="2200">
                <a:latin typeface="Arial" panose="020B0604020202020204" pitchFamily="34" charset="0"/>
                <a:cs typeface="Arial" panose="020B0604020202020204" pitchFamily="34" charset="0"/>
              </a:rPr>
              <a:t>Тошкент вилояти Охангарон тумани ҳудудида жахон андозаларига мос чиқиндиларни утилизация қилиш янги санитар полигон қуриш.</a:t>
            </a:r>
            <a:br>
              <a:rPr lang="ru-RU" altLang="en-US" sz="2200">
                <a:latin typeface="Arial" panose="020B0604020202020204" pitchFamily="34" charset="0"/>
                <a:cs typeface="Arial" panose="020B0604020202020204" pitchFamily="34" charset="0"/>
              </a:rPr>
            </a:br>
            <a:r>
              <a:rPr lang="ru-RU" altLang="en-US" sz="2200">
                <a:latin typeface="Arial" panose="020B0604020202020204" pitchFamily="34" charset="0"/>
                <a:cs typeface="Arial" panose="020B0604020202020204" pitchFamily="34" charset="0"/>
              </a:rPr>
              <a:t>    </a:t>
            </a:r>
            <a:r>
              <a:rPr lang="uz-Cyrl-UZ" altLang="en-US" sz="2200">
                <a:latin typeface="Arial" panose="020B0604020202020204" pitchFamily="34" charset="0"/>
                <a:cs typeface="Arial" panose="020B0604020202020204" pitchFamily="34" charset="0"/>
              </a:rPr>
              <a:t>Лойиханинг 2016 йил учун тасдиқланган тармоқ жадвалига асосан бу йил лойхага 2,1 млн.АҚШ.долл. миқдорида халқаро маблағлар жалб этилиши назарда тутилган.</a:t>
            </a:r>
            <a:br>
              <a:rPr lang="ru-RU" altLang="en-US" sz="2200">
                <a:latin typeface="Arial" panose="020B0604020202020204" pitchFamily="34" charset="0"/>
                <a:cs typeface="Arial" panose="020B0604020202020204" pitchFamily="34" charset="0"/>
              </a:rPr>
            </a:br>
            <a:endParaRPr lang="ru-RU" altLang="en-US" sz="2200">
              <a:latin typeface="Arial" panose="020B0604020202020204" pitchFamily="34" charset="0"/>
              <a:cs typeface="Arial" panose="020B0604020202020204" pitchFamily="34" charset="0"/>
            </a:endParaRPr>
          </a:p>
        </p:txBody>
      </p:sp>
      <p:sp>
        <p:nvSpPr>
          <p:cNvPr id="21507"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1508" name="Прямоугольник 3"/>
          <p:cNvSpPr>
            <a:spLocks noChangeArrowheads="1"/>
          </p:cNvSpPr>
          <p:nvPr/>
        </p:nvSpPr>
        <p:spPr bwMode="auto">
          <a:xfrm>
            <a:off x="611188" y="212725"/>
            <a:ext cx="8353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a:solidFill>
                  <a:srgbClr val="00B0F0"/>
                </a:solidFill>
              </a:rPr>
              <a:t>Лойиха</a:t>
            </a:r>
            <a:r>
              <a:rPr lang="uz-Cyrl-UZ" altLang="en-US" sz="2800" b="1"/>
              <a:t> </a:t>
            </a:r>
            <a:r>
              <a:rPr lang="uz-Cyrl-UZ" altLang="en-US" sz="2800" b="1">
                <a:solidFill>
                  <a:srgbClr val="00B0F0"/>
                </a:solidFill>
              </a:rPr>
              <a:t>амалга оширилши натижасида.</a:t>
            </a:r>
          </a:p>
          <a:p>
            <a:pPr algn="ctr"/>
            <a:endParaRPr lang="ru-RU" altLang="en-US" sz="2800" b="1">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277813"/>
            <a:ext cx="8208962" cy="1063625"/>
          </a:xfrm>
        </p:spPr>
        <p:txBody>
          <a:bodyPr/>
          <a:lstStyle/>
          <a:p>
            <a:pPr algn="ctr" eaLnBrk="1" hangingPunct="1"/>
            <a:r>
              <a:rPr lang="ru-RU" altLang="en-US" sz="2800" b="1">
                <a:solidFill>
                  <a:srgbClr val="00B050"/>
                </a:solidFill>
                <a:latin typeface="Arial" panose="020B0604020202020204" pitchFamily="34" charset="0"/>
              </a:rPr>
              <a:t>Тошкент шаҳар ҳудудий коммунал фойдаланиш бирлашмаси </a:t>
            </a:r>
          </a:p>
        </p:txBody>
      </p:sp>
      <p:sp>
        <p:nvSpPr>
          <p:cNvPr id="4099" name="Rectangle 3"/>
          <p:cNvSpPr>
            <a:spLocks noGrp="1" noChangeArrowheads="1"/>
          </p:cNvSpPr>
          <p:nvPr>
            <p:ph type="body" idx="1"/>
          </p:nvPr>
        </p:nvSpPr>
        <p:spPr>
          <a:xfrm>
            <a:off x="539750" y="1557338"/>
            <a:ext cx="8353425" cy="5111750"/>
          </a:xfrm>
        </p:spPr>
        <p:txBody>
          <a:bodyPr/>
          <a:lstStyle/>
          <a:p>
            <a:pPr marL="0" indent="0" algn="ctr">
              <a:buFont typeface="Wingdings" panose="05000000000000000000" pitchFamily="2" charset="2"/>
              <a:buNone/>
            </a:pPr>
            <a:r>
              <a:rPr lang="en-US" altLang="en-US" dirty="0">
                <a:cs typeface="Arial" panose="020B0604020202020204" pitchFamily="34" charset="0"/>
              </a:rPr>
              <a:t>        </a:t>
            </a:r>
            <a:r>
              <a:rPr lang="uz-Cyrl-UZ" altLang="en-US" dirty="0">
                <a:solidFill>
                  <a:srgbClr val="002060"/>
                </a:solidFill>
                <a:cs typeface="Arial" panose="020B0604020202020204" pitchFamily="34" charset="0"/>
              </a:rPr>
              <a:t>Ўзбекистон Республикаси Вазирлар Маҳкамасининг 1993 йил 22 июлдаги 371-сонли қарори ва Тошкент шаҳар ҳокимининг 1993 йил 16 августдаги 154–сонли қарорларига асосан Ҳудудий-коммунал фойдаланиш бирлашмаси ташкил қилинган.</a:t>
            </a:r>
            <a:endParaRPr lang="ru-RU" altLang="en-US" dirty="0">
              <a:solidFill>
                <a:srgbClr val="002060"/>
              </a:solidFill>
              <a:cs typeface="Arial" panose="020B0604020202020204" pitchFamily="34" charset="0"/>
            </a:endParaRPr>
          </a:p>
          <a:p>
            <a:pPr marL="0" indent="0" algn="ctr">
              <a:buFont typeface="Wingdings" panose="05000000000000000000" pitchFamily="2" charset="2"/>
              <a:buNone/>
            </a:pPr>
            <a:r>
              <a:rPr lang="en-US" altLang="en-US" dirty="0">
                <a:solidFill>
                  <a:srgbClr val="002060"/>
                </a:solidFill>
                <a:cs typeface="Arial" panose="020B0604020202020204" pitchFamily="34" charset="0"/>
              </a:rPr>
              <a:t>   </a:t>
            </a:r>
            <a:r>
              <a:rPr lang="uz-Cyrl-UZ" altLang="en-US" dirty="0">
                <a:solidFill>
                  <a:srgbClr val="002060"/>
                </a:solidFill>
                <a:cs typeface="Arial" panose="020B0604020202020204" pitchFamily="34" charset="0"/>
              </a:rPr>
              <a:t>    Бирлашма Ўзбекистон Республикаси Президентининг 2000 йил 19 декабрдаги 2791-сон Фармонига ва Вазирлар Маҳкамасининг 2000 йил 21 декабрдаги 493-сонли қарорларига мувофиқ фаолият кўрсатади.</a:t>
            </a:r>
            <a:endParaRPr lang="ru-RU" altLang="en-US" dirty="0">
              <a:solidFill>
                <a:srgbClr val="002060"/>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793750" y="1196975"/>
            <a:ext cx="8137525" cy="5040313"/>
          </a:xfrm>
        </p:spPr>
        <p:txBody>
          <a:bodyPr/>
          <a:lstStyle/>
          <a:p>
            <a:pPr algn="just"/>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	</a:t>
            </a:r>
            <a:r>
              <a:rPr lang="uz-Cyrl-UZ" altLang="en-US" sz="2400">
                <a:ea typeface="Calibri" panose="020F0502020204030204" pitchFamily="34" charset="0"/>
                <a:cs typeface="Arial" panose="020B0604020202020204" pitchFamily="34" charset="0"/>
              </a:rPr>
              <a:t> </a:t>
            </a:r>
            <a:r>
              <a:rPr lang="uz-Cyrl-UZ" altLang="en-US" sz="2400" b="1">
                <a:ea typeface="Calibri" panose="020F0502020204030204" pitchFamily="34" charset="0"/>
                <a:cs typeface="Arial" panose="020B0604020202020204" pitchFamily="34" charset="0"/>
              </a:rPr>
              <a:t>Бунинг учун авваламбор, шаҳарнинг асосий муҳандислик коммуникацияларининг ҳозирги ҳолатини, тармоқларни қайта ётқизиш ва алмаштириш учун зарур молиявий маблағларнинг ҳақиқий ҳажмларини аниқлаш, ҳамда 2017-2030 йиллар учун муҳандислик коммуникацияларни қайта тиклаш бўйича молиялаштириш манбаларини аниқлаб, зарур ишлар ҳажмларни баҳолаш мақсадида хатлов ўтказилди.</a:t>
            </a:r>
            <a:endPar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22531"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2532" name="Прямоугольник 3"/>
          <p:cNvSpPr>
            <a:spLocks noChangeArrowheads="1"/>
          </p:cNvSpPr>
          <p:nvPr/>
        </p:nvSpPr>
        <p:spPr bwMode="auto">
          <a:xfrm>
            <a:off x="611188" y="212725"/>
            <a:ext cx="83534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200" b="1">
                <a:solidFill>
                  <a:srgbClr val="00B0F0"/>
                </a:solidFill>
              </a:rPr>
              <a:t>Тошкент шаҳрида коммунал хизмат кўрсатишни такомиллаштириш, тармоқларни модернизациялаш ва янгилаш мақсадида ҳам тизимли ишлар олиб борилмоқда</a:t>
            </a:r>
            <a:endParaRPr lang="ru-RU" altLang="en-US" sz="2200" b="1">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a:xfrm>
            <a:off x="611188" y="1268413"/>
            <a:ext cx="8532812" cy="5040312"/>
          </a:xfrm>
        </p:spPr>
        <p:txBody>
          <a:bodyPr/>
          <a:lstStyle/>
          <a:p>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    </a:t>
            </a:r>
            <a:r>
              <a:rPr lang="uz-Cyrl-UZ" altLang="en-US" sz="2400" b="1">
                <a:ea typeface="Calibri" panose="020F0502020204030204" pitchFamily="34" charset="0"/>
                <a:cs typeface="Arial" panose="020B0604020202020204" pitchFamily="34" charset="0"/>
              </a:rPr>
              <a:t>Ичимлик сув тармоқлари</a:t>
            </a:r>
            <a:r>
              <a:rPr lang="uz-Cyrl-UZ" altLang="en-US" sz="2400">
                <a:ea typeface="Calibri" panose="020F0502020204030204" pitchFamily="34" charset="0"/>
                <a:cs typeface="Arial" panose="020B0604020202020204" pitchFamily="34" charset="0"/>
              </a:rPr>
              <a:t> 3621,5 км ташкил қилиб, шундан 651,9 км магистрал ва 2969,6 км  тақсимловчи тармоқлар.</a:t>
            </a:r>
            <a:br>
              <a:rPr lang="ru-RU" altLang="en-US" sz="2400">
                <a:ea typeface="Calibri" panose="020F0502020204030204" pitchFamily="34" charset="0"/>
                <a:cs typeface="Arial" panose="020B0604020202020204" pitchFamily="34" charset="0"/>
              </a:rPr>
            </a:br>
            <a:r>
              <a:rPr lang="ru-RU" altLang="en-US" sz="2400">
                <a:ea typeface="Calibri" panose="020F0502020204030204" pitchFamily="34" charset="0"/>
                <a:cs typeface="Arial" panose="020B0604020202020204" pitchFamily="34" charset="0"/>
              </a:rPr>
              <a:t>     </a:t>
            </a:r>
            <a:r>
              <a:rPr lang="uz-Cyrl-UZ" altLang="en-US" sz="2400">
                <a:ea typeface="Calibri" panose="020F0502020204030204" pitchFamily="34" charset="0"/>
                <a:cs typeface="Arial" panose="020B0604020202020204" pitchFamily="34" charset="0"/>
              </a:rPr>
              <a:t>ичимлик тармоқларининг умумий масофасидан, 438,1 км бутунлай эскирган тармоқлар, алмаштиришга муҳтож.</a:t>
            </a:r>
            <a:br>
              <a:rPr lang="uz-Cyrl-UZ" altLang="en-US" sz="2400">
                <a:ea typeface="Calibri" panose="020F0502020204030204" pitchFamily="34" charset="0"/>
                <a:cs typeface="Arial" panose="020B0604020202020204" pitchFamily="34" charset="0"/>
              </a:rPr>
            </a:br>
            <a:r>
              <a:rPr lang="uz-Cyrl-UZ" altLang="en-US" sz="2400">
                <a:ea typeface="Calibri" panose="020F0502020204030204" pitchFamily="34" charset="0"/>
                <a:cs typeface="Arial" panose="020B0604020202020204" pitchFamily="34" charset="0"/>
              </a:rPr>
              <a:t>     2017-2030 йилларда тармоқларни тиклаш (қайта ётқизиш)га, 183,0 млрд.сўмлик умумий сўммага инвестициялар маблағлар зарур, жумладан маблағлар танқислиги 134,0 млрд.сўмни ва 49,0 млрд.сўм корхонанинг ўз маблағлари ташкил этади.</a:t>
            </a:r>
            <a:br>
              <a:rPr lang="ru-RU" altLang="en-US" sz="2400">
                <a:ea typeface="Calibri" panose="020F0502020204030204" pitchFamily="34" charset="0"/>
                <a:cs typeface="Arial" panose="020B0604020202020204" pitchFamily="34" charset="0"/>
              </a:rPr>
            </a:br>
            <a:endPar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23555"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3556" name="Прямоугольник 3"/>
          <p:cNvSpPr>
            <a:spLocks noChangeArrowheads="1"/>
          </p:cNvSpPr>
          <p:nvPr/>
        </p:nvSpPr>
        <p:spPr bwMode="auto">
          <a:xfrm>
            <a:off x="574675" y="149225"/>
            <a:ext cx="83534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400" b="1">
                <a:solidFill>
                  <a:srgbClr val="00B0F0"/>
                </a:solidFill>
              </a:rPr>
              <a:t>Бугунги кунга, муҳандислик хизматлари кесимида шаҳар муҳандислик тармоқлари тузилиши қуйидагича:</a:t>
            </a:r>
            <a:endParaRPr lang="ru-RU" altLang="en-US" sz="2400" b="1">
              <a:solidFill>
                <a:srgbClr val="00B0F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1"/>
          <p:cNvSpPr>
            <a:spLocks noGrp="1"/>
          </p:cNvSpPr>
          <p:nvPr>
            <p:ph type="title"/>
          </p:nvPr>
        </p:nvSpPr>
        <p:spPr>
          <a:xfrm>
            <a:off x="611188" y="1268413"/>
            <a:ext cx="8532812" cy="5040312"/>
          </a:xfrm>
        </p:spPr>
        <p:txBody>
          <a:bodyPr/>
          <a:lstStyle/>
          <a:p>
            <a:pPr algn="just"/>
            <a:r>
              <a:rPr lang="uz-Cyrl-UZ" altLang="en-US" sz="2200" b="1">
                <a:solidFill>
                  <a:schemeClr val="tx1"/>
                </a:solidFill>
                <a:latin typeface="Arial" panose="020B0604020202020204" pitchFamily="34" charset="0"/>
                <a:ea typeface="Calibri" panose="020F0502020204030204" pitchFamily="34" charset="0"/>
                <a:cs typeface="Arial" panose="020B0604020202020204" pitchFamily="34" charset="0"/>
              </a:rPr>
              <a:t>     </a:t>
            </a:r>
            <a:r>
              <a:rPr lang="uz-Cyrl-UZ" altLang="en-US" sz="2200">
                <a:latin typeface="Arial" panose="020B0604020202020204" pitchFamily="34" charset="0"/>
                <a:ea typeface="Calibri" panose="020F0502020204030204" pitchFamily="34" charset="0"/>
                <a:cs typeface="Arial" panose="020B0604020202020204" pitchFamily="34" charset="0"/>
              </a:rPr>
              <a:t>Канализация тармоқлари 2629,2 км, улардан 210,4 км магистрал ва 2418,9 км  тақсимловчи тармоқлар.</a:t>
            </a:r>
            <a:br>
              <a:rPr lang="ru-RU" altLang="en-US" sz="2200">
                <a:latin typeface="Arial" panose="020B0604020202020204" pitchFamily="34" charset="0"/>
                <a:ea typeface="Calibri" panose="020F0502020204030204" pitchFamily="34" charset="0"/>
                <a:cs typeface="Arial" panose="020B0604020202020204" pitchFamily="34" charset="0"/>
              </a:rPr>
            </a:br>
            <a:r>
              <a:rPr lang="ru-RU" altLang="en-US" sz="2200">
                <a:latin typeface="Arial" panose="020B0604020202020204" pitchFamily="34" charset="0"/>
                <a:ea typeface="Calibri" panose="020F0502020204030204" pitchFamily="34" charset="0"/>
                <a:cs typeface="Arial" panose="020B0604020202020204" pitchFamily="34" charset="0"/>
              </a:rPr>
              <a:t>     </a:t>
            </a:r>
            <a:r>
              <a:rPr lang="uz-Cyrl-UZ" altLang="en-US" sz="2200">
                <a:latin typeface="Arial" panose="020B0604020202020204" pitchFamily="34" charset="0"/>
                <a:ea typeface="Calibri" panose="020F0502020204030204" pitchFamily="34" charset="0"/>
                <a:cs typeface="Arial" panose="020B0604020202020204" pitchFamily="34" charset="0"/>
              </a:rPr>
              <a:t>Канализация тармоқларининг умумий масофасидан, 201,9 км бутунлай эскирган тармоқлар, алмаштиришга муҳтож.</a:t>
            </a:r>
            <a:br>
              <a:rPr lang="uz-Cyrl-UZ" altLang="en-US" sz="2200">
                <a:latin typeface="Arial" panose="020B0604020202020204" pitchFamily="34" charset="0"/>
                <a:ea typeface="Calibri" panose="020F0502020204030204" pitchFamily="34" charset="0"/>
                <a:cs typeface="Arial" panose="020B0604020202020204" pitchFamily="34" charset="0"/>
              </a:rPr>
            </a:br>
            <a:r>
              <a:rPr lang="uz-Cyrl-UZ" altLang="en-US" sz="2200">
                <a:latin typeface="Arial" panose="020B0604020202020204" pitchFamily="34" charset="0"/>
                <a:ea typeface="Calibri" panose="020F0502020204030204" pitchFamily="34" charset="0"/>
                <a:cs typeface="Arial" panose="020B0604020202020204" pitchFamily="34" charset="0"/>
              </a:rPr>
              <a:t>     2017-2030 йилларда тармоқларни тиклаш (қайта ётқизиш)га, 78,4 млрд.сўмлик умумий сўммага инвестициялар маблағлар зарур, жумладан маблағлар танқислиги 64,0 млрд.сўмни ва 49,0 млрд.сўм корхонанинг ўз маблағлари ташкил этади.</a:t>
            </a:r>
            <a:br>
              <a:rPr lang="uz-Cyrl-UZ" altLang="en-US" sz="2200">
                <a:latin typeface="Arial" panose="020B0604020202020204" pitchFamily="34" charset="0"/>
                <a:ea typeface="Calibri" panose="020F0502020204030204" pitchFamily="34" charset="0"/>
                <a:cs typeface="Arial" panose="020B0604020202020204" pitchFamily="34" charset="0"/>
              </a:rPr>
            </a:br>
            <a:r>
              <a:rPr lang="uz-Cyrl-UZ" altLang="en-US" sz="2200">
                <a:latin typeface="Arial" panose="020B0604020202020204" pitchFamily="34" charset="0"/>
                <a:ea typeface="Calibri" panose="020F0502020204030204" pitchFamily="34" charset="0"/>
                <a:cs typeface="Arial" panose="020B0604020202020204" pitchFamily="34" charset="0"/>
              </a:rPr>
              <a:t>     Умуман, эскирган ичимлик суви ва канализация тармоқларни тиклаш учун 404,1 млрд. сўмлик умумий инвестиция маблағлари зарур, жумладан 64,5 млрд.сўм корхонанинг ўз маблағлари ташкил этади, ҳамда маблағлар танқислиги 339,6 млрд.сўм.</a:t>
            </a:r>
            <a:endParaRPr lang="ru-RU" altLang="en-US" sz="2200">
              <a:latin typeface="Arial" panose="020B0604020202020204" pitchFamily="34" charset="0"/>
              <a:ea typeface="Calibri" panose="020F0502020204030204" pitchFamily="34" charset="0"/>
              <a:cs typeface="Arial" panose="020B0604020202020204" pitchFamily="34" charset="0"/>
            </a:endParaRPr>
          </a:p>
        </p:txBody>
      </p:sp>
      <p:sp>
        <p:nvSpPr>
          <p:cNvPr id="24579"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4580" name="Прямоугольник 3"/>
          <p:cNvSpPr>
            <a:spLocks noChangeArrowheads="1"/>
          </p:cNvSpPr>
          <p:nvPr/>
        </p:nvSpPr>
        <p:spPr bwMode="auto">
          <a:xfrm>
            <a:off x="574675" y="149225"/>
            <a:ext cx="83534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400" b="1">
                <a:solidFill>
                  <a:srgbClr val="00B0F0"/>
                </a:solidFill>
              </a:rPr>
              <a:t>Бугунги кунга, муҳандислик хизматлари кесимида шаҳар муҳандислик тармоқлари тузилиши қуйидагича:</a:t>
            </a:r>
            <a:endParaRPr lang="ru-RU" altLang="en-US" sz="2400" b="1">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Заголовок 1"/>
          <p:cNvSpPr>
            <a:spLocks noGrp="1"/>
          </p:cNvSpPr>
          <p:nvPr>
            <p:ph type="title"/>
          </p:nvPr>
        </p:nvSpPr>
        <p:spPr>
          <a:xfrm>
            <a:off x="611188" y="1268413"/>
            <a:ext cx="8316912" cy="5040312"/>
          </a:xfrm>
        </p:spPr>
        <p:txBody>
          <a:bodyPr/>
          <a:lstStyle/>
          <a:p>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    Иссиқлик тармоқлари</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 2696,2 км, Шундан,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515,5 км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магистрал,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2180,7 км.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тақсимловчи тармоқлар.</a:t>
            </a:r>
            <a:br>
              <a:rPr lang="ru-RU" altLang="en-US" sz="2400">
                <a:solidFill>
                  <a:schemeClr val="tx1"/>
                </a:solidFill>
                <a:latin typeface="Arial" panose="020B0604020202020204" pitchFamily="34" charset="0"/>
                <a:ea typeface="Calibri" panose="020F0502020204030204" pitchFamily="34" charset="0"/>
                <a:cs typeface="Arial" panose="020B0604020202020204" pitchFamily="34" charset="0"/>
              </a:rPr>
            </a:br>
            <a:r>
              <a:rPr lang="ru-RU" altLang="en-US" sz="2400">
                <a:solidFill>
                  <a:schemeClr val="tx1"/>
                </a:solidFill>
                <a:latin typeface="Arial" panose="020B0604020202020204" pitchFamily="34" charset="0"/>
                <a:ea typeface="Calibri" panose="020F0502020204030204" pitchFamily="34" charset="0"/>
                <a:cs typeface="Arial" panose="020B0604020202020204" pitchFamily="34" charset="0"/>
              </a:rPr>
              <a:t>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Иссиқлик трассаларининг умумий масофасидан биринчи навбатда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1672,4 км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алмаштириши лозим, жумладан магистрал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338,6 км,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тақсимловчи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1333,8 км.</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   </a:t>
            </a:r>
            <a:b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b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    2017-2030 йиллар даврида тармоқларни тиклаш (қайта ётқизиш) учун умумий суммаси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1 662,2 млрд.сўм  </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маблағ ажратилиши зарур, </a:t>
            </a:r>
            <a:b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b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1 574,6 млн.сўмни</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 ва корхонанинг ўз маблағлари </a:t>
            </a: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87,6 млрд.сўм</a:t>
            </a:r>
            <a:r>
              <a:rPr lang="uz-Cyrl-UZ" altLang="en-US" sz="2400">
                <a:solidFill>
                  <a:schemeClr val="tx1"/>
                </a:solidFill>
                <a:latin typeface="Arial" panose="020B0604020202020204" pitchFamily="34" charset="0"/>
                <a:ea typeface="Calibri" panose="020F0502020204030204" pitchFamily="34" charset="0"/>
                <a:cs typeface="Arial" panose="020B0604020202020204" pitchFamily="34" charset="0"/>
              </a:rPr>
              <a:t> маблағ талаб этилади.</a:t>
            </a:r>
          </a:p>
        </p:txBody>
      </p:sp>
      <p:sp>
        <p:nvSpPr>
          <p:cNvPr id="25603"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5604" name="Прямоугольник 3"/>
          <p:cNvSpPr>
            <a:spLocks noChangeArrowheads="1"/>
          </p:cNvSpPr>
          <p:nvPr/>
        </p:nvSpPr>
        <p:spPr bwMode="auto">
          <a:xfrm>
            <a:off x="574675" y="149225"/>
            <a:ext cx="83534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200" b="1">
                <a:solidFill>
                  <a:srgbClr val="00B0F0"/>
                </a:solidFill>
              </a:rPr>
              <a:t>Тошкент шаҳрида коммунал хизмат кўрсатишни такомиллаштириш, тармоқларни модернизациялаш ва янгилаш мақсадида ҳам тизимли ишлар олиб борилмоқда.</a:t>
            </a:r>
            <a:endParaRPr lang="ru-RU" altLang="en-US" sz="2200">
              <a:solidFill>
                <a:srgbClr val="00B0F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6627" name="Прямоугольник 3"/>
          <p:cNvSpPr>
            <a:spLocks noChangeArrowheads="1"/>
          </p:cNvSpPr>
          <p:nvPr/>
        </p:nvSpPr>
        <p:spPr bwMode="auto">
          <a:xfrm>
            <a:off x="611188" y="212725"/>
            <a:ext cx="8353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400" b="1">
                <a:solidFill>
                  <a:srgbClr val="0070C0"/>
                </a:solidFill>
              </a:rPr>
              <a:t>Шаҳарни санитар тозалаш</a:t>
            </a:r>
            <a:endParaRPr lang="ru-RU" altLang="en-US" sz="2400" b="1">
              <a:solidFill>
                <a:srgbClr val="0070C0"/>
              </a:solidFill>
            </a:endParaRPr>
          </a:p>
          <a:p>
            <a:pPr algn="ctr"/>
            <a:r>
              <a:rPr lang="uz-Cyrl-UZ" altLang="en-US" sz="2400" b="1">
                <a:solidFill>
                  <a:srgbClr val="0070C0"/>
                </a:solidFill>
              </a:rPr>
              <a:t>“Махсустранс” ДУК</a:t>
            </a:r>
            <a:endParaRPr lang="ru-RU" altLang="en-US" sz="2400" b="1">
              <a:solidFill>
                <a:srgbClr val="0070C0"/>
              </a:solidFill>
            </a:endParaRPr>
          </a:p>
        </p:txBody>
      </p:sp>
      <p:sp>
        <p:nvSpPr>
          <p:cNvPr id="26628" name="Rectangle 2"/>
          <p:cNvSpPr>
            <a:spLocks noGrp="1" noChangeArrowheads="1"/>
          </p:cNvSpPr>
          <p:nvPr>
            <p:ph type="title"/>
          </p:nvPr>
        </p:nvSpPr>
        <p:spPr>
          <a:xfrm>
            <a:off x="574675" y="1989138"/>
            <a:ext cx="8353425" cy="29543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uz-Cyrl-UZ" altLang="en-US" sz="1800"/>
              <a:t>      - </a:t>
            </a:r>
            <a:r>
              <a:rPr lang="uz-Cyrl-UZ" altLang="en-US" sz="2400"/>
              <a:t>қаттиқ маиший чиқинди йиғиш пунктлари жами-700 дона, жумладан чиқинди йиғиш майдонлари-493 дона, модуллар-207 дона.</a:t>
            </a:r>
            <a:br>
              <a:rPr lang="ru-RU" altLang="en-US" sz="2400"/>
            </a:br>
            <a:r>
              <a:rPr lang="ru-RU" altLang="en-US" sz="2400"/>
              <a:t>     </a:t>
            </a:r>
            <a:r>
              <a:rPr lang="uz-Cyrl-UZ" altLang="en-US" sz="2400"/>
              <a:t>- контейнерлар -13500 дона, улардан 750 литрлиги - 7325 дона ва 1100 литрлиги - 5596 дона;</a:t>
            </a:r>
            <a:br>
              <a:rPr lang="ru-RU" altLang="en-US" sz="2400"/>
            </a:br>
            <a:r>
              <a:rPr lang="ru-RU" altLang="en-US" sz="2400"/>
              <a:t>     </a:t>
            </a:r>
            <a:r>
              <a:rPr lang="uz-Cyrl-UZ" altLang="en-US" sz="2400"/>
              <a:t>- автотранспорт воситалари ва махсус механизмлар - 364 дона.</a:t>
            </a:r>
            <a:br>
              <a:rPr lang="ru-RU" altLang="en-US" sz="2400"/>
            </a:br>
            <a:endParaRPr lang="ru-RU"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1"/>
          <p:cNvSpPr>
            <a:spLocks noGrp="1"/>
          </p:cNvSpPr>
          <p:nvPr>
            <p:ph type="title"/>
          </p:nvPr>
        </p:nvSpPr>
        <p:spPr>
          <a:xfrm>
            <a:off x="539750" y="1773238"/>
            <a:ext cx="8424863" cy="4175125"/>
          </a:xfrm>
        </p:spPr>
        <p:txBody>
          <a:bodyPr/>
          <a:lstStyle/>
          <a:p>
            <a:r>
              <a:rPr lang="uz-Cyrl-UZ" altLang="en-US" sz="2400">
                <a:latin typeface="Arial" panose="020B0604020202020204" pitchFamily="34" charset="0"/>
                <a:ea typeface="Calibri" panose="020F0502020204030204" pitchFamily="34" charset="0"/>
                <a:cs typeface="Arial" panose="020B0604020202020204" pitchFamily="34" charset="0"/>
              </a:rPr>
              <a:t>	Дастурга асосан: Кўп қаватли уй-жой бинолари учун-30 та (142.43МВт),</a:t>
            </a:r>
            <a:br>
              <a:rPr lang="uz-Cyrl-UZ" altLang="en-US" sz="2400">
                <a:latin typeface="Arial" panose="020B0604020202020204" pitchFamily="34" charset="0"/>
                <a:ea typeface="Calibri" panose="020F0502020204030204" pitchFamily="34" charset="0"/>
                <a:cs typeface="Arial" panose="020B0604020202020204" pitchFamily="34" charset="0"/>
              </a:rPr>
            </a:br>
            <a:r>
              <a:rPr lang="uz-Cyrl-UZ" altLang="en-US" sz="2400">
                <a:latin typeface="Arial" panose="020B0604020202020204" pitchFamily="34" charset="0"/>
                <a:ea typeface="Calibri" panose="020F0502020204030204" pitchFamily="34" charset="0"/>
                <a:cs typeface="Arial" panose="020B0604020202020204" pitchFamily="34" charset="0"/>
              </a:rPr>
              <a:t>	Ижтимоий соҳа объектларига-24 та, (қуввати 11.1 МВт) топширилди.</a:t>
            </a:r>
            <a:br>
              <a:rPr lang="ru-RU" altLang="en-US" sz="2400">
                <a:latin typeface="Arial" panose="020B0604020202020204" pitchFamily="34" charset="0"/>
                <a:ea typeface="Calibri" panose="020F0502020204030204" pitchFamily="34" charset="0"/>
                <a:cs typeface="Arial" panose="020B0604020202020204" pitchFamily="34" charset="0"/>
              </a:rPr>
            </a:br>
            <a:r>
              <a:rPr lang="uz-Cyrl-UZ" altLang="en-US" sz="2400">
                <a:latin typeface="Arial" panose="020B0604020202020204" pitchFamily="34" charset="0"/>
                <a:ea typeface="Calibri" panose="020F0502020204030204" pitchFamily="34" charset="0"/>
                <a:cs typeface="Arial" panose="020B0604020202020204" pitchFamily="34" charset="0"/>
              </a:rPr>
              <a:t>Хозирги кунда 13 та қозонхона бирлашма тасарруфига топшириш ишлари якунланмоқда.</a:t>
            </a:r>
            <a:br>
              <a:rPr lang="ru-RU" altLang="en-US" sz="2400">
                <a:latin typeface="Arial" panose="020B0604020202020204" pitchFamily="34" charset="0"/>
                <a:ea typeface="Calibri" panose="020F0502020204030204" pitchFamily="34" charset="0"/>
                <a:cs typeface="Arial" panose="020B0604020202020204" pitchFamily="34" charset="0"/>
              </a:rPr>
            </a:br>
            <a:r>
              <a:rPr lang="ru-RU" altLang="en-US" sz="2400">
                <a:latin typeface="Arial" panose="020B0604020202020204" pitchFamily="34" charset="0"/>
                <a:ea typeface="Calibri" panose="020F0502020204030204" pitchFamily="34" charset="0"/>
                <a:cs typeface="Arial" panose="020B0604020202020204" pitchFamily="34" charset="0"/>
              </a:rPr>
              <a:t>	</a:t>
            </a:r>
            <a:r>
              <a:rPr lang="uz-Cyrl-UZ" altLang="en-US" sz="2400">
                <a:latin typeface="Arial" panose="020B0604020202020204" pitchFamily="34" charset="0"/>
                <a:ea typeface="Calibri" panose="020F0502020204030204" pitchFamily="34" charset="0"/>
                <a:cs typeface="Arial" panose="020B0604020202020204" pitchFamily="34" charset="0"/>
              </a:rPr>
              <a:t>Тижорат банки “Ипотека банк” томонидан  22 та қозонхоналарни қурилишига 24 млрд. сўм кредит маблағи ажратилди.  </a:t>
            </a:r>
            <a:br>
              <a:rPr lang="ru-RU" altLang="en-US" sz="2400">
                <a:latin typeface="Arial" panose="020B0604020202020204" pitchFamily="34" charset="0"/>
                <a:ea typeface="Calibri" panose="020F0502020204030204" pitchFamily="34" charset="0"/>
                <a:cs typeface="Arial" panose="020B0604020202020204" pitchFamily="34" charset="0"/>
              </a:rPr>
            </a:br>
            <a:endParaRPr lang="uz-Cyrl-UZ" altLang="en-US" sz="280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27651"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7652" name="Прямоугольник 3"/>
          <p:cNvSpPr>
            <a:spLocks noChangeArrowheads="1"/>
          </p:cNvSpPr>
          <p:nvPr/>
        </p:nvSpPr>
        <p:spPr bwMode="auto">
          <a:xfrm>
            <a:off x="611188" y="212725"/>
            <a:ext cx="8353425"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100" b="1">
                <a:solidFill>
                  <a:srgbClr val="0070C0"/>
                </a:solidFill>
              </a:rPr>
              <a:t>2015-2016 йилларда замонавий энерго тежамкор локал қозонхоналар қурилиши ва ишга туширилиши бўйича 54 та локал қозонхон қуриш манзиллий дастури тасдиқланган.</a:t>
            </a:r>
            <a:endParaRPr lang="ru-RU" altLang="en-US" sz="210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a:xfrm>
            <a:off x="539750" y="1557338"/>
            <a:ext cx="8424863" cy="5300662"/>
          </a:xfrm>
        </p:spPr>
        <p:txBody>
          <a:bodyPr/>
          <a:lstStyle/>
          <a:p>
            <a:pPr indent="449263"/>
            <a:br>
              <a:rPr lang="uz-Cyrl-UZ" altLang="en-US" sz="2000">
                <a:solidFill>
                  <a:schemeClr val="tx1"/>
                </a:solidFill>
                <a:latin typeface="Arial" panose="020B0604020202020204" pitchFamily="34" charset="0"/>
                <a:cs typeface="Calibri" panose="020F0502020204030204" pitchFamily="34" charset="0"/>
              </a:rPr>
            </a:br>
            <a:br>
              <a:rPr lang="uz-Cyrl-UZ" altLang="en-US" sz="2000">
                <a:solidFill>
                  <a:schemeClr val="tx1"/>
                </a:solidFill>
                <a:latin typeface="Arial" panose="020B0604020202020204" pitchFamily="34" charset="0"/>
                <a:cs typeface="Calibri" panose="020F0502020204030204" pitchFamily="34" charset="0"/>
              </a:rPr>
            </a:br>
            <a:br>
              <a:rPr lang="uz-Cyrl-UZ" altLang="en-US" sz="2000">
                <a:solidFill>
                  <a:schemeClr val="tx1"/>
                </a:solidFill>
                <a:latin typeface="Arial" panose="020B0604020202020204" pitchFamily="34" charset="0"/>
                <a:cs typeface="Calibri" panose="020F0502020204030204" pitchFamily="34" charset="0"/>
              </a:rPr>
            </a:br>
            <a:r>
              <a:rPr lang="uz-Cyrl-UZ" altLang="en-US" sz="2000">
                <a:solidFill>
                  <a:schemeClr val="tx1"/>
                </a:solidFill>
                <a:latin typeface="Arial" panose="020B0604020202020204" pitchFamily="34" charset="0"/>
                <a:cs typeface="Calibri" panose="020F0502020204030204" pitchFamily="34" charset="0"/>
              </a:rPr>
              <a:t>         </a:t>
            </a:r>
            <a:br>
              <a:rPr lang="uz-Cyrl-UZ" altLang="en-US" sz="2000">
                <a:solidFill>
                  <a:schemeClr val="tx1"/>
                </a:solidFill>
                <a:latin typeface="Arial" panose="020B0604020202020204" pitchFamily="34" charset="0"/>
                <a:cs typeface="Calibri" panose="020F0502020204030204" pitchFamily="34" charset="0"/>
              </a:rPr>
            </a:br>
            <a:r>
              <a:rPr lang="uz-Cyrl-UZ" altLang="en-US" sz="2200" b="1">
                <a:solidFill>
                  <a:srgbClr val="0070C0"/>
                </a:solidFill>
              </a:rPr>
              <a:t>шу жумладан:</a:t>
            </a:r>
            <a:br>
              <a:rPr lang="uz-Cyrl-UZ" altLang="en-US" sz="2200" b="1">
                <a:solidFill>
                  <a:srgbClr val="0070C0"/>
                </a:solidFill>
              </a:rPr>
            </a:br>
            <a:r>
              <a:rPr lang="uz-Cyrl-UZ" altLang="en-US" sz="2200" b="1">
                <a:solidFill>
                  <a:srgbClr val="0070C0"/>
                </a:solidFill>
              </a:rPr>
              <a:t>	</a:t>
            </a:r>
            <a:r>
              <a:rPr lang="uz-Cyrl-UZ" altLang="en-US" sz="2200">
                <a:solidFill>
                  <a:schemeClr val="tx1"/>
                </a:solidFill>
                <a:latin typeface="Arial" panose="020B0604020202020204" pitchFamily="34" charset="0"/>
                <a:cs typeface="Calibri" panose="020F0502020204030204" pitchFamily="34" charset="0"/>
              </a:rPr>
              <a:t>Кўп қаватли уй-жой ва маъмурий бинолари учун-32 та қозонхона, (қуввати 44.35 МВт)  </a:t>
            </a:r>
            <a:br>
              <a:rPr lang="ru-RU" altLang="en-US" sz="2200">
                <a:solidFill>
                  <a:schemeClr val="tx1"/>
                </a:solidFill>
                <a:latin typeface="Arial" panose="020B0604020202020204" pitchFamily="34" charset="0"/>
              </a:rPr>
            </a:br>
            <a:r>
              <a:rPr lang="ru-RU" altLang="en-US" sz="2200">
                <a:solidFill>
                  <a:schemeClr val="tx1"/>
                </a:solidFill>
                <a:latin typeface="Arial" panose="020B0604020202020204" pitchFamily="34" charset="0"/>
              </a:rPr>
              <a:t>	</a:t>
            </a:r>
            <a:r>
              <a:rPr lang="uz-Cyrl-UZ" altLang="en-US" sz="2200">
                <a:solidFill>
                  <a:schemeClr val="tx1"/>
                </a:solidFill>
                <a:latin typeface="Arial" panose="020B0604020202020204" pitchFamily="34" charset="0"/>
                <a:cs typeface="Calibri" panose="020F0502020204030204" pitchFamily="34" charset="0"/>
              </a:rPr>
              <a:t>Ижтимоий соҳа объектларига-24 та, (куввати 18.84 МВт)</a:t>
            </a:r>
            <a:br>
              <a:rPr lang="ru-RU" altLang="en-US" sz="2200">
                <a:solidFill>
                  <a:schemeClr val="tx1"/>
                </a:solidFill>
                <a:latin typeface="Arial" panose="020B0604020202020204" pitchFamily="34" charset="0"/>
              </a:rPr>
            </a:br>
            <a:r>
              <a:rPr lang="ru-RU" altLang="en-US" sz="2200">
                <a:solidFill>
                  <a:schemeClr val="tx1"/>
                </a:solidFill>
                <a:latin typeface="Arial" panose="020B0604020202020204" pitchFamily="34" charset="0"/>
              </a:rPr>
              <a:t>	</a:t>
            </a:r>
            <a:r>
              <a:rPr lang="uz-Cyrl-UZ" altLang="en-US" sz="2200">
                <a:solidFill>
                  <a:schemeClr val="tx1"/>
                </a:solidFill>
                <a:latin typeface="Arial" panose="020B0604020202020204" pitchFamily="34" charset="0"/>
                <a:cs typeface="Calibri" panose="020F0502020204030204" pitchFamily="34" charset="0"/>
              </a:rPr>
              <a:t>Дастлабки ҳисоб китобга кўра-21 655,9 млн.сўм миқдорида маблағ талаб этилади. </a:t>
            </a:r>
            <a:br>
              <a:rPr lang="ru-RU" altLang="en-US" sz="2200">
                <a:solidFill>
                  <a:schemeClr val="tx1"/>
                </a:solidFill>
                <a:latin typeface="Arial" panose="020B0604020202020204" pitchFamily="34" charset="0"/>
              </a:rPr>
            </a:br>
            <a:r>
              <a:rPr lang="ru-RU" altLang="en-US" sz="2200">
                <a:solidFill>
                  <a:schemeClr val="tx1"/>
                </a:solidFill>
                <a:latin typeface="Arial" panose="020B0604020202020204" pitchFamily="34" charset="0"/>
              </a:rPr>
              <a:t>	</a:t>
            </a:r>
            <a:r>
              <a:rPr lang="uz-Cyrl-UZ" altLang="en-US" sz="2200">
                <a:solidFill>
                  <a:schemeClr val="tx1"/>
                </a:solidFill>
                <a:latin typeface="Arial" panose="020B0604020202020204" pitchFamily="34" charset="0"/>
                <a:cs typeface="Calibri" panose="020F0502020204030204" pitchFamily="34" charset="0"/>
              </a:rPr>
              <a:t>24 та ижтимоий соҳа объектлари учун-6, 375 млрд сўм маблағ зарур.</a:t>
            </a:r>
            <a:br>
              <a:rPr lang="ru-RU" altLang="en-US" sz="2200">
                <a:solidFill>
                  <a:schemeClr val="tx1"/>
                </a:solidFill>
                <a:latin typeface="Arial" panose="020B0604020202020204" pitchFamily="34" charset="0"/>
              </a:rPr>
            </a:br>
            <a:r>
              <a:rPr lang="ru-RU" altLang="en-US" sz="2200">
                <a:solidFill>
                  <a:schemeClr val="tx1"/>
                </a:solidFill>
                <a:latin typeface="Arial" panose="020B0604020202020204" pitchFamily="34" charset="0"/>
              </a:rPr>
              <a:t>	</a:t>
            </a:r>
            <a:r>
              <a:rPr lang="uz-Cyrl-UZ" altLang="en-US" sz="2200">
                <a:solidFill>
                  <a:schemeClr val="tx1"/>
                </a:solidFill>
                <a:latin typeface="Arial" panose="020B0604020202020204" pitchFamily="34" charset="0"/>
                <a:cs typeface="Calibri" panose="020F0502020204030204" pitchFamily="34" charset="0"/>
              </a:rPr>
              <a:t>56 қозонхоналар ишга туширилса 17 276 м иссиқлик тармоғи демонтаж этилиши ҳисобидан 1224 минг Гкал иссиқлик энергияси тармоқдаги иссиқлик йўқотилиши тежаб қолинади. Дастлабки техник-иқтисодий ҳисобларга кўра 1 990 млн. сўм даромадга эришилади.</a:t>
            </a:r>
            <a:br>
              <a:rPr lang="ru-RU" altLang="en-US" sz="2200">
                <a:solidFill>
                  <a:schemeClr val="tx1"/>
                </a:solidFill>
                <a:latin typeface="Arial" panose="020B0604020202020204" pitchFamily="34" charset="0"/>
              </a:rPr>
            </a:br>
            <a:br>
              <a:rPr lang="ru-RU" altLang="en-US" sz="2400">
                <a:solidFill>
                  <a:schemeClr val="tx1"/>
                </a:solidFill>
                <a:latin typeface="Arial" panose="020B0604020202020204" pitchFamily="34" charset="0"/>
              </a:rPr>
            </a:br>
            <a:r>
              <a:rPr lang="uz-Cyrl-UZ" altLang="en-US" sz="2400" b="1">
                <a:solidFill>
                  <a:schemeClr val="tx1"/>
                </a:solidFill>
                <a:latin typeface="Arial" panose="020B0604020202020204" pitchFamily="34" charset="0"/>
                <a:ea typeface="Calibri" panose="020F0502020204030204" pitchFamily="34" charset="0"/>
                <a:cs typeface="Arial" panose="020B0604020202020204" pitchFamily="34" charset="0"/>
              </a:rPr>
              <a:t>	</a:t>
            </a:r>
            <a:br>
              <a:rPr lang="ru-RU" altLang="en-US" sz="2400">
                <a:solidFill>
                  <a:srgbClr val="0070C0"/>
                </a:solidFill>
              </a:rPr>
            </a:br>
            <a:br>
              <a:rPr lang="ru-RU" altLang="en-US" sz="2400">
                <a:solidFill>
                  <a:srgbClr val="0070C0"/>
                </a:solidFill>
              </a:rPr>
            </a:br>
            <a:endParaRPr lang="uz-Cyrl-UZ" altLang="en-US" sz="2800">
              <a:solidFill>
                <a:schemeClr val="tx1"/>
              </a:solidFill>
              <a:latin typeface="Arial" panose="020B0604020202020204" pitchFamily="34" charset="0"/>
              <a:cs typeface="Arial" panose="020B0604020202020204" pitchFamily="34" charset="0"/>
            </a:endParaRPr>
          </a:p>
        </p:txBody>
      </p:sp>
      <p:sp>
        <p:nvSpPr>
          <p:cNvPr id="28675" name="Rectangle 4"/>
          <p:cNvSpPr>
            <a:spLocks noChangeArrowheads="1"/>
          </p:cNvSpPr>
          <p:nvPr/>
        </p:nvSpPr>
        <p:spPr bwMode="auto">
          <a:xfrm>
            <a:off x="611188" y="333375"/>
            <a:ext cx="8281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b="1">
              <a:solidFill>
                <a:srgbClr val="0070C0"/>
              </a:solidFill>
            </a:endParaRPr>
          </a:p>
        </p:txBody>
      </p:sp>
      <p:sp>
        <p:nvSpPr>
          <p:cNvPr id="28676" name="Прямоугольник 3"/>
          <p:cNvSpPr>
            <a:spLocks noChangeArrowheads="1"/>
          </p:cNvSpPr>
          <p:nvPr/>
        </p:nvSpPr>
        <p:spPr bwMode="auto">
          <a:xfrm>
            <a:off x="611188" y="212725"/>
            <a:ext cx="83534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200" b="1">
                <a:solidFill>
                  <a:srgbClr val="0070C0"/>
                </a:solidFill>
              </a:rPr>
              <a:t>Бундан ташқари Тошкент шаҳрида 2016-2017 йил замонавий энерго тежамкор 56 та  локал қозонхоналар қурилиши ва ишга туширилиши тасдиқланган</a:t>
            </a:r>
            <a:endParaRPr lang="ru-RU" altLang="en-US" sz="210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611188" y="277813"/>
            <a:ext cx="8353425" cy="1143000"/>
          </a:xfrm>
        </p:spPr>
        <p:txBody>
          <a:bodyPr/>
          <a:lstStyle/>
          <a:p>
            <a:pPr algn="ctr" eaLnBrk="1" hangingPunct="1"/>
            <a:br>
              <a:rPr lang="ru-RU" altLang="en-US" sz="2800" b="1">
                <a:latin typeface="Arial" panose="020B0604020202020204" pitchFamily="34" charset="0"/>
              </a:rPr>
            </a:br>
            <a:endParaRPr lang="ru-RU" altLang="en-US" sz="2800" b="1">
              <a:latin typeface="Arial" panose="020B0604020202020204" pitchFamily="34" charset="0"/>
            </a:endParaRPr>
          </a:p>
        </p:txBody>
      </p:sp>
      <p:sp>
        <p:nvSpPr>
          <p:cNvPr id="5123" name="Rectangle 5"/>
          <p:cNvSpPr>
            <a:spLocks noGrp="1" noChangeArrowheads="1"/>
          </p:cNvSpPr>
          <p:nvPr>
            <p:ph type="body" sz="half" idx="1"/>
          </p:nvPr>
        </p:nvSpPr>
        <p:spPr>
          <a:xfrm>
            <a:off x="684213" y="1341438"/>
            <a:ext cx="8135937" cy="4889500"/>
          </a:xfrm>
        </p:spPr>
        <p:txBody>
          <a:bodyPr anchor="ctr"/>
          <a:lstStyle/>
          <a:p>
            <a:pPr marL="0" indent="0" algn="just">
              <a:lnSpc>
                <a:spcPct val="90000"/>
              </a:lnSpc>
              <a:buFont typeface="Wingdings" panose="05000000000000000000" pitchFamily="2" charset="2"/>
              <a:buNone/>
            </a:pPr>
            <a:r>
              <a:rPr lang="en-US" altLang="en-US" dirty="0">
                <a:solidFill>
                  <a:srgbClr val="002060"/>
                </a:solidFill>
                <a:cs typeface="Arial" panose="020B0604020202020204" pitchFamily="34" charset="0"/>
              </a:rPr>
              <a:t>	</a:t>
            </a:r>
            <a:r>
              <a:rPr lang="uz-Cyrl-UZ" altLang="en-US" dirty="0">
                <a:solidFill>
                  <a:srgbClr val="002060"/>
                </a:solidFill>
                <a:cs typeface="Arial" panose="020B0604020202020204" pitchFamily="34" charset="0"/>
              </a:rPr>
              <a:t>Бирлашма шаҳар ҳокимлиги томонидан</a:t>
            </a:r>
            <a:r>
              <a:rPr lang="en-US" altLang="en-US" dirty="0">
                <a:solidFill>
                  <a:srgbClr val="002060"/>
                </a:solidFill>
                <a:cs typeface="Arial" panose="020B0604020202020204" pitchFamily="34" charset="0"/>
              </a:rPr>
              <a:t> </a:t>
            </a:r>
            <a:r>
              <a:rPr lang="uz-Cyrl-UZ" altLang="en-US" dirty="0">
                <a:solidFill>
                  <a:srgbClr val="002060"/>
                </a:solidFill>
                <a:cs typeface="Arial" panose="020B0604020202020204" pitchFamily="34" charset="0"/>
              </a:rPr>
              <a:t>туманларнинг коммунал-таъмирлаш, аварияни тиклаш хизматлари, иссиқлик, сув таъминоти, оқава сув ҳудудий корхоналари ва ташкилотлари ҳамда коммунал мақсадлардаги бошқа хизматлар фаолиятини мувофиқлаштиришга, аҳолига</a:t>
            </a:r>
            <a:r>
              <a:rPr lang="en-US" altLang="en-US" dirty="0">
                <a:solidFill>
                  <a:srgbClr val="002060"/>
                </a:solidFill>
                <a:cs typeface="Arial" panose="020B0604020202020204" pitchFamily="34" charset="0"/>
              </a:rPr>
              <a:t> </a:t>
            </a:r>
            <a:r>
              <a:rPr lang="uz-Cyrl-UZ" altLang="en-US" dirty="0">
                <a:solidFill>
                  <a:srgbClr val="002060"/>
                </a:solidFill>
                <a:cs typeface="Arial" panose="020B0604020202020204" pitchFamily="34" charset="0"/>
              </a:rPr>
              <a:t>коммунал хизматларнинг бутун комплексини</a:t>
            </a:r>
            <a:r>
              <a:rPr lang="en-US" altLang="en-US" dirty="0">
                <a:solidFill>
                  <a:srgbClr val="002060"/>
                </a:solidFill>
                <a:cs typeface="Arial" panose="020B0604020202020204" pitchFamily="34" charset="0"/>
              </a:rPr>
              <a:t> </a:t>
            </a:r>
            <a:r>
              <a:rPr lang="uz-Cyrl-UZ" altLang="en-US" dirty="0">
                <a:solidFill>
                  <a:srgbClr val="002060"/>
                </a:solidFill>
                <a:cs typeface="Arial" panose="020B0604020202020204" pitchFamily="34" charset="0"/>
              </a:rPr>
              <a:t>кўрсатишга, уларни ичимлик сув, марказий иситиш билан таъминлаш ва оқава сувларни олиб кетилишига вакил қилинган орган ҳисобланади.</a:t>
            </a:r>
            <a:endParaRPr lang="ru-RU" altLang="en-US" dirty="0">
              <a:solidFill>
                <a:srgbClr val="002060"/>
              </a:solidFill>
              <a:cs typeface="Arial" panose="020B0604020202020204" pitchFamily="34" charset="0"/>
            </a:endParaRPr>
          </a:p>
        </p:txBody>
      </p:sp>
      <p:sp>
        <p:nvSpPr>
          <p:cNvPr id="5124" name="Rectangle 10"/>
          <p:cNvSpPr>
            <a:spLocks noChangeArrowheads="1"/>
          </p:cNvSpPr>
          <p:nvPr/>
        </p:nvSpPr>
        <p:spPr bwMode="auto">
          <a:xfrm>
            <a:off x="684213" y="277813"/>
            <a:ext cx="82089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defRPr/>
            </a:pPr>
            <a:r>
              <a:rPr lang="ru-RU" sz="2800" b="1" dirty="0" err="1">
                <a:solidFill>
                  <a:srgbClr val="00B050"/>
                </a:solidFill>
                <a:latin typeface="Arial" charset="0"/>
                <a:ea typeface="+mj-ea"/>
                <a:cs typeface="+mj-cs"/>
              </a:rPr>
              <a:t>Тошкент</a:t>
            </a:r>
            <a:r>
              <a:rPr lang="ru-RU" sz="2800" b="1" dirty="0">
                <a:solidFill>
                  <a:srgbClr val="00B050"/>
                </a:solidFill>
                <a:latin typeface="Arial" charset="0"/>
                <a:ea typeface="+mj-ea"/>
                <a:cs typeface="+mj-cs"/>
              </a:rPr>
              <a:t> </a:t>
            </a:r>
            <a:r>
              <a:rPr lang="ru-RU" sz="2800" b="1" dirty="0" err="1">
                <a:solidFill>
                  <a:srgbClr val="00B050"/>
                </a:solidFill>
                <a:latin typeface="Arial" charset="0"/>
                <a:ea typeface="+mj-ea"/>
                <a:cs typeface="+mj-cs"/>
              </a:rPr>
              <a:t>шаҳар</a:t>
            </a:r>
            <a:r>
              <a:rPr lang="ru-RU" sz="2800" b="1" dirty="0">
                <a:solidFill>
                  <a:srgbClr val="00B050"/>
                </a:solidFill>
                <a:latin typeface="Arial" charset="0"/>
                <a:ea typeface="+mj-ea"/>
                <a:cs typeface="+mj-cs"/>
              </a:rPr>
              <a:t> </a:t>
            </a:r>
            <a:r>
              <a:rPr lang="ru-RU" sz="2800" b="1" dirty="0" err="1">
                <a:solidFill>
                  <a:srgbClr val="00B050"/>
                </a:solidFill>
                <a:latin typeface="Arial" charset="0"/>
                <a:ea typeface="+mj-ea"/>
                <a:cs typeface="+mj-cs"/>
              </a:rPr>
              <a:t>ҳудудий</a:t>
            </a:r>
            <a:r>
              <a:rPr lang="ru-RU" sz="2800" b="1" dirty="0">
                <a:solidFill>
                  <a:srgbClr val="00B050"/>
                </a:solidFill>
                <a:latin typeface="Arial" charset="0"/>
                <a:ea typeface="+mj-ea"/>
                <a:cs typeface="+mj-cs"/>
              </a:rPr>
              <a:t> </a:t>
            </a:r>
            <a:r>
              <a:rPr lang="ru-RU" sz="2800" b="1" dirty="0" err="1">
                <a:solidFill>
                  <a:srgbClr val="00B050"/>
                </a:solidFill>
                <a:latin typeface="Arial" charset="0"/>
                <a:ea typeface="+mj-ea"/>
                <a:cs typeface="+mj-cs"/>
              </a:rPr>
              <a:t>коммунал</a:t>
            </a:r>
            <a:r>
              <a:rPr lang="ru-RU" sz="2800" b="1" dirty="0">
                <a:solidFill>
                  <a:srgbClr val="00B050"/>
                </a:solidFill>
                <a:latin typeface="Arial" charset="0"/>
                <a:ea typeface="+mj-ea"/>
                <a:cs typeface="+mj-cs"/>
              </a:rPr>
              <a:t> </a:t>
            </a:r>
            <a:r>
              <a:rPr lang="ru-RU" sz="2800" b="1" dirty="0" err="1">
                <a:solidFill>
                  <a:srgbClr val="00B050"/>
                </a:solidFill>
                <a:latin typeface="Arial" charset="0"/>
                <a:ea typeface="+mj-ea"/>
                <a:cs typeface="+mj-cs"/>
              </a:rPr>
              <a:t>фойдаланиш</a:t>
            </a:r>
            <a:r>
              <a:rPr lang="ru-RU" sz="2800" b="1" dirty="0">
                <a:solidFill>
                  <a:srgbClr val="00B050"/>
                </a:solidFill>
                <a:latin typeface="Arial" charset="0"/>
                <a:ea typeface="+mj-ea"/>
                <a:cs typeface="+mj-cs"/>
              </a:rPr>
              <a:t> </a:t>
            </a:r>
            <a:r>
              <a:rPr lang="ru-RU" sz="2800" b="1" dirty="0" err="1">
                <a:solidFill>
                  <a:srgbClr val="00B050"/>
                </a:solidFill>
                <a:latin typeface="Arial" charset="0"/>
                <a:ea typeface="+mj-ea"/>
                <a:cs typeface="+mj-cs"/>
              </a:rPr>
              <a:t>бирлашмаси</a:t>
            </a:r>
            <a:r>
              <a:rPr lang="ru-RU" sz="2800" b="1" dirty="0">
                <a:solidFill>
                  <a:srgbClr val="00B050"/>
                </a:solidFill>
                <a:latin typeface="Arial" charset="0"/>
                <a:ea typeface="+mj-ea"/>
                <a:cs typeface="+mj-c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500063" y="285750"/>
            <a:ext cx="8424862" cy="936625"/>
          </a:xfrm>
        </p:spPr>
        <p:txBody>
          <a:bodyPr/>
          <a:lstStyle/>
          <a:p>
            <a:pPr algn="ctr" eaLnBrk="1" hangingPunct="1"/>
            <a:r>
              <a:rPr lang="uz-Cyrl-UZ" altLang="en-US" sz="3200" b="1" dirty="0">
                <a:solidFill>
                  <a:srgbClr val="00B050"/>
                </a:solidFill>
                <a:latin typeface="Arial" panose="020B0604020202020204" pitchFamily="34" charset="0"/>
              </a:rPr>
              <a:t>Б</a:t>
            </a:r>
            <a:r>
              <a:rPr lang="ru-RU" altLang="en-US" sz="3200" b="1" dirty="0">
                <a:solidFill>
                  <a:srgbClr val="00B050"/>
                </a:solidFill>
                <a:latin typeface="Arial" panose="020B0604020202020204" pitchFamily="34" charset="0"/>
              </a:rPr>
              <a:t>ирлашмаси а</a:t>
            </a:r>
            <a:r>
              <a:rPr lang="uz-Cyrl-UZ" altLang="en-US" sz="3200" b="1" dirty="0">
                <a:solidFill>
                  <a:srgbClr val="00B050"/>
                </a:solidFill>
                <a:latin typeface="Arial" panose="020B0604020202020204" pitchFamily="34" charset="0"/>
              </a:rPr>
              <a:t>сосий вазифалари</a:t>
            </a:r>
            <a:r>
              <a:rPr lang="uz-Cyrl-UZ" altLang="en-US" sz="2000" dirty="0">
                <a:solidFill>
                  <a:srgbClr val="00B050"/>
                </a:solidFill>
                <a:latin typeface="Arial" panose="020B0604020202020204" pitchFamily="34" charset="0"/>
              </a:rPr>
              <a:t>.</a:t>
            </a:r>
            <a:endParaRPr lang="ru-RU" altLang="en-US" sz="2000" b="1" dirty="0">
              <a:solidFill>
                <a:srgbClr val="002060"/>
              </a:solidFill>
            </a:endParaRPr>
          </a:p>
        </p:txBody>
      </p:sp>
      <p:sp>
        <p:nvSpPr>
          <p:cNvPr id="6147" name="Rectangle 15"/>
          <p:cNvSpPr>
            <a:spLocks noGrp="1" noChangeArrowheads="1"/>
          </p:cNvSpPr>
          <p:nvPr>
            <p:ph type="body" sz="half" idx="1"/>
          </p:nvPr>
        </p:nvSpPr>
        <p:spPr>
          <a:xfrm>
            <a:off x="611188" y="1052513"/>
            <a:ext cx="8353425" cy="4933950"/>
          </a:xfrm>
        </p:spPr>
        <p:txBody>
          <a:bodyPr anchor="ctr"/>
          <a:lstStyle/>
          <a:p>
            <a:pPr marL="0" indent="0">
              <a:buFont typeface="Wingdings" panose="05000000000000000000" pitchFamily="2" charset="2"/>
              <a:buNone/>
            </a:pPr>
            <a:r>
              <a:rPr lang="uz-Cyrl-UZ" altLang="en-US" sz="2400" b="1" i="1" dirty="0"/>
              <a:t>Қуйидагилар бирлашманинг асосий вазифалари ҳисобланади:</a:t>
            </a:r>
            <a:endParaRPr lang="ru-RU" altLang="en-US" sz="2400" dirty="0"/>
          </a:p>
          <a:p>
            <a:pPr marL="0" indent="0" algn="just">
              <a:buFont typeface="Wingdings" panose="05000000000000000000" pitchFamily="2" charset="2"/>
              <a:buNone/>
            </a:pPr>
            <a:r>
              <a:rPr lang="uz-Cyrl-UZ" altLang="en-US" sz="2400" dirty="0"/>
              <a:t>-аҳолига комплекс коммунал хизматларини кўрсатиш, уларни ичимлик сув, марказий иссиқ сув ва иситиш таъминоти билан таъминлашни ташкил қилиш;</a:t>
            </a:r>
            <a:endParaRPr lang="ru-RU" altLang="en-US" sz="2400" dirty="0"/>
          </a:p>
          <a:p>
            <a:pPr marL="0" indent="0" algn="just">
              <a:buFont typeface="Wingdings" panose="05000000000000000000" pitchFamily="2" charset="2"/>
              <a:buNone/>
            </a:pPr>
            <a:r>
              <a:rPr lang="uz-Cyrl-UZ" altLang="en-US" sz="2400" dirty="0"/>
              <a:t>-уй-жой коммунал хўжалиги объектларини мавсумий фойдаланишга тайёрлаш ишларини ташкил этиш;</a:t>
            </a:r>
            <a:endParaRPr lang="ru-RU" altLang="en-US" sz="2400" dirty="0"/>
          </a:p>
          <a:p>
            <a:pPr marL="0" indent="0" algn="just">
              <a:buFont typeface="Wingdings" panose="05000000000000000000" pitchFamily="2" charset="2"/>
              <a:buNone/>
            </a:pPr>
            <a:r>
              <a:rPr lang="uz-Cyrl-UZ" altLang="en-US" sz="2400" dirty="0"/>
              <a:t>-кўп хонадонли уйлардаги иссиқ ҳамда совуқ сув тизимини капитал ва жорий таъмирлаш бўйича ишларни белгиланган тартибда ташкил этиш;</a:t>
            </a:r>
            <a:endParaRPr lang="ru-RU"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sz="half" idx="1"/>
          </p:nvPr>
        </p:nvSpPr>
        <p:spPr>
          <a:xfrm>
            <a:off x="611188" y="1412875"/>
            <a:ext cx="8353425" cy="5184775"/>
          </a:xfrm>
        </p:spPr>
        <p:txBody>
          <a:bodyPr/>
          <a:lstStyle/>
          <a:p>
            <a:pPr marL="0" indent="0" algn="just">
              <a:spcBef>
                <a:spcPct val="0"/>
              </a:spcBef>
              <a:buFont typeface="Wingdings" panose="05000000000000000000" pitchFamily="2" charset="2"/>
              <a:buNone/>
            </a:pPr>
            <a:r>
              <a:rPr lang="uz-Cyrl-UZ" altLang="en-US" sz="2200" dirty="0">
                <a:solidFill>
                  <a:srgbClr val="002060"/>
                </a:solidFill>
                <a:cs typeface="Arial" panose="020B0604020202020204" pitchFamily="34" charset="0"/>
              </a:rPr>
              <a:t>-  ҳусусий уй-жой мулкдорлари ширкатларини ҳамда ягона буюртмачи хизматларини, уй-жой фондига хизмат кўрсатиш ва коммунал хизматлар кўрсатиш бўйича муқобил пудрат ташкилотларига зарур ташкилий шароитлар яратиш;</a:t>
            </a:r>
            <a:endParaRPr lang="ru-RU" altLang="en-US" sz="2200" dirty="0">
              <a:solidFill>
                <a:srgbClr val="002060"/>
              </a:solidFill>
              <a:cs typeface="Arial" panose="020B0604020202020204" pitchFamily="34" charset="0"/>
            </a:endParaRPr>
          </a:p>
          <a:p>
            <a:pPr marL="0" indent="0" algn="just">
              <a:spcBef>
                <a:spcPct val="0"/>
              </a:spcBef>
              <a:buFont typeface="Wingdings" panose="05000000000000000000" pitchFamily="2" charset="2"/>
              <a:buNone/>
            </a:pPr>
            <a:r>
              <a:rPr lang="uz-Cyrl-UZ" altLang="en-US" sz="2200" dirty="0">
                <a:solidFill>
                  <a:srgbClr val="002060"/>
                </a:solidFill>
                <a:cs typeface="Arial" panose="020B0604020202020204" pitchFamily="34" charset="0"/>
              </a:rPr>
              <a:t>- маҳаллий бюджет ҳисобига коммунал объектларни таъмирлаш бўйича буюртмачи функцияларини амалга ошириш;</a:t>
            </a:r>
            <a:endParaRPr lang="ru-RU" altLang="en-US" sz="2200" dirty="0">
              <a:solidFill>
                <a:srgbClr val="002060"/>
              </a:solidFill>
              <a:cs typeface="Arial" panose="020B0604020202020204" pitchFamily="34" charset="0"/>
            </a:endParaRPr>
          </a:p>
          <a:p>
            <a:pPr marL="0" indent="0" algn="just">
              <a:spcBef>
                <a:spcPct val="0"/>
              </a:spcBef>
              <a:buFont typeface="Wingdings" panose="05000000000000000000" pitchFamily="2" charset="2"/>
              <a:buNone/>
            </a:pPr>
            <a:r>
              <a:rPr lang="uz-Cyrl-UZ" altLang="en-US" sz="2200" dirty="0">
                <a:solidFill>
                  <a:srgbClr val="002060"/>
                </a:solidFill>
                <a:cs typeface="Arial" panose="020B0604020202020204" pitchFamily="34" charset="0"/>
              </a:rPr>
              <a:t>-   туманларда ободонлаштириш ҳамда санитария жиҳатидан тозалаш ишларини ташкил этиш;</a:t>
            </a:r>
            <a:endParaRPr lang="ru-RU" altLang="en-US" sz="2200" dirty="0">
              <a:solidFill>
                <a:srgbClr val="002060"/>
              </a:solidFill>
              <a:cs typeface="Arial" panose="020B0604020202020204" pitchFamily="34" charset="0"/>
            </a:endParaRPr>
          </a:p>
          <a:p>
            <a:pPr marL="0" indent="0" algn="just">
              <a:spcBef>
                <a:spcPct val="0"/>
              </a:spcBef>
              <a:buFont typeface="Wingdings" panose="05000000000000000000" pitchFamily="2" charset="2"/>
              <a:buNone/>
            </a:pPr>
            <a:r>
              <a:rPr lang="uz-Cyrl-UZ" altLang="en-US" sz="2200" dirty="0">
                <a:solidFill>
                  <a:srgbClr val="002060"/>
                </a:solidFill>
                <a:cs typeface="Arial" panose="020B0604020202020204" pitchFamily="34" charset="0"/>
              </a:rPr>
              <a:t>- туманлардаги коммунал-таъмирлаш аварияни тиклаш хизматлари фаолиятини мувофиқлаштириш;</a:t>
            </a:r>
            <a:endParaRPr lang="ru-RU" altLang="en-US" sz="2200" dirty="0">
              <a:solidFill>
                <a:srgbClr val="002060"/>
              </a:solidFill>
              <a:cs typeface="Arial" panose="020B0604020202020204" pitchFamily="34" charset="0"/>
            </a:endParaRPr>
          </a:p>
          <a:p>
            <a:pPr marL="0" indent="0" algn="just">
              <a:spcBef>
                <a:spcPct val="0"/>
              </a:spcBef>
              <a:buFont typeface="Wingdings" panose="05000000000000000000" pitchFamily="2" charset="2"/>
              <a:buNone/>
            </a:pPr>
            <a:r>
              <a:rPr lang="uz-Cyrl-UZ" altLang="en-US" sz="2200" dirty="0">
                <a:solidFill>
                  <a:srgbClr val="002060"/>
                </a:solidFill>
                <a:cs typeface="Arial" panose="020B0604020202020204" pitchFamily="34" charset="0"/>
              </a:rPr>
              <a:t>- кўп қаватли уй-жой ва ижтимоий соҳа объектларини куз-қиш мавсумига тайёрлаш бўйича шаҳар Штабини бошқариш ва фаолиятини назорат қилиш.</a:t>
            </a:r>
            <a:endParaRPr lang="ru-RU" altLang="en-US" sz="2200" dirty="0">
              <a:solidFill>
                <a:srgbClr val="002060"/>
              </a:solidFill>
              <a:cs typeface="Arial" panose="020B0604020202020204" pitchFamily="34" charset="0"/>
            </a:endParaRPr>
          </a:p>
        </p:txBody>
      </p:sp>
      <p:sp>
        <p:nvSpPr>
          <p:cNvPr id="7171" name="Rectangle 12"/>
          <p:cNvSpPr>
            <a:spLocks noGrp="1" noChangeArrowheads="1"/>
          </p:cNvSpPr>
          <p:nvPr>
            <p:ph type="title"/>
          </p:nvPr>
        </p:nvSpPr>
        <p:spPr>
          <a:xfrm>
            <a:off x="611188" y="260350"/>
            <a:ext cx="8281987" cy="647700"/>
          </a:xfrm>
          <a:noFill/>
        </p:spPr>
        <p:txBody>
          <a:bodyPr/>
          <a:lstStyle/>
          <a:p>
            <a:pPr algn="ctr" eaLnBrk="1" hangingPunct="1"/>
            <a:r>
              <a:rPr lang="uz-Cyrl-UZ" altLang="en-US" sz="2400" b="1" dirty="0">
                <a:solidFill>
                  <a:srgbClr val="00B050"/>
                </a:solidFill>
                <a:latin typeface="Arial" panose="020B0604020202020204" pitchFamily="34" charset="0"/>
              </a:rPr>
              <a:t>Б</a:t>
            </a:r>
            <a:r>
              <a:rPr lang="ru-RU" altLang="en-US" sz="2400" b="1" dirty="0">
                <a:solidFill>
                  <a:srgbClr val="00B050"/>
                </a:solidFill>
                <a:latin typeface="Arial" panose="020B0604020202020204" pitchFamily="34" charset="0"/>
              </a:rPr>
              <a:t>ирлашмаси а</a:t>
            </a:r>
            <a:r>
              <a:rPr lang="uz-Cyrl-UZ" altLang="en-US" sz="2400" b="1" dirty="0">
                <a:solidFill>
                  <a:srgbClr val="00B050"/>
                </a:solidFill>
                <a:latin typeface="Arial" panose="020B0604020202020204" pitchFamily="34" charset="0"/>
              </a:rPr>
              <a:t>сосий вазифалари</a:t>
            </a:r>
            <a:r>
              <a:rPr lang="uz-Cyrl-UZ" altLang="en-US" sz="1600" dirty="0">
                <a:solidFill>
                  <a:srgbClr val="00B050"/>
                </a:solidFill>
                <a:latin typeface="Arial" panose="020B0604020202020204" pitchFamily="34" charset="0"/>
              </a:rPr>
              <a:t>.</a:t>
            </a:r>
            <a:endParaRPr lang="ru-RU" altLang="en-US" sz="2000" dirty="0">
              <a:solidFill>
                <a:srgbClr val="339933"/>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260350"/>
            <a:ext cx="8281987" cy="647700"/>
          </a:xfrm>
        </p:spPr>
        <p:txBody>
          <a:bodyPr/>
          <a:lstStyle/>
          <a:p>
            <a:pPr algn="ctr"/>
            <a:r>
              <a:rPr lang="uz-Cyrl-UZ" altLang="en-US" sz="2800" b="1" dirty="0">
                <a:solidFill>
                  <a:srgbClr val="00B050"/>
                </a:solidFill>
                <a:latin typeface="Arial" panose="020B0604020202020204" pitchFamily="34" charset="0"/>
              </a:rPr>
              <a:t>Бирлашманинг асосий функциялари</a:t>
            </a:r>
            <a:endParaRPr lang="ru-RU" altLang="en-US" sz="2800" b="1" dirty="0">
              <a:solidFill>
                <a:srgbClr val="00B050"/>
              </a:solidFill>
              <a:latin typeface="Arial" panose="020B0604020202020204" pitchFamily="34" charset="0"/>
            </a:endParaRPr>
          </a:p>
        </p:txBody>
      </p:sp>
      <p:sp>
        <p:nvSpPr>
          <p:cNvPr id="8195" name="Rectangle 3"/>
          <p:cNvSpPr>
            <a:spLocks noGrp="1" noChangeArrowheads="1"/>
          </p:cNvSpPr>
          <p:nvPr>
            <p:ph type="body" idx="1"/>
          </p:nvPr>
        </p:nvSpPr>
        <p:spPr>
          <a:xfrm>
            <a:off x="611188" y="1484313"/>
            <a:ext cx="8424862" cy="5184775"/>
          </a:xfrm>
        </p:spPr>
        <p:txBody>
          <a:bodyPr anchor="ctr"/>
          <a:lstStyle/>
          <a:p>
            <a:pPr>
              <a:defRPr/>
            </a:pPr>
            <a:endParaRPr lang="uz-Cyrl-UZ" sz="2200" dirty="0">
              <a:cs typeface="Arial" pitchFamily="34" charset="0"/>
            </a:endParaRPr>
          </a:p>
          <a:p>
            <a:pPr marL="0" indent="0" algn="just">
              <a:spcBef>
                <a:spcPts val="0"/>
              </a:spcBef>
              <a:buFont typeface="Wingdings" panose="05000000000000000000" pitchFamily="2" charset="2"/>
              <a:buNone/>
              <a:defRPr/>
            </a:pPr>
            <a:r>
              <a:rPr lang="uz-Cyrl-UZ" sz="2200" dirty="0">
                <a:cs typeface="Arial" pitchFamily="34" charset="0"/>
              </a:rPr>
              <a:t>	</a:t>
            </a:r>
            <a:r>
              <a:rPr lang="uz-Cyrl-UZ" sz="2200" b="1" dirty="0">
                <a:cs typeface="Arial" pitchFamily="34" charset="0"/>
              </a:rPr>
              <a:t>Бирлашма   ўзига   юкланган    вазифаларга   мувофиқ  қуйидаги  функцияларни бажаради:</a:t>
            </a:r>
            <a:endParaRPr lang="ru-RU" sz="2200" b="1" dirty="0">
              <a:cs typeface="Arial" pitchFamily="34" charset="0"/>
            </a:endParaRPr>
          </a:p>
          <a:p>
            <a:pPr marL="0" indent="0" algn="just">
              <a:spcBef>
                <a:spcPts val="0"/>
              </a:spcBef>
              <a:buFont typeface="Wingdings" panose="05000000000000000000" pitchFamily="2" charset="2"/>
              <a:buNone/>
              <a:defRPr/>
            </a:pPr>
            <a:r>
              <a:rPr lang="uz-Cyrl-UZ" sz="2200" dirty="0">
                <a:cs typeface="Arial" pitchFamily="34" charset="0"/>
              </a:rPr>
              <a:t>	Тошкент шаҳри ҳудудида коммунал хизмат кўрсатишни ривожлантириш соҳасида техник сиёсатини шакллантириш ва ўтказиш;</a:t>
            </a:r>
            <a:endParaRPr lang="ru-RU" sz="2200" dirty="0">
              <a:cs typeface="Arial" pitchFamily="34" charset="0"/>
            </a:endParaRPr>
          </a:p>
          <a:p>
            <a:pPr marL="0" indent="0" algn="just">
              <a:spcBef>
                <a:spcPts val="0"/>
              </a:spcBef>
              <a:buFont typeface="Wingdings" panose="05000000000000000000" pitchFamily="2" charset="2"/>
              <a:buNone/>
              <a:defRPr/>
            </a:pPr>
            <a:r>
              <a:rPr lang="uz-Cyrl-UZ" sz="2200" dirty="0">
                <a:cs typeface="Arial" pitchFamily="34" charset="0"/>
              </a:rPr>
              <a:t>	коммунал хўжалигини ривожлантириш концепциялари, истиқбол дастурлари ва схемаларини, тармоқда илмий-техника сиёсатини ишлаб чиқиш ва амалга оширишда қатнашиш, коммунал объектларни таъмирлаш ҳамда улардан фойдаланиш масалаларида илғор тажрибани ўрганиш ва ёйиш;</a:t>
            </a:r>
            <a:endParaRPr lang="ru-RU" sz="2200" dirty="0">
              <a:cs typeface="Arial" pitchFamily="34" charset="0"/>
            </a:endParaRPr>
          </a:p>
          <a:p>
            <a:pPr marL="0" indent="0" algn="just">
              <a:spcBef>
                <a:spcPts val="0"/>
              </a:spcBef>
              <a:buFont typeface="Wingdings" panose="05000000000000000000" pitchFamily="2" charset="2"/>
              <a:buNone/>
              <a:defRPr/>
            </a:pPr>
            <a:r>
              <a:rPr lang="uz-Cyrl-UZ" sz="2200" dirty="0">
                <a:cs typeface="Arial" pitchFamily="34" charset="0"/>
              </a:rPr>
              <a:t>	комплекс техник-иқисодий таҳлил асосида тасарруфидаги корхона ва ташкилотларнинг техни ва молиявий иқтисодий фаолиятини ташкил этиш;</a:t>
            </a:r>
            <a:endParaRPr lang="ru-RU" sz="2200" dirty="0">
              <a:cs typeface="Arial" pitchFamily="34" charset="0"/>
            </a:endParaRPr>
          </a:p>
          <a:p>
            <a:pPr eaLnBrk="1" hangingPunct="1">
              <a:buFont typeface="Wingdings" panose="05000000000000000000" pitchFamily="2" charset="2"/>
              <a:buNone/>
              <a:defRPr/>
            </a:pPr>
            <a:endParaRPr lang="ru-RU" dirty="0">
              <a:solidFill>
                <a:srgbClr val="0066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6"/>
          <p:cNvSpPr>
            <a:spLocks noChangeArrowheads="1"/>
          </p:cNvSpPr>
          <p:nvPr/>
        </p:nvSpPr>
        <p:spPr bwMode="auto">
          <a:xfrm>
            <a:off x="611188" y="1341438"/>
            <a:ext cx="82423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marL="0" indent="0" algn="just">
              <a:spcBef>
                <a:spcPts val="0"/>
              </a:spcBef>
              <a:buFont typeface="Wingdings" panose="05000000000000000000" pitchFamily="2" charset="2"/>
              <a:buNone/>
              <a:defRPr/>
            </a:pPr>
            <a:r>
              <a:rPr lang="uz-Cyrl-UZ" sz="2200" dirty="0"/>
              <a:t>	коммунал хизмат кўрсатиш корхоналарини куз-қиш даврида </a:t>
            </a:r>
            <a:r>
              <a:rPr lang="uz-Cyrl-UZ" sz="2000" dirty="0"/>
              <a:t>ишлашга тайёрлаш тадбирларини ишлаб чиқиш ва амалга ошириш, кўп хонадонли уй-жойларнининг иссиқ сув ва совуқ сув тизимини таъмирлаш ишларини белгиланган тартибда ташкил этиш;</a:t>
            </a:r>
            <a:endParaRPr lang="ru-RU" sz="2000" dirty="0"/>
          </a:p>
          <a:p>
            <a:pPr marL="0" indent="0" algn="just">
              <a:spcBef>
                <a:spcPts val="0"/>
              </a:spcBef>
              <a:buFont typeface="Wingdings" panose="05000000000000000000" pitchFamily="2" charset="2"/>
              <a:buNone/>
              <a:defRPr/>
            </a:pPr>
            <a:r>
              <a:rPr lang="uz-Cyrl-UZ" sz="2000" dirty="0"/>
              <a:t>	Уй-жой фондига хизмат кўрсатиш ва коммунал хизматлар кўрсатиш бўйича муқобил пудрат ташкилотлари ташкил этишда ва уларнинг фаолият кўрсатишига кўмаклашиш ва aмaлий ёрдам кўрсатиш;</a:t>
            </a:r>
            <a:endParaRPr lang="ru-RU" sz="2000" dirty="0"/>
          </a:p>
          <a:p>
            <a:pPr marL="0" indent="0" algn="just">
              <a:spcBef>
                <a:spcPts val="0"/>
              </a:spcBef>
              <a:buFont typeface="Wingdings" panose="05000000000000000000" pitchFamily="2" charset="2"/>
              <a:buNone/>
              <a:defRPr/>
            </a:pPr>
            <a:r>
              <a:rPr lang="uz-Cyrl-UZ" sz="2000" dirty="0"/>
              <a:t>	туманлар коммунал таъмирлаш аварияни тиклаш хизматларининг иссиқлиқ манбаи, сув таъминоти ва оқава сув корхоналарининг атроф муҳитни билан боғлиқ, чора-тадбирларини амалга ошириш, сифатли коммунал хизматлар кўрсатиш бўйича фаолиятини мувофиқлаштириш, маиший чиқиндиларни тўплаш, фойдаланиладиган даражада қайта ишлаш, аҳоли пунктларининг санитария ҳолатини яхшилаш бўйича янги усуллар ва технологияларни жорий этиш ишларини амалга ошириш;</a:t>
            </a:r>
            <a:endParaRPr lang="ru-RU" sz="2000" dirty="0"/>
          </a:p>
          <a:p>
            <a:pPr marL="0" indent="0">
              <a:buFont typeface="Wingdings" panose="05000000000000000000" pitchFamily="2" charset="2"/>
              <a:buNone/>
              <a:defRPr/>
            </a:pPr>
            <a:endParaRPr lang="ru-RU" dirty="0">
              <a:solidFill>
                <a:srgbClr val="0066FF"/>
              </a:solidFill>
            </a:endParaRPr>
          </a:p>
          <a:p>
            <a:pPr eaLnBrk="1" hangingPunct="1">
              <a:buFont typeface="Wingdings" panose="05000000000000000000" pitchFamily="2" charset="2"/>
              <a:buNone/>
              <a:defRPr/>
            </a:pPr>
            <a:r>
              <a:rPr lang="uz-Cyrl-UZ" sz="2400" dirty="0">
                <a:solidFill>
                  <a:srgbClr val="0066FF"/>
                </a:solidFill>
              </a:rPr>
              <a:t>   </a:t>
            </a:r>
            <a:endParaRPr lang="ru-RU" sz="2400" dirty="0">
              <a:solidFill>
                <a:srgbClr val="0066FF"/>
              </a:solidFill>
            </a:endParaRPr>
          </a:p>
        </p:txBody>
      </p:sp>
      <p:sp>
        <p:nvSpPr>
          <p:cNvPr id="9219" name="Rectangle 2"/>
          <p:cNvSpPr>
            <a:spLocks noGrp="1" noChangeArrowheads="1"/>
          </p:cNvSpPr>
          <p:nvPr>
            <p:ph type="title"/>
          </p:nvPr>
        </p:nvSpPr>
        <p:spPr>
          <a:xfrm>
            <a:off x="611188" y="260350"/>
            <a:ext cx="8281987" cy="647700"/>
          </a:xfrm>
        </p:spPr>
        <p:txBody>
          <a:bodyPr/>
          <a:lstStyle/>
          <a:p>
            <a:pPr algn="ctr"/>
            <a:r>
              <a:rPr lang="uz-Cyrl-UZ" altLang="en-US" sz="2800" b="1">
                <a:solidFill>
                  <a:srgbClr val="00B050"/>
                </a:solidFill>
                <a:latin typeface="Arial" panose="020B0604020202020204" pitchFamily="34" charset="0"/>
              </a:rPr>
              <a:t>Бирлашманинг асосий функциялари</a:t>
            </a:r>
            <a:endParaRPr lang="ru-RU" altLang="en-US" sz="2800" b="1">
              <a:solidFill>
                <a:srgbClr val="00B05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Заголовок 1"/>
          <p:cNvSpPr>
            <a:spLocks noGrp="1"/>
          </p:cNvSpPr>
          <p:nvPr>
            <p:ph type="title"/>
          </p:nvPr>
        </p:nvSpPr>
        <p:spPr>
          <a:xfrm>
            <a:off x="611188" y="1557338"/>
            <a:ext cx="8353425" cy="4751387"/>
          </a:xfrm>
        </p:spPr>
        <p:txBody>
          <a:bodyPr/>
          <a:lstStyle/>
          <a:p>
            <a:r>
              <a:rPr lang="uz-Cyrl-UZ" altLang="en-US" sz="2200" dirty="0">
                <a:latin typeface="Arial" panose="020B0604020202020204" pitchFamily="34" charset="0"/>
                <a:cs typeface="Arial" panose="020B0604020202020204" pitchFamily="34" charset="0"/>
              </a:rPr>
              <a:t>	шаҳар ҳудудида коммунал хизмат кўрсатишнинг техник даражасини ошириш учун хорижий инвестицияларни жалб этиш мақсадида, шаҳар ҳокимлиги билан келишилган ҳолда ташқи иқтисодий     алоқаларни    ўрнатиш     ва  ривожлантириш;</a:t>
            </a:r>
            <a:br>
              <a:rPr lang="ru-RU" altLang="en-US" sz="2200" dirty="0">
                <a:latin typeface="Arial" panose="020B0604020202020204" pitchFamily="34" charset="0"/>
                <a:cs typeface="Arial" panose="020B0604020202020204" pitchFamily="34" charset="0"/>
              </a:rPr>
            </a:br>
            <a:r>
              <a:rPr lang="ru-RU" altLang="en-US" sz="2200" dirty="0">
                <a:latin typeface="Arial" panose="020B0604020202020204" pitchFamily="34" charset="0"/>
                <a:cs typeface="Arial" panose="020B0604020202020204" pitchFamily="34" charset="0"/>
              </a:rPr>
              <a:t>	</a:t>
            </a:r>
            <a:r>
              <a:rPr lang="uz-Cyrl-UZ" altLang="en-US" sz="2200" dirty="0">
                <a:latin typeface="Arial" panose="020B0604020202020204" pitchFamily="34" charset="0"/>
                <a:cs typeface="Arial" panose="020B0604020202020204" pitchFamily="34" charset="0"/>
              </a:rPr>
              <a:t>хорижий фирмалар, қўшма корхоналар ва республика ташкилотлари билан ҳамкорликнинг янги шаклларини жорий қилиш;</a:t>
            </a:r>
            <a:br>
              <a:rPr lang="ru-RU" altLang="en-US" sz="2200" dirty="0">
                <a:latin typeface="Arial" panose="020B0604020202020204" pitchFamily="34" charset="0"/>
                <a:cs typeface="Arial" panose="020B0604020202020204" pitchFamily="34" charset="0"/>
              </a:rPr>
            </a:br>
            <a:r>
              <a:rPr lang="ru-RU" altLang="en-US" sz="2200" dirty="0">
                <a:latin typeface="Arial" panose="020B0604020202020204" pitchFamily="34" charset="0"/>
                <a:cs typeface="Arial" panose="020B0604020202020204" pitchFamily="34" charset="0"/>
              </a:rPr>
              <a:t>	</a:t>
            </a:r>
            <a:r>
              <a:rPr lang="uz-Cyrl-UZ" altLang="en-US" sz="2200" dirty="0">
                <a:latin typeface="Arial" panose="020B0604020202020204" pitchFamily="34" charset="0"/>
                <a:cs typeface="Arial" panose="020B0604020202020204" pitchFamily="34" charset="0"/>
              </a:rPr>
              <a:t>ҳусусий уй-жой мулкдорлари ширкатлари уюшмалари ва фуқароларнинг ўзини ўзи бошқариш органлари билан аҳолининг яшаш шароитларини, коммунал хизмат кўрсатишни яхшилаш ҳамда коммунал ва фойдаланиш хизматлари учун тўловларни тўлиқ  йиғиш борасида ҳамкорлик қилиш;</a:t>
            </a:r>
            <a:endParaRPr lang="ru-RU" altLang="en-US" sz="2200" dirty="0">
              <a:latin typeface="Arial" panose="020B0604020202020204" pitchFamily="34" charset="0"/>
              <a:cs typeface="Arial" panose="020B0604020202020204" pitchFamily="34" charset="0"/>
            </a:endParaRPr>
          </a:p>
        </p:txBody>
      </p:sp>
      <p:sp>
        <p:nvSpPr>
          <p:cNvPr id="10243" name="Прямоугольник 1"/>
          <p:cNvSpPr>
            <a:spLocks noChangeArrowheads="1"/>
          </p:cNvSpPr>
          <p:nvPr/>
        </p:nvSpPr>
        <p:spPr bwMode="auto">
          <a:xfrm>
            <a:off x="611188" y="260350"/>
            <a:ext cx="8281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a:solidFill>
                  <a:srgbClr val="00B050"/>
                </a:solidFill>
              </a:rPr>
              <a:t>Бирлашманинг асосий функциялари</a:t>
            </a:r>
            <a:endParaRPr lang="ru-RU"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p:cNvSpPr>
            <a:spLocks noGrp="1"/>
          </p:cNvSpPr>
          <p:nvPr>
            <p:ph type="title"/>
          </p:nvPr>
        </p:nvSpPr>
        <p:spPr>
          <a:xfrm>
            <a:off x="620713" y="1628775"/>
            <a:ext cx="8353425" cy="4824413"/>
          </a:xfrm>
        </p:spPr>
        <p:txBody>
          <a:bodyPr/>
          <a:lstStyle/>
          <a:p>
            <a:pPr algn="just"/>
            <a:r>
              <a:rPr lang="uz-Cyrl-UZ" altLang="en-US" sz="2200" dirty="0"/>
              <a:t>	</a:t>
            </a:r>
            <a:br>
              <a:rPr lang="uz-Cyrl-UZ" altLang="en-US" sz="2200" dirty="0"/>
            </a:br>
            <a:r>
              <a:rPr lang="uz-Cyrl-UZ" altLang="en-US" sz="2200" dirty="0"/>
              <a:t>	Б</a:t>
            </a:r>
            <a:r>
              <a:rPr lang="uz-Cyrl-UZ" altLang="en-US" sz="2800" dirty="0"/>
              <a:t>ирлашма таркибига кирувчи корхоналар ва ташкилотларга бозор муносабатларига ўтишда, уларни акциядорлик ва бошқа ташкилий-ҳуқуқий шаклларга айлантиришда кўмаклашиш; </a:t>
            </a:r>
            <a:br>
              <a:rPr lang="ru-RU" altLang="en-US" sz="2800" dirty="0"/>
            </a:br>
            <a:r>
              <a:rPr lang="uz-Cyrl-UZ" altLang="en-US" sz="2800" dirty="0"/>
              <a:t>фуқаролар мурожаатларининг ўз вақтида кўриб чиқилишини таъминлаш, коммунал хизмат кўрсатиш корхоналари фаолиятидаги камчиликларни бартараф этиш чора-тадбирларини кўришдан иборат.</a:t>
            </a:r>
            <a:br>
              <a:rPr lang="ru-RU" altLang="en-US" sz="2800" dirty="0"/>
            </a:br>
            <a:endParaRPr lang="ru-RU" altLang="en-US" dirty="0"/>
          </a:p>
        </p:txBody>
      </p:sp>
      <p:sp>
        <p:nvSpPr>
          <p:cNvPr id="11267" name="Rectangle 4"/>
          <p:cNvSpPr>
            <a:spLocks noChangeArrowheads="1"/>
          </p:cNvSpPr>
          <p:nvPr/>
        </p:nvSpPr>
        <p:spPr bwMode="auto">
          <a:xfrm>
            <a:off x="611188" y="115888"/>
            <a:ext cx="82819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uz-Cyrl-UZ" altLang="en-US" sz="2800" b="1">
                <a:solidFill>
                  <a:srgbClr val="00B050"/>
                </a:solidFill>
              </a:rPr>
              <a:t>Бирлашманинг асосий функциялари</a:t>
            </a:r>
            <a:endParaRPr lang="ru-RU" altLang="en-US" sz="2800"/>
          </a:p>
        </p:txBody>
      </p:sp>
    </p:spTree>
  </p:cSld>
  <p:clrMapOvr>
    <a:masterClrMapping/>
  </p:clrMapOvr>
</p:sld>
</file>

<file path=ppt/theme/theme1.xml><?xml version="1.0" encoding="utf-8"?>
<a:theme xmlns:a="http://schemas.openxmlformats.org/drawingml/2006/main" name="Слои">
  <a:themeElements>
    <a:clrScheme name="Слои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Слои">
      <a:majorFont>
        <a:latin typeface="Times New Roman"/>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лои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Слои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Слои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Слои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Слои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Слои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Слои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Слои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Слои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Слои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2791</TotalTime>
  <Words>556</Words>
  <Application>Microsoft Office PowerPoint</Application>
  <PresentationFormat>On-screen Show (4:3)</PresentationFormat>
  <Paragraphs>73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Слои</vt:lpstr>
      <vt:lpstr>PowerPoint Presentation</vt:lpstr>
      <vt:lpstr>Тошкент шаҳар ҳудудий коммунал фойдаланиш бирлашмаси </vt:lpstr>
      <vt:lpstr> </vt:lpstr>
      <vt:lpstr>Бирлашмаси асосий вазифалари.</vt:lpstr>
      <vt:lpstr>Бирлашмаси асосий вазифалари.</vt:lpstr>
      <vt:lpstr>Бирлашманинг асосий функциялари</vt:lpstr>
      <vt:lpstr>Бирлашманинг асосий функциялари</vt:lpstr>
      <vt:lpstr> шаҳар ҳудудида коммунал хизмат кўрсатишнинг техник даражасини ошириш учун хорижий инвестицияларни жалб этиш мақсадида, шаҳар ҳокимлиги билан келишилган ҳолда ташқи иқтисодий     алоқаларни    ўрнатиш     ва  ривожлантириш;  хорижий фирмалар, қўшма корхоналар ва республика ташкилотлари билан ҳамкорликнинг янги шаклларини жорий қилиш;  ҳусусий уй-жой мулкдорлари ширкатлари уюшмалари ва фуқароларнинг ўзини ўзи бошқариш органлари билан аҳолининг яшаш шароитларини, коммунал хизмат кўрсатишни яхшилаш ҳамда коммунал ва фойдаланиш хизматлари учун тўловларни тўлиқ  йиғиш борасида ҳамкорлик қилиш;</vt:lpstr>
      <vt:lpstr>   Бирлашма таркибига кирувчи корхоналар ва ташкилотларга бозор муносабатларига ўтишда, уларни акциядорлик ва бошқа ташкилий-ҳуқуқий шаклларга айлантиришда кўмаклашиш;  фуқаролар мурожаатларининг ўз вақтида кўриб чиқилишини таъминлаш, коммунал хизмат кўрсатиш корхоналари фаолиятидаги камчиликларни бартараф этиш чора-тадбирларини кўришдан иборат. </vt:lpstr>
      <vt:lpstr>Жумладан:  Кўп қаватли уй-жойларнинг мухандислик тизимларини мукаммал ва жорий таъмирлаш.   Ўзбекистон Республикаси Вазирлар Маҳкамасининг 2001 йил 13 февралдаги 74-сонли қарорига асосан 2002-2006 йиллар давомида Тошкент шаҳрида 1991 йилгача қурилган 3659 та кўп қаватли уйлар мукаммал таъмирланди.  Ўзбекистон Республикаси Президентининг 2006 йил 25 июлдаги 425-сонли қарорига асосан 2007-2010 йилларда жами 1696  та кўп қаватли уйлар мукаммал таъмирланди.  Тошкент шаҳар ҳокимининг қарорларига асосан 2011-2015 йилларда жами 1610 та кўп қаватли уйлар мукаммал таъмирланди.</vt:lpstr>
      <vt:lpstr> Ўзбекистон Республикаси Вазирлар Маҳкамасининг 2010 йил  29 августдаги “Республика уй-жой фондининг кўп қаватли уйлардаги лифтл асбоб ускуналарини янгилаш ва таъмирлаш чора-тадбирлари тўғрисида”ги 191-сонли қарори асосан 2011-2014 йилларда жами 1753 дона лифт асбоб-ускуналарини янгилаш  ва  таъмирлаш белиланган:  Шу жумладан: -785 та лифт асбоб-ускуналарини янгилаш; -577 та лифт асбоб-ускуналарини жорий таъмирлаш; -391 та лифт асбоб-ускуналарини мукаммал таъмирлаш амалга оширилган.</vt:lpstr>
      <vt:lpstr> Ўзбекистон Республикаси Вазирлар Маҳкамасининг 2015 йил 10 августдаги “Кўп қаватли уй-жойлардаги лифт асбоб-ускуналарини ҳолатини янада яхшилаш қўшимча чора-тадбирлари тўғрисида”ги 235-сонли қарорига асосан 2016-2021 йилларда жами 1000 дона 85 769,4 млн.сўмлик лифт асбоб-ускуналарини янгилаш  ва  таъмирлаш белиланган:  Шундан 2016 йилга 186 дона 15 953,1 млн.сўмлик лифт асбоб-ускуналарини янгилаш  ва  таъмирлаш режалаштирилган.    Бугунги кунга келиб 52 дона 6460,1 млн.сўмлик лифт асбоб-ускуналарини янгиланди, 32 дона лифт асбоб-ускуналарини ўрнатиш ишлари амалга оширилмоқда.</vt:lpstr>
      <vt:lpstr> Тошкент шаҳар ҳокимининг 2016 йил 29 январдаги 83-сонли ва 2016 йил 31 майдаги 510-сонли қарорларига асосан Тошкент шаҳридаги жами 2-босқичда 266 та кўп қаватли уй-жойларни фасад қисмини мукаммал таъмирлаш ишлари режалаштирилган.    Бугунги кунга келиб 1-босқич бўйича жами 128 та кўп қаватли уй-жойларни фасад қисми мукаммал таъмирланди бу ишларни амалга оширишга 10,0 млрд.сўм маблағ ажиратилди. 2-босқич бўйича жами 138 та кўп қаватли уй-жойларни фасад қисми мукаммал таъмирлаш режалаштирилиб, хозирда 15 фоиз 2 млрд.сўм маблағ ажратилди.</vt:lpstr>
      <vt:lpstr>     Бунга мисол қилиб, Бирлашма таркибидаги корхоналар кесимида гапирадиган бўлсак.  “Сувсоз” корхонасида “Тошкент шаҳар ичимлик сув тизимини такомиллаштириш” лойиҳаси.   Ўзбекистон Республикаси Вазирлар Маҳкамасини  2004 йил 27 февралдаги 93-сонли қарорига мувофиқ 2004-2009 йилларда Европа тикланиш ва таррақиёт банкининг 10 млн. АҚШ долл. миқдоридаги кредит маблағлари ҳисобига, Тошкент шаҳрининг учта йирик сув иншоотларида (Кодариё, Кибрай ва Бозсу) эскирган технологик ускуналар замонавий энерготежамкор 86 дона насос ускналарга алмаштирилди. Буни натижасида: 2010 йилда ўртача 74 млн. кВт соат электр энергияси яъни, 4.4 млрд сўм пул маблағи иқтисод қилинди.  </vt:lpstr>
      <vt:lpstr> Ўзбекистон Республикаси Президентини 2010 йил 16 декабрдаги 1443-сонли қарори асосида Ислом таррақиёт банкининг 35,37 млн. АҚШ долл. миқдоридаги маблағлар эвазига Тошкент шаҳрининг учта оқава сувларни тозалаш иншоотларида (Салар, Бўзсу ва Бектимир) замонавий энерготежамкор ускуналарга алмаштириш мулжалланган.   Лойиҳа доирасидаги хозирги кунга 19,5 млн. АҚШ долл. ўзлаштирилди ва ишлар 2016 йил сентябрь ойида якунланиши кутилмоқда.  Лойиҳа натижасида Тошкент шаҳрини санитар-эпидемиологик вазиятни яхшиланиши ва иншоотларда ўртача 10% энергосарфини тежалиши кутилмоқда.   “Сувсоз” ДУК йиллик энергосарфини 2005 йилга нисбатан 143 млн. кВт. соатга камайтирилишга эришди.</vt:lpstr>
      <vt:lpstr>       Ўзбекистон Республикаси Маҳкамасининг 2013 йил                          25 июндаги 179-сонли қарорига асосан. “Сувсоз” ДУК ўз маблағи ҳисобидан 2013-2018 йилларда 3,45 млн. Еврога 239 та комплект “Crundfos” компаниясини насос ускуналарини харид қилиш белгиланган.        2014-2016 йилларда 183 та комплект насос ускналарини ўрнатилиши режалаштирилган.         Бугунги кунда 162 дона насос ускуналари ўрнатилди.        Натижада шу давр мобайнида 16,7 млн. кВт.соат электр энергиясини яъни 2,5 млрд.сўм пул маблағи иқтисод қилишга эришилди.</vt:lpstr>
      <vt:lpstr>  Ўзбекистон Республикаси Вазирлар Маҳкамасининг 2000 йил 3 августдаги 302-сонли қарорига асосан умумий қиймати 56.3 млн.АҚШ доллик лойихаси амалга оширилди.           Ушбу лойиҳа доирасида қуйдаги ишлар амалг оширилган:    - Йилига 600 минг тонна қувватга эга шаҳарнинг 3 та туманида чиқиндиларни қайта юклаш станцициялари қурилди;    - 638 та қуриқланадиган чиқинди йиғиш;    - 375 та модуль типидаги майдончалари;    - 366 дона 4 турдаги замонавий чиқинди йиғувчи махсус автомобиллар;    - 3 турдаги чиқинди йиғиш контейнерлари харид қилинди;    - марказий таъмир устахонаси ва 11 та туман автокорхона учун тўплам уснуналар харид қилиниб фойдаланишга топширилди. </vt:lpstr>
      <vt:lpstr>   Ўзбекистон Республикаси Президентининг 2014 йил 31 октябрдаги ПП-2255 сонли Осиё тараққиёт банки иштирокида “Тошкент шахрида “Қаттиқ майиший чиқиндиларни бошқариш” лойихасини амалга ошириш чора-тадбирлари тўғрисида”ги қарорига асосан 2014 йил 27 феврал куни Заем келишув баённомаси имзоланди. 2014-2018 йилларга мўлжалланган умумий қиймати умумий қиймати 92,25 млн.АҚШ.долл лойиха режалаштирилди. Жумладан:      Ҳалқаро ивестиция кредитлари 69,00 млн.АҚШ.долл,      Ўзбекистон Республикаси ҳиссаси 5,82 млн. АҚШ долл,            “Махсустранс” ДИЧБ маблағлари ҳисобидан 5,82 млн.АҚШ.долл.   </vt:lpstr>
      <vt:lpstr> - 350 дона чиқиндиларни йиғиш майдончалари қуриш;  - 350 дона чиқиндиларни иғиш майдончаларини қайта таъмирдан чиқариш;  - янги қуриладиган санитар полигон ва чиқиндиларни қайта юклаш станциялари учун янги махсус техника ва автомобиллар олиш;   - 13 500 дона ЧЙМ лари учун янги чиқинди тўплаш контейнерлари харид қилиш;   - Тошкент вилояти Охангарон тумани ҳудудида жахон андозаларига мос чиқиндиларни утилизация қилиш янги санитар полигон қуриш.     Лойиханинг 2016 йил учун тасдиқланган тармоқ жадвалига асосан бу йил лойхага 2,1 млн.АҚШ.долл. миқдорида халқаро маблағлар жалб этилиши назарда тутилган. </vt:lpstr>
      <vt:lpstr>  Бунинг учун авваламбор, шаҳарнинг асосий муҳандислик коммуникацияларининг ҳозирги ҳолатини, тармоқларни қайта ётқизиш ва алмаштириш учун зарур молиявий маблағларнинг ҳақиқий ҳажмларини аниқлаш, ҳамда 2017-2030 йиллар учун муҳандислик коммуникацияларни қайта тиклаш бўйича молиялаштириш манбаларини аниқлаб, зарур ишлар ҳажмларни баҳолаш мақсадида хатлов ўтказилди.</vt:lpstr>
      <vt:lpstr>    Ичимлик сув тармоқлари 3621,5 км ташкил қилиб, шундан 651,9 км магистрал ва 2969,6 км  тақсимловчи тармоқлар.      ичимлик тармоқларининг умумий масофасидан, 438,1 км бутунлай эскирган тармоқлар, алмаштиришга муҳтож.      2017-2030 йилларда тармоқларни тиклаш (қайта ётқизиш)га, 183,0 млрд.сўмлик умумий сўммага инвестициялар маблағлар зарур, жумладан маблағлар танқислиги 134,0 млрд.сўмни ва 49,0 млрд.сўм корхонанинг ўз маблағлари ташкил этади. </vt:lpstr>
      <vt:lpstr>     Канализация тармоқлари 2629,2 км, улардан 210,4 км магистрал ва 2418,9 км  тақсимловчи тармоқлар.      Канализация тармоқларининг умумий масофасидан, 201,9 км бутунлай эскирган тармоқлар, алмаштиришга муҳтож.      2017-2030 йилларда тармоқларни тиклаш (қайта ётқизиш)га, 78,4 млрд.сўмлик умумий сўммага инвестициялар маблағлар зарур, жумладан маблағлар танқислиги 64,0 млрд.сўмни ва 49,0 млрд.сўм корхонанинг ўз маблағлари ташкил этади.      Умуман, эскирган ичимлик суви ва канализация тармоқларни тиклаш учун 404,1 млрд. сўмлик умумий инвестиция маблағлари зарур, жумладан 64,5 млрд.сўм корхонанинг ўз маблағлари ташкил этади, ҳамда маблағлар танқислиги 339,6 млрд.сўм.</vt:lpstr>
      <vt:lpstr>    Иссиқлик тармоқлари 2696,2 км, Шундан, 515,5 км магистрал, 2180,7 км. тақсимловчи тармоқлар.     Иссиқлик трассаларининг умумий масофасидан биринчи навбатда 1672,4 км алмаштириши лозим, жумладан магистрал 338,6 км, тақсимловчи 1333,8 км.        2017-2030 йиллар даврида тармоқларни тиклаш (қайта ётқизиш) учун умумий суммаси 1 662,2 млрд.сўм  маблағ ажратилиши зарур,  1 574,6 млн.сўмни ва корхонанинг ўз маблағлари 87,6 млрд.сўм маблағ талаб этилади.</vt:lpstr>
      <vt:lpstr>      - қаттиқ маиший чиқинди йиғиш пунктлари жами-700 дона, жумладан чиқинди йиғиш майдонлари-493 дона, модуллар-207 дона.      - контейнерлар -13500 дона, улардан 750 литрлиги - 7325 дона ва 1100 литрлиги - 5596 дона;      - автотранспорт воситалари ва махсус механизмлар - 364 дона. </vt:lpstr>
      <vt:lpstr> Дастурга асосан: Кўп қаватли уй-жой бинолари учун-30 та (142.43МВт),  Ижтимоий соҳа объектларига-24 та, (қуввати 11.1 МВт) топширилди. Хозирги кунда 13 та қозонхона бирлашма тасарруфига топшириш ишлари якунланмоқда.  Тижорат банки “Ипотека банк” томонидан  22 та қозонхоналарни қурилишига 24 млрд. сўм кредит маблағи ажратилди.   </vt:lpstr>
      <vt:lpstr>             шу жумладан:  Кўп қаватли уй-жой ва маъмурий бинолари учун-32 та қозонхона, (қуввати 44.35 МВт)    Ижтимоий соҳа объектларига-24 та, (куввати 18.84 МВт)  Дастлабки ҳисоб китобга кўра-21 655,9 млн.сўм миқдорида маблағ талаб этилади.   24 та ижтимоий соҳа объектлари учун-6, 375 млрд сўм маблағ зарур.  56 қозонхоналар ишга туширилса 17 276 м иссиқлик тармоғи демонтаж этилиши ҳисобидан 1224 минг Гкал иссиқлик энергияси тармоқдаги иссиқлик йўқотилиши тежаб қолинади. Дастлабки техник-иқтисодий ҳисобларга кўра 1 990 млн. сўм даромадга эришилади.     </vt:lpstr>
    </vt:vector>
  </TitlesOfParts>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Узбекское агентство «Узкоммунхизмат»</dc:title>
  <dc:creator>mirzamahmudovm</dc:creator>
  <cp:lastModifiedBy>Elyor Latipov</cp:lastModifiedBy>
  <cp:revision>278</cp:revision>
  <dcterms:created xsi:type="dcterms:W3CDTF">2007-06-29T15:51:10Z</dcterms:created>
  <dcterms:modified xsi:type="dcterms:W3CDTF">2017-02-11T16:42:50Z</dcterms:modified>
</cp:coreProperties>
</file>