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8" r:id="rId2"/>
    <p:sldId id="260" r:id="rId3"/>
    <p:sldId id="308" r:id="rId4"/>
    <p:sldId id="262" r:id="rId5"/>
    <p:sldId id="259" r:id="rId6"/>
    <p:sldId id="307" r:id="rId7"/>
    <p:sldId id="272" r:id="rId8"/>
    <p:sldId id="293" r:id="rId9"/>
    <p:sldId id="295" r:id="rId10"/>
    <p:sldId id="300" r:id="rId11"/>
    <p:sldId id="297" r:id="rId12"/>
    <p:sldId id="299" r:id="rId13"/>
  </p:sldIdLst>
  <p:sldSz cx="9906000" cy="6858000" type="A4"/>
  <p:notesSz cx="6735763" cy="986948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9999FF"/>
    <a:srgbClr val="3399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2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DC448-2469-4CFF-B3D3-74F3D31FA5A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293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CB7F7-2034-4FAF-B732-0F58ECA4DAC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6413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88140-FE93-4A96-B080-24F094E5E58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7114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84201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990600" y="1600201"/>
            <a:ext cx="4127500" cy="4530725"/>
          </a:xfrm>
        </p:spPr>
        <p:txBody>
          <a:bodyPr rtlCol="0"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283200" y="1600201"/>
            <a:ext cx="41275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18ADA-431A-4876-9FA3-2C61C405955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507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84201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90600" y="1600201"/>
            <a:ext cx="41275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5283200" y="1600201"/>
            <a:ext cx="4127500" cy="4530725"/>
          </a:xfrm>
        </p:spPr>
        <p:txBody>
          <a:bodyPr rtlCol="0"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0EF7F-989A-4973-B545-08AEC1B15D8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56621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84201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90600" y="1600201"/>
            <a:ext cx="41275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83200" y="1600201"/>
            <a:ext cx="41275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A9BE1-7964-4691-AF4A-4F066A7FA2C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474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23F5E-8FF6-4DE1-9B30-A7EFAFAA33E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2489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95309-06E9-423D-A39D-7E178774F3F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056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44F73-5FB2-48F1-9A9C-C235C023E80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9721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1F561-EC99-44E0-BE58-995B6216BFB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898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50AC0-9C8B-4175-85D5-7C99152A1CC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1461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2182E-F0C7-4359-AAC8-303A82AC941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96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52D17-7370-4654-A144-C0483FD205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7989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A4A22-95BA-4AD0-9D11-D6CB4EB163F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7873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A681E5E-FD74-47FE-A0EC-23F18605336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141663"/>
            <a:ext cx="8893175" cy="298767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uz-Cyrl-UZ" altLang="en-US" sz="24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en-US" sz="24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alt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Тошкент шаҳар ҳудудий коммунал фойдаланиш бирлашмаси</a:t>
            </a:r>
            <a:endParaRPr lang="uz-Cyrl-UZ" altLang="en-US" sz="4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11150"/>
            <a:ext cx="82677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 sz="2400" b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«Тошшаҳарнур» Давлат Унитар Корхонаси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25538"/>
            <a:ext cx="9066212" cy="5399087"/>
          </a:xfrm>
        </p:spPr>
        <p:txBody>
          <a:bodyPr rtlCol="0">
            <a:noAutofit/>
          </a:bodyPr>
          <a:lstStyle/>
          <a:p>
            <a:pPr marL="9366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z-Cyrl-UZ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Корхонанинг асосий вазифаси Тошкент шаҳар ташқи ёритиш тизимини (</a:t>
            </a:r>
            <a:r>
              <a:rPr lang="uz-Cyrl-UZ" sz="21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кўча чироқлари</a:t>
            </a:r>
            <a:r>
              <a:rPr lang="uz-Cyrl-UZ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бир маромда узликсиз ишлашини таъминлаш (</a:t>
            </a:r>
            <a:r>
              <a:rPr lang="uz-Cyrl-UZ" sz="21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ўз вақтида ёқиб ўчириш </a:t>
            </a:r>
            <a:r>
              <a:rPr lang="uz-Cyrl-UZ" sz="2100" i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 фойдаланиш </a:t>
            </a:r>
            <a:r>
              <a:rPr lang="uz-Cyrl-UZ" sz="21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жараёнида юзага келадиган носозликларни бартараф этиш</a:t>
            </a:r>
            <a:r>
              <a:rPr lang="uz-Cyrl-UZ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9366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9366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Ходимлар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сони – 746 киши.</a:t>
            </a:r>
          </a:p>
          <a:p>
            <a:pPr marL="9366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9366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Шаҳарни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ташқи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ёритиш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тизими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қуйидаги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жиҳоз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ускуналардан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иборат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38163" indent="-423863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Ёритиш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ускуналари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- 125214 дона</a:t>
            </a:r>
          </a:p>
          <a:p>
            <a:pPr marL="538163" indent="-423863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Бошқариш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қутилари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- 1773 дона</a:t>
            </a:r>
          </a:p>
          <a:p>
            <a:pPr marL="538163" indent="-423863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Чироқ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иллюминациялари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– 63 628 дона</a:t>
            </a:r>
          </a:p>
          <a:p>
            <a:pPr marL="538163" indent="-423863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Кронштейн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тиргаклари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– 93 636 дона</a:t>
            </a:r>
          </a:p>
          <a:p>
            <a:pPr marL="538163" indent="-423863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Газ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ёритгичли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ускуналари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– 20 146 дона</a:t>
            </a:r>
          </a:p>
          <a:p>
            <a:pPr marL="538163" indent="-423863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Газ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ёритгичли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иллюминациялари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– 12 131дона </a:t>
            </a:r>
          </a:p>
          <a:p>
            <a:pPr marL="11430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476250"/>
            <a:ext cx="8737600" cy="930275"/>
          </a:xfrm>
          <a:noFill/>
        </p:spPr>
        <p:txBody>
          <a:bodyPr/>
          <a:lstStyle/>
          <a:p>
            <a:pPr eaLnBrk="1" hangingPunct="1"/>
            <a:r>
              <a:rPr lang="ru-RU" altLang="en-US" sz="2400" b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«Махсустранс» Давлат ишлаб чиқариш бошқармаси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412875"/>
            <a:ext cx="9075738" cy="5184775"/>
          </a:xfrm>
        </p:spPr>
        <p:txBody>
          <a:bodyPr rtlCol="0">
            <a:noAutofit/>
          </a:bodyPr>
          <a:lstStyle/>
          <a:p>
            <a:pPr marL="114300" indent="-2063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Корхонанинг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асосий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вазифаси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шаҳар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ҳудудидан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қаттиқ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маиший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чиқиндиларни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йиғиш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олиб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чиқиб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кетиш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зарарсизлантиришдан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иборат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uz-Cyrl-UZ" sz="2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114300" indent="-20638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uz-Cyrl-UZ" sz="2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114300" indent="-20638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z-Cyrl-UZ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Корхонада:</a:t>
            </a:r>
            <a:endParaRPr lang="ru-RU" sz="2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44500" indent="-269875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435 та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чиқинди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йиғувчи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махсус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автомашиналар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444500" indent="-269875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7325 та (750 л. ҳажмли), 5596 та (1100 л. ҳажмли), 278 та (20 куб.м. ҳажмли) чиқинди йиғиш контейнерлари; .</a:t>
            </a:r>
          </a:p>
          <a:p>
            <a:pPr marL="444500" indent="-269875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493 та чиқинди йиғиш майдончалари мавжуд.</a:t>
            </a:r>
            <a:endParaRPr lang="ru-RU" sz="2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174625" indent="0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  <a:defRPr/>
            </a:pPr>
            <a:endParaRPr lang="ru-RU" sz="2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174625" indent="0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Йил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мобайнида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чиқиндиларни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йиғиш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олиб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чиқиш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1450,4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минг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куб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метрни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шу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жумладан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аҳолидан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987,3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минг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куб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метрни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ташкил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этади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44500" indent="-269875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  <a:defRPr/>
            </a:pPr>
            <a:endParaRPr lang="ru-RU" sz="2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44500" indent="-269875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ru-RU" sz="21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Ходимлар</a:t>
            </a:r>
            <a:r>
              <a:rPr lang="ru-RU" sz="2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сони – 1763 киши. </a:t>
            </a:r>
          </a:p>
          <a:p>
            <a:pPr marL="444500" indent="-269875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  <a:defRPr/>
            </a:pPr>
            <a:endParaRPr lang="ru-RU" sz="2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114300" indent="-20638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  <a:defRPr/>
            </a:pPr>
            <a:endParaRPr lang="ru-RU" sz="2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188913"/>
            <a:ext cx="8948737" cy="1038225"/>
          </a:xfrm>
        </p:spPr>
        <p:txBody>
          <a:bodyPr/>
          <a:lstStyle/>
          <a:p>
            <a:pPr eaLnBrk="1" hangingPunct="1"/>
            <a:r>
              <a:rPr lang="ru-RU" altLang="en-US" sz="2400" b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«Сувсоз» Давлат унитар корхонаси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95263" y="1196975"/>
            <a:ext cx="9437687" cy="5545138"/>
          </a:xfrm>
        </p:spPr>
        <p:txBody>
          <a:bodyPr rtlCol="0">
            <a:normAutofit fontScale="77500" lnSpcReduction="20000"/>
          </a:bodyPr>
          <a:lstStyle/>
          <a:p>
            <a:pPr marL="0" indent="36353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Корхонанинг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асосий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вазифаси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Тошкент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шаҳар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аҳолисига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тоза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ичимлик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сувини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етказиб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бериш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оқава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сувларни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қабул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қилиб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тозалаб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чиқаришдан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иборат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2682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23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268288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Ўрнатилган умумий қуввати- 2326 минг м3/сут. </a:t>
            </a:r>
          </a:p>
          <a:p>
            <a:pPr marL="0" indent="268288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шундан 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Қодирия бош сув иншооти –  1375 минг м3/сут.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Боз-Су бош сув иншооти    -   235,6 минг м3/сут.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Қибрай сув иншооти            -  455,2 минг м3/сут.</a:t>
            </a:r>
          </a:p>
          <a:p>
            <a:pPr marL="0" indent="2682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uz-Cyrl-UZ" sz="23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2682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Сув тармоқларининг  узунлиги -3620,6 км</a:t>
            </a:r>
          </a:p>
          <a:p>
            <a:pPr marL="0" indent="2682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шундан: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Магистрал тармоқлар    –   640 км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Тақсимловчи тармоқлар – 2981км</a:t>
            </a:r>
          </a:p>
          <a:p>
            <a:pPr marL="0" indent="2682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uz-Cyrl-UZ" sz="23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2682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Тозалаш иншоотларининг умумий қуввати – 1945 минг м3/сут.</a:t>
            </a:r>
          </a:p>
          <a:p>
            <a:pPr marL="0" indent="2682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uz-Cyrl-UZ" sz="23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2682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Оқава сув тармоқларининг  узунлиги – 2629,3 км.</a:t>
            </a:r>
          </a:p>
          <a:p>
            <a:pPr marL="0" indent="2682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Шундан: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Коллекторлар – 203,4 км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Тақсимловчи тармоқлар – 2425,8 км.</a:t>
            </a:r>
            <a:endParaRPr lang="ru-RU" sz="23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363538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3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363538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3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Ходимлар</a:t>
            </a:r>
            <a:r>
              <a:rPr lang="ru-RU" sz="23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сони – 3850 киши</a:t>
            </a:r>
            <a:r>
              <a:rPr lang="ru-RU" sz="23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620713"/>
            <a:ext cx="8893175" cy="919162"/>
          </a:xfrm>
        </p:spPr>
        <p:txBody>
          <a:bodyPr/>
          <a:lstStyle/>
          <a:p>
            <a:pPr eaLnBrk="1" hangingPunct="1"/>
            <a:r>
              <a:rPr lang="ru-RU" altLang="en-US" sz="2400" b="1" dirty="0">
                <a:solidFill>
                  <a:srgbClr val="00B050"/>
                </a:solidFill>
                <a:latin typeface="Arial" panose="020B0604020202020204" pitchFamily="34" charset="0"/>
              </a:rPr>
              <a:t>Тошкент шаҳар ҳудудий коммунал фойдаланиш бирлашмаси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73050" y="2420938"/>
            <a:ext cx="9359900" cy="3529012"/>
          </a:xfrm>
        </p:spPr>
        <p:txBody>
          <a:bodyPr/>
          <a:lstStyle/>
          <a:p>
            <a:pPr algn="ctr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ru-RU" alt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Тошкент шаҳар ҳудудий коммунал фойдаланиш бирлашмаси Ўзбекистон Республикаси Вазирлар Маҳкамасининг 1993 йил 22 июлдаги 371-сонли қарорига асосан ташкил қилинган. Ҳозирда ушбу ташкилот республикада ягона ҳисобланади.</a:t>
            </a:r>
          </a:p>
          <a:p>
            <a:pPr algn="ctr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ru-RU" alt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Объект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871574"/>
              </p:ext>
            </p:extLst>
          </p:nvPr>
        </p:nvGraphicFramePr>
        <p:xfrm>
          <a:off x="200472" y="476672"/>
          <a:ext cx="12831762" cy="631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13186238" imgH="5863282" progId="Word.Document.12">
                  <p:embed/>
                </p:oleObj>
              </mc:Choice>
              <mc:Fallback>
                <p:oleObj name="Document" r:id="rId3" imgW="13186238" imgH="5863282" progId="Word.Document.12">
                  <p:embed/>
                  <p:pic>
                    <p:nvPicPr>
                      <p:cNvPr id="0" name="Объект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72" y="476672"/>
                        <a:ext cx="12831762" cy="631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661988" y="277813"/>
            <a:ext cx="9050337" cy="1143000"/>
          </a:xfrm>
        </p:spPr>
        <p:txBody>
          <a:bodyPr/>
          <a:lstStyle/>
          <a:p>
            <a:pPr eaLnBrk="1" hangingPunct="1"/>
            <a:br>
              <a:rPr lang="ru-RU" altLang="en-US" sz="2800" b="1">
                <a:latin typeface="Arial" panose="020B0604020202020204" pitchFamily="34" charset="0"/>
              </a:rPr>
            </a:br>
            <a:endParaRPr lang="ru-RU" altLang="en-US" sz="2800" b="1">
              <a:latin typeface="Arial" panose="020B0604020202020204" pitchFamily="34" charset="0"/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708150"/>
            <a:ext cx="9058275" cy="4889500"/>
          </a:xfrm>
        </p:spPr>
        <p:txBody>
          <a:bodyPr rtlCol="0" anchor="ctr">
            <a:normAutofit/>
          </a:bodyPr>
          <a:lstStyle/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uz-Cyrl-UZ" sz="22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Таркибига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кирувчи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корхоналар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билан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аҳолига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коммунал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хизматлар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кўрсатиш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уларни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ичимлик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сув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марказий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иситиш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иссиқ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сув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билан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таъминлаш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оқава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сувларни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қабул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қилиш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маиший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чиқиндиларни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йиғиб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олиш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ташиб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кетишни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ташкил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қилиш</a:t>
            </a:r>
            <a:endParaRPr lang="ru-RU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Уй-жой ва коммунал хўжалиги объектларини мавсумий фойдаланишга тайёрлаш ишларини амалга оширишни мувофиқлаштириш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Кўп қаватли уй-жойларни ички ва ташқи муҳандислик тармоқларини тиклаш бўйича ягона техникавий сиёсатни амалга ошириш.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lang="ru-RU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Rectangle 10"/>
          <p:cNvSpPr>
            <a:spLocks noChangeArrowheads="1"/>
          </p:cNvSpPr>
          <p:nvPr/>
        </p:nvSpPr>
        <p:spPr bwMode="auto">
          <a:xfrm>
            <a:off x="584200" y="493713"/>
            <a:ext cx="8893175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400" b="1">
                <a:solidFill>
                  <a:srgbClr val="00B050"/>
                </a:solidFill>
              </a:rPr>
              <a:t>Тошкент шаҳар ҳудудий коммунал фойдаланиш бирлашмасининг асосий вазифалари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73050" y="908050"/>
            <a:ext cx="92916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lang="uz-Cyrl-UZ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Коммунал хизмат кўрсатиш соҳасида иқтисодий ислоҳотларни амалга ошириш бўйича давлат сиёсатини ишлаб чиқишда ва амалга оширишда иштирок этиш.</a:t>
            </a:r>
          </a:p>
          <a:p>
            <a:pPr algn="just"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Муҳандислик тармоқлари ва иншоотларидан, хусусий уй-жой мулкдорлари ширкатлари бошқарувидаги уй-жой фондидан фойдаланиш ишларини амалга оширилиши бўйича доимий назорат ўрнатиш ва аниқланган камчиликларни бартараф этиш бўйича тезкор чоралар кўришни ташкиллаштириш. </a:t>
            </a:r>
          </a:p>
          <a:p>
            <a:pPr algn="just"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Коммунал хизмат кўрсатиш соҳасини ривожлантириш, модернизациялаш бўйича инвестицияларни жалб қилиш бўйича таклиф тайёрлаш ҳамда лойиҳаларни амалга оширишда иштирок этиш.</a:t>
            </a:r>
          </a:p>
          <a:p>
            <a:pPr algn="just"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uz-Cyrl-UZ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Коммунал хизмат кўрсатиш соҳасини истиқбол ривожлантириш дастурини ишлаб чиқиш ва куз-қиш мавсумига тайёргарлик кўриш ишларини мувофиқлаштириш.</a:t>
            </a:r>
            <a:endParaRPr lang="ru-RU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lang="ru-RU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0838" y="1557338"/>
          <a:ext cx="9204324" cy="4824410"/>
        </p:xfrm>
        <a:graphic>
          <a:graphicData uri="http://schemas.openxmlformats.org/drawingml/2006/table">
            <a:tbl>
              <a:tblPr/>
              <a:tblGrid>
                <a:gridCol w="46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9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7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7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75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75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21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21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9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006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748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№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Туманлар</a:t>
                      </a:r>
                      <a:r>
                        <a:rPr lang="ru-R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br>
                        <a:rPr lang="ru-R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ru-RU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номи</a:t>
                      </a:r>
                      <a:endParaRPr lang="ru-RU" sz="7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ХУЖМШ</a:t>
                      </a:r>
                      <a:b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лар </a:t>
                      </a:r>
                      <a:b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сони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БСКлар сони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Кўп қаватли </a:t>
                      </a:r>
                      <a:b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Уй-жойлар </a:t>
                      </a:r>
                      <a:b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сони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Хонадон-</a:t>
                      </a:r>
                      <a:b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лар сони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Кириш йўлаклар сони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Томларнинг майдони минг м2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Ертўлали уйлар сони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Тиқ қувурлар сони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Лифтли уйлар сони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Жами лифтлар сони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Жами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Шундан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Юмшоқ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Шифер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Тунука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Бошқа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Жами шаҳар бўйича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2 375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183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9 386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434 584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37 068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8 328,9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6 345,8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1 756,5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120,6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106,0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7 248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329 285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1 435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4 763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Бектемир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6 378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737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181,1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39,8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140,1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1,2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6 154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Миробод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748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28 307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2 346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621,0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361,5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182,0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52,5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25,0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443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19 363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М.Улуғбек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1 361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62 283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5 570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1 263,5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984,4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267,2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11,1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1 041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55 597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522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Олмазор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36 381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3 617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749,6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530,8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196,8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20,2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678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33 820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8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Сергели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1 181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41 296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3 175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734,0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565,4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150,3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9,5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722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33 991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828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8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Учтепа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650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39 973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3 214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697,5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601,4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96,1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646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28 416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8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Чилонзор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1 150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60 119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5 087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1 018,7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759,5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250,4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42 636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493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8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Шайхонтохур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749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32 359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2 766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811,5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659,7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151,8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710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27 034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590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8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Юнусобод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1 208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62 093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5 417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1 172,1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1 079,9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68,0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11,5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12,7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1 074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48 600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8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Яккасарой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502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20 720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1 647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417,6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181,0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189,1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14,5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33,0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10 504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267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8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7508" marR="7508" marT="69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Яшнобод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911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44 675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3 492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662,3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582,4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64,7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10,4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4,8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556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23 170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135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480</a:t>
                      </a:r>
                    </a:p>
                  </a:txBody>
                  <a:tcPr marL="7508" marR="7508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506413" y="333375"/>
            <a:ext cx="897255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400" b="1">
                <a:solidFill>
                  <a:srgbClr val="00B050"/>
                </a:solidFill>
                <a:cs typeface="Arial" panose="020B0604020202020204" pitchFamily="34" charset="0"/>
              </a:rPr>
              <a:t>Бирлашма тизимида  2013-2020 йилларда чет эл сармоялари иштирокидаги лойиҳалар</a:t>
            </a:r>
            <a:endParaRPr lang="ru-RU" altLang="en-US" sz="4200" b="1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273050" y="1801813"/>
            <a:ext cx="9318625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90000"/>
              <a:buFont typeface="Wingdings" pitchFamily="2" charset="2"/>
              <a:buChar char="Ø"/>
              <a:defRPr/>
            </a:pP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Тошкент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шаҳар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оқава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сув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тизимини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такомиллаштириш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лойихаси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.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Умумий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миқдори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46,94 млн АҚШ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доллари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(ИТБ-35,37 млн. доллар кредит, 7,97 доллар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давлат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ҳиссаси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ва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3,6 млн.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корхонанинг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ўз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маблағи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ҳисобидан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)</a:t>
            </a:r>
          </a:p>
          <a:p>
            <a:pPr marL="533400" indent="-533400" algn="just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90000"/>
              <a:buFont typeface="Wingdings" pitchFamily="2" charset="2"/>
              <a:buChar char="Ø"/>
              <a:defRPr/>
            </a:pP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Тошкент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шаҳрининг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кўча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ёритиш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тизимида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янги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технологияларни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жорий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этиш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лойихаси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38,9 АҚШ доллар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миқдорида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(ИТБ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кредити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36,0 млн. доллар,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давлат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ҳиссаси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2,9 млн. доллар) </a:t>
            </a:r>
          </a:p>
          <a:p>
            <a:pPr marL="533400" indent="-533400" algn="just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90000"/>
              <a:buFont typeface="Wingdings" pitchFamily="2" charset="2"/>
              <a:buChar char="Ø"/>
              <a:defRPr/>
            </a:pP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Қаттиқ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маиший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чиқиндиларни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зарарсизлантириш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лойихаси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Осиё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тараққиёти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банки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иштирокида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(кредит АБР 69,0 млн. доллар,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давлат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ҳиссаси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5,8 млн доллар, «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Махсустранс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» ДУК  </a:t>
            </a:r>
            <a:r>
              <a:rPr lang="ru-RU" sz="2200" dirty="0" err="1">
                <a:solidFill>
                  <a:srgbClr val="002060"/>
                </a:solidFill>
                <a:latin typeface="Arial" charset="0"/>
              </a:rPr>
              <a:t>ҳисобидан</a:t>
            </a:r>
            <a:r>
              <a:rPr lang="ru-RU" sz="2200" dirty="0">
                <a:solidFill>
                  <a:srgbClr val="002060"/>
                </a:solidFill>
                <a:latin typeface="Arial" charset="0"/>
              </a:rPr>
              <a:t> 1,2 млн АҚШ доллар)</a:t>
            </a:r>
            <a:endParaRPr lang="ru-RU" sz="24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z-Cyrl-UZ" altLang="en-US" sz="2400" b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“Тошиссиққуввати” Ишлаб чиқариш бирлашмаси </a:t>
            </a:r>
            <a:br>
              <a:rPr lang="uz-Cyrl-UZ" altLang="en-US" sz="2400" b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z-Cyrl-UZ" altLang="en-US" sz="2400" b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Унитар корхонаси</a:t>
            </a:r>
            <a:endParaRPr lang="ru-RU" altLang="en-US" sz="2400" b="1">
              <a:solidFill>
                <a:srgbClr val="3399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1788" y="1412875"/>
            <a:ext cx="943927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3538" algn="just" eaLnBrk="1" hangingPunct="1">
              <a:buClr>
                <a:schemeClr val="accent2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Бирлашманинг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асосий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вазифаси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истеъмолчиларни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иссиқ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сув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иссиқлик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энергияси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билан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таъминлашдан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иборат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363538" algn="just" eaLnBrk="1" hangingPunct="1">
              <a:buClr>
                <a:schemeClr val="accent2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Ходимлар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сони - 3 449 киши.</a:t>
            </a:r>
          </a:p>
          <a:p>
            <a:pPr marL="0" indent="363538" algn="just" eaLnBrk="1" hangingPunct="1">
              <a:buClr>
                <a:schemeClr val="accent2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uz-Cyrl-UZ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2696 км қувурлар мавжуд бўлиб, шундан 515 км магистрал, 2181 км тақсимловчи қувурлардир. </a:t>
            </a:r>
          </a:p>
          <a:p>
            <a:pPr marL="0" indent="363538" algn="just" eaLnBrk="1" hangingPunct="1">
              <a:buClr>
                <a:schemeClr val="accent2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uz-Cyrl-UZ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“Тошиссиққуввати” Ишлаб чиқариш бирлашмасида</a:t>
            </a:r>
            <a:endParaRPr lang="ru-RU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363538" algn="just" eaLnBrk="1" hangingPunct="1"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 та</a:t>
            </a:r>
            <a:r>
              <a:rPr lang="uz-Cyrl-UZ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катта қозонхона, </a:t>
            </a:r>
          </a:p>
          <a:p>
            <a:pPr marL="0" indent="363538" algn="just" eaLnBrk="1" hangingPunct="1"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132</a:t>
            </a:r>
            <a:r>
              <a:rPr lang="uz-Cyrl-UZ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та локал қозонхона, </a:t>
            </a:r>
          </a:p>
          <a:p>
            <a:pPr marL="0" indent="363538" algn="just" eaLnBrk="1" hangingPunct="1"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57 та </a:t>
            </a:r>
            <a:r>
              <a:rPr lang="uz-Cyrl-UZ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z-Cyrl-UZ" sz="20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Модуль туридаги </a:t>
            </a:r>
            <a:r>
              <a:rPr lang="uz-Cyrl-UZ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қозонхона мавжуд.</a:t>
            </a:r>
          </a:p>
          <a:p>
            <a:pPr marL="0" indent="363538" algn="just" eaLnBrk="1" hangingPunct="1">
              <a:buClr>
                <a:schemeClr val="accent2">
                  <a:lumMod val="50000"/>
                </a:schemeClr>
              </a:buClr>
              <a:buFont typeface="Wingdings" pitchFamily="2" charset="2"/>
              <a:buNone/>
              <a:defRPr/>
            </a:pPr>
            <a:endParaRPr lang="uz-Cyrl-UZ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363538" algn="just" eaLnBrk="1" hangingPunct="1">
              <a:buClr>
                <a:schemeClr val="accent2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2015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йилда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363538" algn="just" eaLnBrk="1" hangingPunct="1"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Истеъмолчиларга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10095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минг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Гкал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иссиқлик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энергиялари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z-Cyrl-UZ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етказиб берилди, шу жумладан аҳолига 8773 минг Гкал.</a:t>
            </a:r>
            <a:endParaRPr lang="ru-RU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363538" eaLnBrk="1" hangingPunct="1">
              <a:buClr>
                <a:schemeClr val="accent2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 Гкал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учун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ўртача</a:t>
            </a:r>
            <a:r>
              <a:rPr 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тариф </a:t>
            </a:r>
            <a:r>
              <a:rPr lang="ru-RU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33 402,04 </a:t>
            </a:r>
            <a:r>
              <a:rPr lang="ru-RU" sz="20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сўм</a:t>
            </a:r>
            <a:endParaRPr lang="ru-RU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buClr>
                <a:schemeClr val="accent2">
                  <a:lumMod val="50000"/>
                </a:schemeClr>
              </a:buClr>
              <a:buFont typeface="Wingdings" pitchFamily="2" charset="2"/>
              <a:buNone/>
              <a:defRPr/>
            </a:pPr>
            <a:endParaRPr lang="ru-RU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260350"/>
            <a:ext cx="8915400" cy="1143000"/>
          </a:xfrm>
          <a:noFill/>
        </p:spPr>
        <p:txBody>
          <a:bodyPr/>
          <a:lstStyle/>
          <a:p>
            <a:pPr eaLnBrk="1" hangingPunct="1"/>
            <a:r>
              <a:rPr lang="ru-RU" altLang="en-US" sz="2400" b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«Тошкент исси</a:t>
            </a:r>
            <a:r>
              <a:rPr lang="uz-Cyrl-UZ" altLang="en-US" sz="2400" b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</a:t>
            </a:r>
            <a:r>
              <a:rPr lang="ru-RU" altLang="en-US" sz="2400" b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лик маркази» Акциядорлик Жамияти 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200025" y="1268413"/>
            <a:ext cx="9505950" cy="5329237"/>
          </a:xfrm>
        </p:spPr>
        <p:txBody>
          <a:bodyPr rtlCol="0" anchor="ctr">
            <a:noAutofit/>
          </a:bodyPr>
          <a:lstStyle/>
          <a:p>
            <a:pPr marL="114300" indent="0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Корхонанинг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асосий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вазифаси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Тошкент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шаҳар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аҳолисига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иссиқлик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энергиясини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ишлаб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чиқариш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ва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улгуржи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истеъмолчи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«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Тошиссиққуввати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Ишлаб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Чиқариш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Бирлашмаси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Унитар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Корхонасига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етказиб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бериш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endParaRPr lang="ru-RU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Ходимлар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сони - 1235 киши.</a:t>
            </a:r>
          </a:p>
          <a:p>
            <a:pPr marL="457200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tabLst>
                <a:tab pos="444500" algn="l"/>
              </a:tabLst>
              <a:defRPr/>
            </a:pPr>
            <a:endParaRPr lang="uz-Cyrl-UZ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Корхона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тасарруфида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9 та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иссиқлик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қозонхоналари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мавжуд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tabLst>
                <a:tab pos="444500" algn="l"/>
              </a:tabLst>
              <a:defRPr/>
            </a:pPr>
            <a:endParaRPr lang="uz-Cyrl-UZ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uz-Cyrl-UZ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Корхона 2015 йилда 8646,7 минг Гкал иссиқлик энергияси ишлаб чиққан.</a:t>
            </a:r>
            <a:endParaRPr lang="ru-RU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tabLst>
                <a:tab pos="444500" algn="l"/>
              </a:tabLst>
              <a:defRPr/>
            </a:pPr>
            <a:endParaRPr lang="ru-RU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uz-Cyrl-UZ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Таннархи - 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274 636,0 </a:t>
            </a:r>
            <a:r>
              <a:rPr lang="ru-RU" sz="2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млн.сўм</a:t>
            </a:r>
            <a:r>
              <a:rPr lang="ru-RU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44500" indent="-330200" eaLnBrk="1" fontAlgn="auto" hangingPunct="1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endParaRPr lang="ru-RU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Words>1055</Words>
  <Application>Microsoft Office PowerPoint</Application>
  <PresentationFormat>A4 Paper (210x297 mm)</PresentationFormat>
  <Paragraphs>295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Wingdings</vt:lpstr>
      <vt:lpstr>Times New Roman</vt:lpstr>
      <vt:lpstr>Тема Office</vt:lpstr>
      <vt:lpstr>Microsoft Word Document</vt:lpstr>
      <vt:lpstr>PowerPoint Presentation</vt:lpstr>
      <vt:lpstr>Тошкент шаҳар ҳудудий коммунал фойдаланиш бирлашмаси </vt:lpstr>
      <vt:lpstr>PowerPoint Presentation</vt:lpstr>
      <vt:lpstr> </vt:lpstr>
      <vt:lpstr>PowerPoint Presentation</vt:lpstr>
      <vt:lpstr>PowerPoint Presentation</vt:lpstr>
      <vt:lpstr>PowerPoint Presentation</vt:lpstr>
      <vt:lpstr>“Тошиссиққуввати” Ишлаб чиқариш бирлашмаси  Унитар корхонаси</vt:lpstr>
      <vt:lpstr> «Тошкент иссиқлик маркази» Акциядорлик Жамияти </vt:lpstr>
      <vt:lpstr>«Тошшаҳарнур» Давлат Унитар Корхонаси</vt:lpstr>
      <vt:lpstr>«Махсустранс» Давлат ишлаб чиқариш бошқармаси</vt:lpstr>
      <vt:lpstr> «Сувсоз» Давлат унитар корхонаси</vt:lpstr>
    </vt:vector>
  </TitlesOfParts>
  <Company>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Узбекское агентство «Узкоммунхизмат»</dc:title>
  <dc:creator>mirzamahmudovm</dc:creator>
  <cp:lastModifiedBy>Elyor Latipov</cp:lastModifiedBy>
  <cp:revision>429</cp:revision>
  <cp:lastPrinted>2016-03-15T15:14:43Z</cp:lastPrinted>
  <dcterms:created xsi:type="dcterms:W3CDTF">2007-06-29T15:51:10Z</dcterms:created>
  <dcterms:modified xsi:type="dcterms:W3CDTF">2017-02-11T13:17:41Z</dcterms:modified>
</cp:coreProperties>
</file>