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60" r:id="rId6"/>
    <p:sldId id="262" r:id="rId7"/>
    <p:sldId id="259"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94660"/>
  </p:normalViewPr>
  <p:slideViewPr>
    <p:cSldViewPr snapToGrid="0">
      <p:cViewPr varScale="1">
        <p:scale>
          <a:sx n="108" d="100"/>
          <a:sy n="108" d="100"/>
        </p:scale>
        <p:origin x="7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2F41D1-996B-4200-82E5-3CFD9A4FDA5B}" type="datetimeFigureOut">
              <a:rPr lang="en-AU" smtClean="0"/>
              <a:t>13/09/2021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CB070B-C87E-420B-8F81-747288849B35}" type="slidenum">
              <a:rPr lang="en-AU" smtClean="0"/>
              <a:t>‹#›</a:t>
            </a:fld>
            <a:endParaRPr lang="en-AU"/>
          </a:p>
        </p:txBody>
      </p:sp>
    </p:spTree>
    <p:extLst>
      <p:ext uri="{BB962C8B-B14F-4D97-AF65-F5344CB8AC3E}">
        <p14:creationId xmlns:p14="http://schemas.microsoft.com/office/powerpoint/2010/main" val="809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2F41D1-996B-4200-82E5-3CFD9A4FDA5B}" type="datetimeFigureOut">
              <a:rPr lang="en-AU" smtClean="0"/>
              <a:t>13/09/2021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CB070B-C87E-420B-8F81-747288849B35}" type="slidenum">
              <a:rPr lang="en-AU" smtClean="0"/>
              <a:t>‹#›</a:t>
            </a:fld>
            <a:endParaRPr lang="en-AU"/>
          </a:p>
        </p:txBody>
      </p:sp>
    </p:spTree>
    <p:extLst>
      <p:ext uri="{BB962C8B-B14F-4D97-AF65-F5344CB8AC3E}">
        <p14:creationId xmlns:p14="http://schemas.microsoft.com/office/powerpoint/2010/main" val="1234446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2F41D1-996B-4200-82E5-3CFD9A4FDA5B}" type="datetimeFigureOut">
              <a:rPr lang="en-AU" smtClean="0"/>
              <a:t>13/09/2021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CB070B-C87E-420B-8F81-747288849B35}" type="slidenum">
              <a:rPr lang="en-AU" smtClean="0"/>
              <a:t>‹#›</a:t>
            </a:fld>
            <a:endParaRPr lang="en-A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77301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2F41D1-996B-4200-82E5-3CFD9A4FDA5B}" type="datetimeFigureOut">
              <a:rPr lang="en-AU" smtClean="0"/>
              <a:t>13/09/2021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CB070B-C87E-420B-8F81-747288849B35}" type="slidenum">
              <a:rPr lang="en-AU" smtClean="0"/>
              <a:t>‹#›</a:t>
            </a:fld>
            <a:endParaRPr lang="en-AU"/>
          </a:p>
        </p:txBody>
      </p:sp>
    </p:spTree>
    <p:extLst>
      <p:ext uri="{BB962C8B-B14F-4D97-AF65-F5344CB8AC3E}">
        <p14:creationId xmlns:p14="http://schemas.microsoft.com/office/powerpoint/2010/main" val="233347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2F41D1-996B-4200-82E5-3CFD9A4FDA5B}" type="datetimeFigureOut">
              <a:rPr lang="en-AU" smtClean="0"/>
              <a:t>13/09/2021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CB070B-C87E-420B-8F81-747288849B35}" type="slidenum">
              <a:rPr lang="en-AU" smtClean="0"/>
              <a:t>‹#›</a:t>
            </a:fld>
            <a:endParaRPr lang="en-A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1078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2F41D1-996B-4200-82E5-3CFD9A4FDA5B}" type="datetimeFigureOut">
              <a:rPr lang="en-AU" smtClean="0"/>
              <a:t>13/09/2021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CB070B-C87E-420B-8F81-747288849B35}" type="slidenum">
              <a:rPr lang="en-AU" smtClean="0"/>
              <a:t>‹#›</a:t>
            </a:fld>
            <a:endParaRPr lang="en-AU"/>
          </a:p>
        </p:txBody>
      </p:sp>
    </p:spTree>
    <p:extLst>
      <p:ext uri="{BB962C8B-B14F-4D97-AF65-F5344CB8AC3E}">
        <p14:creationId xmlns:p14="http://schemas.microsoft.com/office/powerpoint/2010/main" val="4279084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F41D1-996B-4200-82E5-3CFD9A4FDA5B}" type="datetimeFigureOut">
              <a:rPr lang="en-AU" smtClean="0"/>
              <a:t>13/09/2021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CB070B-C87E-420B-8F81-747288849B35}" type="slidenum">
              <a:rPr lang="en-AU" smtClean="0"/>
              <a:t>‹#›</a:t>
            </a:fld>
            <a:endParaRPr lang="en-AU"/>
          </a:p>
        </p:txBody>
      </p:sp>
    </p:spTree>
    <p:extLst>
      <p:ext uri="{BB962C8B-B14F-4D97-AF65-F5344CB8AC3E}">
        <p14:creationId xmlns:p14="http://schemas.microsoft.com/office/powerpoint/2010/main" val="66818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F41D1-996B-4200-82E5-3CFD9A4FDA5B}" type="datetimeFigureOut">
              <a:rPr lang="en-AU" smtClean="0"/>
              <a:t>13/09/2021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CB070B-C87E-420B-8F81-747288849B35}" type="slidenum">
              <a:rPr lang="en-AU" smtClean="0"/>
              <a:t>‹#›</a:t>
            </a:fld>
            <a:endParaRPr lang="en-AU"/>
          </a:p>
        </p:txBody>
      </p:sp>
    </p:spTree>
    <p:extLst>
      <p:ext uri="{BB962C8B-B14F-4D97-AF65-F5344CB8AC3E}">
        <p14:creationId xmlns:p14="http://schemas.microsoft.com/office/powerpoint/2010/main" val="46699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F41D1-996B-4200-82E5-3CFD9A4FDA5B}" type="datetimeFigureOut">
              <a:rPr lang="en-AU" smtClean="0"/>
              <a:t>13/09/2021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CB070B-C87E-420B-8F81-747288849B35}" type="slidenum">
              <a:rPr lang="en-AU" smtClean="0"/>
              <a:t>‹#›</a:t>
            </a:fld>
            <a:endParaRPr lang="en-AU"/>
          </a:p>
        </p:txBody>
      </p:sp>
    </p:spTree>
    <p:extLst>
      <p:ext uri="{BB962C8B-B14F-4D97-AF65-F5344CB8AC3E}">
        <p14:creationId xmlns:p14="http://schemas.microsoft.com/office/powerpoint/2010/main" val="4087248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2F41D1-996B-4200-82E5-3CFD9A4FDA5B}" type="datetimeFigureOut">
              <a:rPr lang="en-AU" smtClean="0"/>
              <a:t>13/09/2021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CB070B-C87E-420B-8F81-747288849B35}" type="slidenum">
              <a:rPr lang="en-AU" smtClean="0"/>
              <a:t>‹#›</a:t>
            </a:fld>
            <a:endParaRPr lang="en-AU"/>
          </a:p>
        </p:txBody>
      </p:sp>
    </p:spTree>
    <p:extLst>
      <p:ext uri="{BB962C8B-B14F-4D97-AF65-F5344CB8AC3E}">
        <p14:creationId xmlns:p14="http://schemas.microsoft.com/office/powerpoint/2010/main" val="3661765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2F41D1-996B-4200-82E5-3CFD9A4FDA5B}" type="datetimeFigureOut">
              <a:rPr lang="en-AU" smtClean="0"/>
              <a:t>13/09/2021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DCB070B-C87E-420B-8F81-747288849B35}" type="slidenum">
              <a:rPr lang="en-AU" smtClean="0"/>
              <a:t>‹#›</a:t>
            </a:fld>
            <a:endParaRPr lang="en-AU"/>
          </a:p>
        </p:txBody>
      </p:sp>
    </p:spTree>
    <p:extLst>
      <p:ext uri="{BB962C8B-B14F-4D97-AF65-F5344CB8AC3E}">
        <p14:creationId xmlns:p14="http://schemas.microsoft.com/office/powerpoint/2010/main" val="81084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2F41D1-996B-4200-82E5-3CFD9A4FDA5B}" type="datetimeFigureOut">
              <a:rPr lang="en-AU" smtClean="0"/>
              <a:t>13/09/2021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DCB070B-C87E-420B-8F81-747288849B35}" type="slidenum">
              <a:rPr lang="en-AU" smtClean="0"/>
              <a:t>‹#›</a:t>
            </a:fld>
            <a:endParaRPr lang="en-AU"/>
          </a:p>
        </p:txBody>
      </p:sp>
    </p:spTree>
    <p:extLst>
      <p:ext uri="{BB962C8B-B14F-4D97-AF65-F5344CB8AC3E}">
        <p14:creationId xmlns:p14="http://schemas.microsoft.com/office/powerpoint/2010/main" val="25175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2F41D1-996B-4200-82E5-3CFD9A4FDA5B}" type="datetimeFigureOut">
              <a:rPr lang="en-AU" smtClean="0"/>
              <a:t>13/09/2021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DCB070B-C87E-420B-8F81-747288849B35}" type="slidenum">
              <a:rPr lang="en-AU" smtClean="0"/>
              <a:t>‹#›</a:t>
            </a:fld>
            <a:endParaRPr lang="en-AU"/>
          </a:p>
        </p:txBody>
      </p:sp>
    </p:spTree>
    <p:extLst>
      <p:ext uri="{BB962C8B-B14F-4D97-AF65-F5344CB8AC3E}">
        <p14:creationId xmlns:p14="http://schemas.microsoft.com/office/powerpoint/2010/main" val="271386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F41D1-996B-4200-82E5-3CFD9A4FDA5B}" type="datetimeFigureOut">
              <a:rPr lang="en-AU" smtClean="0"/>
              <a:t>13/09/2021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DCB070B-C87E-420B-8F81-747288849B35}" type="slidenum">
              <a:rPr lang="en-AU" smtClean="0"/>
              <a:t>‹#›</a:t>
            </a:fld>
            <a:endParaRPr lang="en-AU"/>
          </a:p>
        </p:txBody>
      </p:sp>
    </p:spTree>
    <p:extLst>
      <p:ext uri="{BB962C8B-B14F-4D97-AF65-F5344CB8AC3E}">
        <p14:creationId xmlns:p14="http://schemas.microsoft.com/office/powerpoint/2010/main" val="265905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2F41D1-996B-4200-82E5-3CFD9A4FDA5B}" type="datetimeFigureOut">
              <a:rPr lang="en-AU" smtClean="0"/>
              <a:t>13/09/2021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DCB070B-C87E-420B-8F81-747288849B35}" type="slidenum">
              <a:rPr lang="en-AU" smtClean="0"/>
              <a:t>‹#›</a:t>
            </a:fld>
            <a:endParaRPr lang="en-AU"/>
          </a:p>
        </p:txBody>
      </p:sp>
    </p:spTree>
    <p:extLst>
      <p:ext uri="{BB962C8B-B14F-4D97-AF65-F5344CB8AC3E}">
        <p14:creationId xmlns:p14="http://schemas.microsoft.com/office/powerpoint/2010/main" val="170826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2F41D1-996B-4200-82E5-3CFD9A4FDA5B}" type="datetimeFigureOut">
              <a:rPr lang="en-AU" smtClean="0"/>
              <a:t>13/09/2021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DCB070B-C87E-420B-8F81-747288849B35}" type="slidenum">
              <a:rPr lang="en-AU" smtClean="0"/>
              <a:t>‹#›</a:t>
            </a:fld>
            <a:endParaRPr lang="en-AU"/>
          </a:p>
        </p:txBody>
      </p:sp>
    </p:spTree>
    <p:extLst>
      <p:ext uri="{BB962C8B-B14F-4D97-AF65-F5344CB8AC3E}">
        <p14:creationId xmlns:p14="http://schemas.microsoft.com/office/powerpoint/2010/main" val="84743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2F41D1-996B-4200-82E5-3CFD9A4FDA5B}" type="datetimeFigureOut">
              <a:rPr lang="en-AU" smtClean="0"/>
              <a:t>13/09/2021</a:t>
            </a:fld>
            <a:endParaRPr lang="en-A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CB070B-C87E-420B-8F81-747288849B35}" type="slidenum">
              <a:rPr lang="en-AU" smtClean="0"/>
              <a:t>‹#›</a:t>
            </a:fld>
            <a:endParaRPr lang="en-AU"/>
          </a:p>
        </p:txBody>
      </p:sp>
    </p:spTree>
    <p:extLst>
      <p:ext uri="{BB962C8B-B14F-4D97-AF65-F5344CB8AC3E}">
        <p14:creationId xmlns:p14="http://schemas.microsoft.com/office/powerpoint/2010/main" val="1727142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nergy.gov.au/"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6A7A-C70B-42BE-99CB-E7C34BDAA3FB}"/>
              </a:ext>
            </a:extLst>
          </p:cNvPr>
          <p:cNvSpPr>
            <a:spLocks noGrp="1"/>
          </p:cNvSpPr>
          <p:nvPr>
            <p:ph type="ctrTitle"/>
          </p:nvPr>
        </p:nvSpPr>
        <p:spPr/>
        <p:txBody>
          <a:bodyPr/>
          <a:lstStyle/>
          <a:p>
            <a:r>
              <a:rPr lang="en-AU" dirty="0"/>
              <a:t>Energy Generation in Australia</a:t>
            </a:r>
          </a:p>
        </p:txBody>
      </p:sp>
      <p:sp>
        <p:nvSpPr>
          <p:cNvPr id="3" name="Subtitle 2">
            <a:extLst>
              <a:ext uri="{FF2B5EF4-FFF2-40B4-BE49-F238E27FC236}">
                <a16:creationId xmlns:a16="http://schemas.microsoft.com/office/drawing/2014/main" id="{D0F531D9-A12E-4148-AE76-C1BA04ABAF98}"/>
              </a:ext>
            </a:extLst>
          </p:cNvPr>
          <p:cNvSpPr>
            <a:spLocks noGrp="1"/>
          </p:cNvSpPr>
          <p:nvPr>
            <p:ph type="subTitle" idx="1"/>
          </p:nvPr>
        </p:nvSpPr>
        <p:spPr/>
        <p:txBody>
          <a:bodyPr>
            <a:normAutofit lnSpcReduction="10000"/>
          </a:bodyPr>
          <a:lstStyle/>
          <a:p>
            <a:r>
              <a:rPr lang="en-AU" dirty="0"/>
              <a:t>MONASH BOOTCAMP</a:t>
            </a:r>
          </a:p>
          <a:p>
            <a:r>
              <a:rPr lang="en-AU" dirty="0"/>
              <a:t>Project 2 – Group 6</a:t>
            </a:r>
          </a:p>
          <a:p>
            <a:r>
              <a:rPr lang="en-GB" dirty="0"/>
              <a:t>Group members: Therese Reed, Chao Wang, and Natalie Manahan.</a:t>
            </a:r>
            <a:r>
              <a:rPr lang="en-AU" dirty="0"/>
              <a:t> </a:t>
            </a:r>
          </a:p>
        </p:txBody>
      </p:sp>
    </p:spTree>
    <p:extLst>
      <p:ext uri="{BB962C8B-B14F-4D97-AF65-F5344CB8AC3E}">
        <p14:creationId xmlns:p14="http://schemas.microsoft.com/office/powerpoint/2010/main" val="88490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4B65-B2FF-448C-8205-E328CF5EFB60}"/>
              </a:ext>
            </a:extLst>
          </p:cNvPr>
          <p:cNvSpPr>
            <a:spLocks noGrp="1"/>
          </p:cNvSpPr>
          <p:nvPr>
            <p:ph type="title"/>
          </p:nvPr>
        </p:nvSpPr>
        <p:spPr/>
        <p:txBody>
          <a:bodyPr/>
          <a:lstStyle/>
          <a:p>
            <a:r>
              <a:rPr lang="en-AU" dirty="0"/>
              <a:t>Rationale..</a:t>
            </a:r>
          </a:p>
        </p:txBody>
      </p:sp>
      <p:sp>
        <p:nvSpPr>
          <p:cNvPr id="3" name="Content Placeholder 2">
            <a:extLst>
              <a:ext uri="{FF2B5EF4-FFF2-40B4-BE49-F238E27FC236}">
                <a16:creationId xmlns:a16="http://schemas.microsoft.com/office/drawing/2014/main" id="{7E38DDAC-11A0-47A1-B5BD-7E411624C475}"/>
              </a:ext>
            </a:extLst>
          </p:cNvPr>
          <p:cNvSpPr>
            <a:spLocks noGrp="1"/>
          </p:cNvSpPr>
          <p:nvPr>
            <p:ph idx="1"/>
          </p:nvPr>
        </p:nvSpPr>
        <p:spPr>
          <a:xfrm>
            <a:off x="677334" y="1402672"/>
            <a:ext cx="8596668" cy="4638691"/>
          </a:xfrm>
        </p:spPr>
        <p:txBody>
          <a:bodyPr/>
          <a:lstStyle/>
          <a:p>
            <a:r>
              <a:rPr lang="en-GB" dirty="0"/>
              <a:t>A secure supply of adequate, clean, reliable energy at an affordable price is vital for Australia’s economic growth and prosperity. Fortunately, Australia is well endowed with an abundance of both fossil and renewable fuels. Our energy resources power our homes, cars and industry, and are a key contributor to Australia’s economic prosperity.</a:t>
            </a:r>
          </a:p>
          <a:p>
            <a:r>
              <a:rPr lang="en-GB" dirty="0"/>
              <a:t>To date Australia’s energy needs have been largely met by fossil fuels, but the growth of Australia’s renewable energy industry is increasing.</a:t>
            </a:r>
          </a:p>
          <a:p>
            <a:r>
              <a:rPr lang="en-GB" dirty="0"/>
              <a:t>An understanding where our energy  from is important to address our </a:t>
            </a:r>
          </a:p>
          <a:p>
            <a:endParaRPr lang="en-GB" dirty="0"/>
          </a:p>
          <a:p>
            <a:endParaRPr lang="en-AU" dirty="0"/>
          </a:p>
        </p:txBody>
      </p:sp>
    </p:spTree>
    <p:extLst>
      <p:ext uri="{BB962C8B-B14F-4D97-AF65-F5344CB8AC3E}">
        <p14:creationId xmlns:p14="http://schemas.microsoft.com/office/powerpoint/2010/main" val="1329715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B05B-7209-451E-9C40-EB3F38E75C61}"/>
              </a:ext>
            </a:extLst>
          </p:cNvPr>
          <p:cNvSpPr>
            <a:spLocks noGrp="1"/>
          </p:cNvSpPr>
          <p:nvPr>
            <p:ph type="title"/>
          </p:nvPr>
        </p:nvSpPr>
        <p:spPr/>
        <p:txBody>
          <a:bodyPr/>
          <a:lstStyle/>
          <a:p>
            <a:r>
              <a:rPr lang="en-AU" dirty="0"/>
              <a:t>Data Source…</a:t>
            </a:r>
          </a:p>
        </p:txBody>
      </p:sp>
      <p:sp>
        <p:nvSpPr>
          <p:cNvPr id="3" name="Content Placeholder 2">
            <a:extLst>
              <a:ext uri="{FF2B5EF4-FFF2-40B4-BE49-F238E27FC236}">
                <a16:creationId xmlns:a16="http://schemas.microsoft.com/office/drawing/2014/main" id="{D89C6DE2-F333-4817-8B07-8DA8D10217E7}"/>
              </a:ext>
            </a:extLst>
          </p:cNvPr>
          <p:cNvSpPr>
            <a:spLocks noGrp="1"/>
          </p:cNvSpPr>
          <p:nvPr>
            <p:ph sz="half" idx="1"/>
          </p:nvPr>
        </p:nvSpPr>
        <p:spPr>
          <a:xfrm>
            <a:off x="677335" y="2160589"/>
            <a:ext cx="3797012" cy="3880772"/>
          </a:xfrm>
        </p:spPr>
        <p:txBody>
          <a:bodyPr>
            <a:normAutofit/>
          </a:bodyPr>
          <a:lstStyle/>
          <a:p>
            <a:pPr algn="l"/>
            <a:r>
              <a:rPr lang="en-AU" sz="1500" dirty="0"/>
              <a:t>We sourced our data from: </a:t>
            </a:r>
            <a:r>
              <a:rPr lang="en-AU" sz="1500" b="0" i="0" u="none" strike="noStrike" baseline="0" dirty="0">
                <a:solidFill>
                  <a:srgbClr val="000000"/>
                </a:solidFill>
                <a:latin typeface="Calibri" panose="020F0502020204030204" pitchFamily="34" charset="0"/>
                <a:hlinkClick r:id="rId2"/>
              </a:rPr>
              <a:t>https://www.energy.gov.au/</a:t>
            </a:r>
            <a:endParaRPr lang="en-AU" sz="1500" b="0" i="0" u="none" strike="noStrike" baseline="0" dirty="0">
              <a:solidFill>
                <a:srgbClr val="000000"/>
              </a:solidFill>
              <a:latin typeface="Calibri" panose="020F0502020204030204" pitchFamily="34" charset="0"/>
            </a:endParaRPr>
          </a:p>
          <a:p>
            <a:pPr algn="l"/>
            <a:r>
              <a:rPr lang="en-GB" sz="1500" b="0" i="0" u="none" strike="noStrike" baseline="0" dirty="0">
                <a:solidFill>
                  <a:srgbClr val="000000"/>
                </a:solidFill>
                <a:latin typeface="Calibri" panose="020F0502020204030204" pitchFamily="34" charset="0"/>
              </a:rPr>
              <a:t>Department of Industry, Science, Energy and Resources.</a:t>
            </a:r>
            <a:endParaRPr lang="en-AU" sz="1500" b="0" i="0" u="none" strike="noStrike" baseline="0" dirty="0">
              <a:solidFill>
                <a:srgbClr val="000000"/>
              </a:solidFill>
              <a:latin typeface="Calibri" panose="020F0502020204030204" pitchFamily="34" charset="0"/>
            </a:endParaRPr>
          </a:p>
          <a:p>
            <a:r>
              <a:rPr lang="en-AU" sz="1500" dirty="0">
                <a:solidFill>
                  <a:srgbClr val="000000"/>
                </a:solidFill>
                <a:latin typeface="Calibri" panose="020F0502020204030204" pitchFamily="34" charset="0"/>
              </a:rPr>
              <a:t>The data</a:t>
            </a:r>
            <a:r>
              <a:rPr lang="en-GB" sz="1500" b="0" i="0" u="none" strike="noStrike" baseline="0" dirty="0">
                <a:solidFill>
                  <a:srgbClr val="000000"/>
                </a:solidFill>
                <a:latin typeface="Calibri" panose="020F0502020204030204" pitchFamily="34" charset="0"/>
              </a:rPr>
              <a:t> covers all electricity generation in Australia, including by power plants and by businesses and households for their own use.</a:t>
            </a:r>
          </a:p>
          <a:p>
            <a:r>
              <a:rPr lang="en-GB" sz="1500" dirty="0">
                <a:solidFill>
                  <a:srgbClr val="000000"/>
                </a:solidFill>
                <a:latin typeface="Calibri" panose="020F0502020204030204" pitchFamily="34" charset="0"/>
              </a:rPr>
              <a:t>Data ranges from 1989-90 to 2019-20.</a:t>
            </a:r>
          </a:p>
          <a:p>
            <a:endParaRPr lang="en-AU" sz="1500" dirty="0"/>
          </a:p>
        </p:txBody>
      </p:sp>
      <p:pic>
        <p:nvPicPr>
          <p:cNvPr id="8" name="Content Placeholder 7">
            <a:extLst>
              <a:ext uri="{FF2B5EF4-FFF2-40B4-BE49-F238E27FC236}">
                <a16:creationId xmlns:a16="http://schemas.microsoft.com/office/drawing/2014/main" id="{81A6911E-AC28-469A-AC68-C9B674DAADB2}"/>
              </a:ext>
            </a:extLst>
          </p:cNvPr>
          <p:cNvPicPr>
            <a:picLocks noGrp="1" noChangeAspect="1"/>
          </p:cNvPicPr>
          <p:nvPr>
            <p:ph sz="half" idx="2"/>
          </p:nvPr>
        </p:nvPicPr>
        <p:blipFill>
          <a:blip r:embed="rId3"/>
          <a:stretch>
            <a:fillRect/>
          </a:stretch>
        </p:blipFill>
        <p:spPr>
          <a:xfrm>
            <a:off x="4474347" y="2160589"/>
            <a:ext cx="6286500" cy="3580572"/>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6217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DD0F-62A1-421F-AEC6-4ADC9500A562}"/>
              </a:ext>
            </a:extLst>
          </p:cNvPr>
          <p:cNvSpPr>
            <a:spLocks noGrp="1"/>
          </p:cNvSpPr>
          <p:nvPr>
            <p:ph type="title"/>
          </p:nvPr>
        </p:nvSpPr>
        <p:spPr>
          <a:xfrm>
            <a:off x="677334" y="529700"/>
            <a:ext cx="8596668" cy="890726"/>
          </a:xfrm>
        </p:spPr>
        <p:txBody>
          <a:bodyPr/>
          <a:lstStyle/>
          <a:p>
            <a:r>
              <a:rPr lang="en-AU" dirty="0"/>
              <a:t>Project Plan..</a:t>
            </a:r>
          </a:p>
        </p:txBody>
      </p:sp>
      <p:sp>
        <p:nvSpPr>
          <p:cNvPr id="3" name="Content Placeholder 2">
            <a:extLst>
              <a:ext uri="{FF2B5EF4-FFF2-40B4-BE49-F238E27FC236}">
                <a16:creationId xmlns:a16="http://schemas.microsoft.com/office/drawing/2014/main" id="{3FE2701F-ED66-40B9-9030-B4FBF335A028}"/>
              </a:ext>
            </a:extLst>
          </p:cNvPr>
          <p:cNvSpPr>
            <a:spLocks noGrp="1"/>
          </p:cNvSpPr>
          <p:nvPr>
            <p:ph idx="1"/>
          </p:nvPr>
        </p:nvSpPr>
        <p:spPr>
          <a:xfrm>
            <a:off x="677334" y="1704512"/>
            <a:ext cx="8596668" cy="5055941"/>
          </a:xfrm>
        </p:spPr>
        <p:txBody>
          <a:bodyPr>
            <a:normAutofit/>
          </a:bodyPr>
          <a:lstStyle/>
          <a:p>
            <a:r>
              <a:rPr lang="en-GB" dirty="0"/>
              <a:t>An interactive dashboard!</a:t>
            </a:r>
          </a:p>
          <a:p>
            <a:pPr lvl="1"/>
            <a:r>
              <a:rPr lang="en-GB" dirty="0"/>
              <a:t>All of Australia..</a:t>
            </a:r>
          </a:p>
          <a:p>
            <a:pPr lvl="2"/>
            <a:r>
              <a:rPr lang="en-GB" dirty="0"/>
              <a:t>Three dropdown lists:</a:t>
            </a:r>
          </a:p>
          <a:p>
            <a:pPr lvl="3"/>
            <a:r>
              <a:rPr lang="en-GB" dirty="0"/>
              <a:t>Energy category; renewable, or non-renewable, or both. </a:t>
            </a:r>
          </a:p>
          <a:p>
            <a:pPr lvl="3"/>
            <a:r>
              <a:rPr lang="en-GB" dirty="0"/>
              <a:t>Fuel type; brown coal, black coal, solar or wind etc. </a:t>
            </a:r>
          </a:p>
          <a:p>
            <a:pPr lvl="3"/>
            <a:r>
              <a:rPr lang="en-GB" dirty="0"/>
              <a:t>Year (financial), from 1989-90 up to 2019-20.</a:t>
            </a:r>
          </a:p>
          <a:p>
            <a:pPr lvl="2"/>
            <a:r>
              <a:rPr lang="en-GB" dirty="0"/>
              <a:t>Visualisations</a:t>
            </a:r>
          </a:p>
          <a:p>
            <a:pPr lvl="3"/>
            <a:r>
              <a:rPr lang="en-GB" dirty="0"/>
              <a:t>Bar chart; showing total energy generation (GWH) across the years. </a:t>
            </a:r>
          </a:p>
          <a:p>
            <a:pPr lvl="3"/>
            <a:r>
              <a:rPr lang="en-GB" dirty="0"/>
              <a:t>Doughnut chart; showing energy generation (GWH) by fuel type.</a:t>
            </a:r>
          </a:p>
          <a:p>
            <a:pPr lvl="1"/>
            <a:r>
              <a:rPr lang="en-GB" dirty="0"/>
              <a:t>States and Territory</a:t>
            </a:r>
          </a:p>
          <a:p>
            <a:pPr lvl="2"/>
            <a:r>
              <a:rPr lang="en-GB" dirty="0"/>
              <a:t>Clickable map</a:t>
            </a:r>
          </a:p>
          <a:p>
            <a:pPr lvl="2"/>
            <a:r>
              <a:rPr lang="en-GB" dirty="0"/>
              <a:t>Visualisations</a:t>
            </a:r>
          </a:p>
          <a:p>
            <a:pPr lvl="3"/>
            <a:r>
              <a:rPr lang="en-GB" dirty="0"/>
              <a:t>A table; summary of state and territory data by fuel type</a:t>
            </a:r>
          </a:p>
          <a:p>
            <a:pPr lvl="3"/>
            <a:r>
              <a:rPr lang="en-GB" dirty="0"/>
              <a:t>A line chart showing the energy generation by fuel type </a:t>
            </a:r>
          </a:p>
          <a:p>
            <a:pPr lvl="2"/>
            <a:endParaRPr lang="en-GB" dirty="0"/>
          </a:p>
        </p:txBody>
      </p:sp>
    </p:spTree>
    <p:extLst>
      <p:ext uri="{BB962C8B-B14F-4D97-AF65-F5344CB8AC3E}">
        <p14:creationId xmlns:p14="http://schemas.microsoft.com/office/powerpoint/2010/main" val="178342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7FA3D-CF9D-4661-AF0F-F3679A95021E}"/>
              </a:ext>
            </a:extLst>
          </p:cNvPr>
          <p:cNvSpPr>
            <a:spLocks noGrp="1"/>
          </p:cNvSpPr>
          <p:nvPr>
            <p:ph type="title"/>
          </p:nvPr>
        </p:nvSpPr>
        <p:spPr>
          <a:xfrm>
            <a:off x="677334" y="352147"/>
            <a:ext cx="8596668" cy="588885"/>
          </a:xfrm>
        </p:spPr>
        <p:txBody>
          <a:bodyPr>
            <a:normAutofit fontScale="90000"/>
          </a:bodyPr>
          <a:lstStyle/>
          <a:p>
            <a:r>
              <a:rPr lang="en-AU" dirty="0"/>
              <a:t>Inspiration..</a:t>
            </a:r>
          </a:p>
        </p:txBody>
      </p:sp>
      <p:sp>
        <p:nvSpPr>
          <p:cNvPr id="3" name="Content Placeholder 2">
            <a:extLst>
              <a:ext uri="{FF2B5EF4-FFF2-40B4-BE49-F238E27FC236}">
                <a16:creationId xmlns:a16="http://schemas.microsoft.com/office/drawing/2014/main" id="{B7075933-8704-4933-A2C5-537FD62E882B}"/>
              </a:ext>
            </a:extLst>
          </p:cNvPr>
          <p:cNvSpPr>
            <a:spLocks noGrp="1"/>
          </p:cNvSpPr>
          <p:nvPr>
            <p:ph idx="1"/>
          </p:nvPr>
        </p:nvSpPr>
        <p:spPr>
          <a:xfrm>
            <a:off x="677334" y="941032"/>
            <a:ext cx="8596668" cy="435007"/>
          </a:xfrm>
        </p:spPr>
        <p:txBody>
          <a:bodyPr>
            <a:normAutofit fontScale="77500" lnSpcReduction="20000"/>
          </a:bodyPr>
          <a:lstStyle/>
          <a:p>
            <a:r>
              <a:rPr lang="en-GB" dirty="0"/>
              <a:t>Australian Fisheries Research and Development Cooperation (FRDC) - Seafood trade dashboard.</a:t>
            </a:r>
            <a:endParaRPr lang="en-AU" dirty="0"/>
          </a:p>
        </p:txBody>
      </p:sp>
      <p:pic>
        <p:nvPicPr>
          <p:cNvPr id="5" name="Picture 4">
            <a:extLst>
              <a:ext uri="{FF2B5EF4-FFF2-40B4-BE49-F238E27FC236}">
                <a16:creationId xmlns:a16="http://schemas.microsoft.com/office/drawing/2014/main" id="{FD33313F-4A14-4685-A30C-8A97590A2480}"/>
              </a:ext>
            </a:extLst>
          </p:cNvPr>
          <p:cNvPicPr>
            <a:picLocks noChangeAspect="1"/>
          </p:cNvPicPr>
          <p:nvPr/>
        </p:nvPicPr>
        <p:blipFill>
          <a:blip r:embed="rId2"/>
          <a:stretch>
            <a:fillRect/>
          </a:stretch>
        </p:blipFill>
        <p:spPr>
          <a:xfrm>
            <a:off x="3042658" y="1529918"/>
            <a:ext cx="8933040" cy="517038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9564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7FA3D-CF9D-4661-AF0F-F3679A95021E}"/>
              </a:ext>
            </a:extLst>
          </p:cNvPr>
          <p:cNvSpPr>
            <a:spLocks noGrp="1"/>
          </p:cNvSpPr>
          <p:nvPr>
            <p:ph type="title"/>
          </p:nvPr>
        </p:nvSpPr>
        <p:spPr>
          <a:xfrm>
            <a:off x="677334" y="352147"/>
            <a:ext cx="8596668" cy="588885"/>
          </a:xfrm>
        </p:spPr>
        <p:txBody>
          <a:bodyPr>
            <a:normAutofit fontScale="90000"/>
          </a:bodyPr>
          <a:lstStyle/>
          <a:p>
            <a:r>
              <a:rPr lang="en-AU" dirty="0"/>
              <a:t>Inspiration..</a:t>
            </a:r>
          </a:p>
        </p:txBody>
      </p:sp>
      <p:sp>
        <p:nvSpPr>
          <p:cNvPr id="3" name="Content Placeholder 2">
            <a:extLst>
              <a:ext uri="{FF2B5EF4-FFF2-40B4-BE49-F238E27FC236}">
                <a16:creationId xmlns:a16="http://schemas.microsoft.com/office/drawing/2014/main" id="{B7075933-8704-4933-A2C5-537FD62E882B}"/>
              </a:ext>
            </a:extLst>
          </p:cNvPr>
          <p:cNvSpPr>
            <a:spLocks noGrp="1"/>
          </p:cNvSpPr>
          <p:nvPr>
            <p:ph idx="1"/>
          </p:nvPr>
        </p:nvSpPr>
        <p:spPr>
          <a:xfrm>
            <a:off x="677334" y="941032"/>
            <a:ext cx="8596668" cy="435007"/>
          </a:xfrm>
        </p:spPr>
        <p:txBody>
          <a:bodyPr>
            <a:normAutofit/>
          </a:bodyPr>
          <a:lstStyle/>
          <a:p>
            <a:r>
              <a:rPr lang="en-GB" sz="1400" dirty="0"/>
              <a:t>Renewable Energy Dashboard.</a:t>
            </a:r>
            <a:endParaRPr lang="en-AU" sz="1400" dirty="0"/>
          </a:p>
        </p:txBody>
      </p:sp>
      <p:pic>
        <p:nvPicPr>
          <p:cNvPr id="6" name="Picture 5">
            <a:extLst>
              <a:ext uri="{FF2B5EF4-FFF2-40B4-BE49-F238E27FC236}">
                <a16:creationId xmlns:a16="http://schemas.microsoft.com/office/drawing/2014/main" id="{0D971E13-A7D7-4DCD-BA3D-519B3B094506}"/>
              </a:ext>
            </a:extLst>
          </p:cNvPr>
          <p:cNvPicPr>
            <a:picLocks noChangeAspect="1"/>
          </p:cNvPicPr>
          <p:nvPr/>
        </p:nvPicPr>
        <p:blipFill>
          <a:blip r:embed="rId2"/>
          <a:stretch>
            <a:fillRect/>
          </a:stretch>
        </p:blipFill>
        <p:spPr>
          <a:xfrm>
            <a:off x="3865086" y="1376039"/>
            <a:ext cx="8144890" cy="534879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55894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DE40-2133-42EC-9EF5-65FC2AF49E46}"/>
              </a:ext>
            </a:extLst>
          </p:cNvPr>
          <p:cNvSpPr>
            <a:spLocks noGrp="1"/>
          </p:cNvSpPr>
          <p:nvPr>
            <p:ph type="title"/>
          </p:nvPr>
        </p:nvSpPr>
        <p:spPr>
          <a:xfrm>
            <a:off x="110836" y="114674"/>
            <a:ext cx="3473564" cy="566738"/>
          </a:xfrm>
        </p:spPr>
        <p:txBody>
          <a:bodyPr/>
          <a:lstStyle/>
          <a:p>
            <a:r>
              <a:rPr lang="en-AU" dirty="0"/>
              <a:t>Dashboard sketch..</a:t>
            </a:r>
          </a:p>
        </p:txBody>
      </p:sp>
      <p:pic>
        <p:nvPicPr>
          <p:cNvPr id="8" name="Picture 7">
            <a:extLst>
              <a:ext uri="{FF2B5EF4-FFF2-40B4-BE49-F238E27FC236}">
                <a16:creationId xmlns:a16="http://schemas.microsoft.com/office/drawing/2014/main" id="{978F9441-F3E8-45A3-935E-AD6A4DB5D8B6}"/>
              </a:ext>
            </a:extLst>
          </p:cNvPr>
          <p:cNvPicPr>
            <a:picLocks noChangeAspect="1"/>
          </p:cNvPicPr>
          <p:nvPr/>
        </p:nvPicPr>
        <p:blipFill>
          <a:blip r:embed="rId2"/>
          <a:stretch>
            <a:fillRect/>
          </a:stretch>
        </p:blipFill>
        <p:spPr>
          <a:xfrm>
            <a:off x="3178206" y="398043"/>
            <a:ext cx="8902958" cy="6019110"/>
          </a:xfrm>
          <a:prstGeom prst="rect">
            <a:avLst/>
          </a:prstGeom>
          <a:effectLst>
            <a:outerShdw blurRad="63500" sx="102000" sy="102000" algn="ctr" rotWithShape="0">
              <a:prstClr val="black">
                <a:alpha val="40000"/>
              </a:prstClr>
            </a:outerShdw>
          </a:effectLst>
        </p:spPr>
      </p:pic>
      <p:sp>
        <p:nvSpPr>
          <p:cNvPr id="11" name="Text Placeholder 10">
            <a:extLst>
              <a:ext uri="{FF2B5EF4-FFF2-40B4-BE49-F238E27FC236}">
                <a16:creationId xmlns:a16="http://schemas.microsoft.com/office/drawing/2014/main" id="{075644BB-1793-43DB-B515-AA152FD8625B}"/>
              </a:ext>
            </a:extLst>
          </p:cNvPr>
          <p:cNvSpPr>
            <a:spLocks noGrp="1"/>
          </p:cNvSpPr>
          <p:nvPr>
            <p:ph type="body" sz="half" idx="2"/>
          </p:nvPr>
        </p:nvSpPr>
        <p:spPr>
          <a:xfrm>
            <a:off x="110836" y="681412"/>
            <a:ext cx="1968212" cy="674024"/>
          </a:xfrm>
        </p:spPr>
        <p:txBody>
          <a:bodyPr/>
          <a:lstStyle/>
          <a:p>
            <a:r>
              <a:rPr lang="en-AU" dirty="0"/>
              <a:t>No doubt ambitious!</a:t>
            </a:r>
          </a:p>
          <a:p>
            <a:pPr marL="171450" indent="-171450">
              <a:buFont typeface="Arial" panose="020B0604020202020204" pitchFamily="34" charset="0"/>
              <a:buChar char="•"/>
            </a:pPr>
            <a:endParaRPr lang="en-AU" dirty="0"/>
          </a:p>
        </p:txBody>
      </p:sp>
    </p:spTree>
    <p:extLst>
      <p:ext uri="{BB962C8B-B14F-4D97-AF65-F5344CB8AC3E}">
        <p14:creationId xmlns:p14="http://schemas.microsoft.com/office/powerpoint/2010/main" val="28622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BEF2-AF2F-45CD-BEE7-DDA55D6E0FCC}"/>
              </a:ext>
            </a:extLst>
          </p:cNvPr>
          <p:cNvSpPr>
            <a:spLocks noGrp="1"/>
          </p:cNvSpPr>
          <p:nvPr>
            <p:ph type="title"/>
          </p:nvPr>
        </p:nvSpPr>
        <p:spPr/>
        <p:txBody>
          <a:bodyPr/>
          <a:lstStyle/>
          <a:p>
            <a:r>
              <a:rPr lang="en-AU" dirty="0"/>
              <a:t>ETL Process…</a:t>
            </a:r>
          </a:p>
        </p:txBody>
      </p:sp>
      <p:sp>
        <p:nvSpPr>
          <p:cNvPr id="3" name="Content Placeholder 2">
            <a:extLst>
              <a:ext uri="{FF2B5EF4-FFF2-40B4-BE49-F238E27FC236}">
                <a16:creationId xmlns:a16="http://schemas.microsoft.com/office/drawing/2014/main" id="{32857345-6445-496C-A234-2637DE59640F}"/>
              </a:ext>
            </a:extLst>
          </p:cNvPr>
          <p:cNvSpPr>
            <a:spLocks noGrp="1"/>
          </p:cNvSpPr>
          <p:nvPr>
            <p:ph idx="1"/>
          </p:nvPr>
        </p:nvSpPr>
        <p:spPr>
          <a:xfrm>
            <a:off x="677334" y="1624615"/>
            <a:ext cx="8596668" cy="4416748"/>
          </a:xfrm>
        </p:spPr>
        <p:txBody>
          <a:bodyPr>
            <a:normAutofit/>
          </a:bodyPr>
          <a:lstStyle/>
          <a:p>
            <a:r>
              <a:rPr lang="en-AU" dirty="0"/>
              <a:t>Excel - Cleaning the data</a:t>
            </a:r>
          </a:p>
          <a:p>
            <a:r>
              <a:rPr lang="en-AU" dirty="0"/>
              <a:t>PostgreSQL/</a:t>
            </a:r>
            <a:r>
              <a:rPr lang="en-AU" dirty="0" err="1"/>
              <a:t>PgAdmin</a:t>
            </a:r>
            <a:r>
              <a:rPr lang="en-AU" dirty="0"/>
              <a:t> – to store the database</a:t>
            </a:r>
          </a:p>
          <a:p>
            <a:r>
              <a:rPr lang="en-AU" dirty="0"/>
              <a:t>Python Flask-powered  API – to load the database from PostgreSQL</a:t>
            </a:r>
          </a:p>
          <a:p>
            <a:r>
              <a:rPr lang="en-AU" dirty="0"/>
              <a:t>Visualisations: </a:t>
            </a:r>
          </a:p>
          <a:p>
            <a:pPr lvl="1"/>
            <a:r>
              <a:rPr lang="en-AU" dirty="0"/>
              <a:t>HTML – Dashboard structure</a:t>
            </a:r>
          </a:p>
          <a:p>
            <a:pPr lvl="1"/>
            <a:r>
              <a:rPr lang="en-AU" dirty="0"/>
              <a:t>CSS – Webpage styling</a:t>
            </a:r>
          </a:p>
          <a:p>
            <a:pPr lvl="1"/>
            <a:r>
              <a:rPr lang="en-AU" dirty="0" err="1"/>
              <a:t>Javascript</a:t>
            </a:r>
            <a:r>
              <a:rPr lang="en-AU" dirty="0"/>
              <a:t> – to interact</a:t>
            </a:r>
          </a:p>
          <a:p>
            <a:pPr lvl="1"/>
            <a:r>
              <a:rPr lang="en-AU" dirty="0"/>
              <a:t>EXTRA JS library – Chart.js - for the doughnut and the bar chart</a:t>
            </a:r>
          </a:p>
          <a:p>
            <a:pPr lvl="1"/>
            <a:r>
              <a:rPr lang="en-AU" dirty="0" err="1"/>
              <a:t>Jquery</a:t>
            </a:r>
            <a:r>
              <a:rPr lang="en-AU" dirty="0"/>
              <a:t> - for map</a:t>
            </a:r>
          </a:p>
          <a:p>
            <a:pPr lvl="1"/>
            <a:r>
              <a:rPr lang="en-AU" dirty="0" err="1"/>
              <a:t>GeoJson</a:t>
            </a:r>
            <a:r>
              <a:rPr lang="en-AU" dirty="0"/>
              <a:t> – for map</a:t>
            </a:r>
          </a:p>
          <a:p>
            <a:endParaRPr lang="en-AU" dirty="0"/>
          </a:p>
          <a:p>
            <a:pPr marL="0" indent="0">
              <a:buNone/>
            </a:pPr>
            <a:endParaRPr lang="en-AU" dirty="0"/>
          </a:p>
        </p:txBody>
      </p:sp>
    </p:spTree>
    <p:extLst>
      <p:ext uri="{BB962C8B-B14F-4D97-AF65-F5344CB8AC3E}">
        <p14:creationId xmlns:p14="http://schemas.microsoft.com/office/powerpoint/2010/main" val="35840489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180</TotalTime>
  <Words>378</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Energy Generation in Australia</vt:lpstr>
      <vt:lpstr>Rationale..</vt:lpstr>
      <vt:lpstr>Data Source…</vt:lpstr>
      <vt:lpstr>Project Plan..</vt:lpstr>
      <vt:lpstr>Inspiration..</vt:lpstr>
      <vt:lpstr>Inspiration..</vt:lpstr>
      <vt:lpstr>Dashboard sketch..</vt:lpstr>
      <vt:lpstr>ETL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Generation in Australia</dc:title>
  <dc:creator>Natalie Manahan</dc:creator>
  <cp:lastModifiedBy>Natalie Manahan</cp:lastModifiedBy>
  <cp:revision>1</cp:revision>
  <dcterms:created xsi:type="dcterms:W3CDTF">2021-09-13T06:58:16Z</dcterms:created>
  <dcterms:modified xsi:type="dcterms:W3CDTF">2021-09-13T09:58:22Z</dcterms:modified>
</cp:coreProperties>
</file>