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80" r:id="rId4"/>
    <p:sldId id="281" r:id="rId5"/>
    <p:sldId id="258" r:id="rId6"/>
    <p:sldId id="262" r:id="rId7"/>
    <p:sldId id="271" r:id="rId8"/>
    <p:sldId id="272" r:id="rId9"/>
    <p:sldId id="276" r:id="rId10"/>
    <p:sldId id="277" r:id="rId11"/>
    <p:sldId id="278" r:id="rId12"/>
    <p:sldId id="273" r:id="rId13"/>
    <p:sldId id="274" r:id="rId14"/>
    <p:sldId id="275" r:id="rId15"/>
    <p:sldId id="27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CB49-2848-47B7-8864-8498A5523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4D78C-E949-4D74-8D6F-5AB876D93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F3C4B-C330-4450-A564-A64DB167E0F0}"/>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5" name="Footer Placeholder 4">
            <a:extLst>
              <a:ext uri="{FF2B5EF4-FFF2-40B4-BE49-F238E27FC236}">
                <a16:creationId xmlns:a16="http://schemas.microsoft.com/office/drawing/2014/main" id="{631E5CD0-F93A-462B-855A-AFB2D2BC1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9722B-F649-491E-9B91-A3A34C5837E1}"/>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260855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D61B-7BEC-45FC-AC45-9876ACE228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51D02E-1618-4D5D-ABC7-BBEF8961D7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3F37F-8949-4CA0-BDE8-E5E2E62F84FF}"/>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5" name="Footer Placeholder 4">
            <a:extLst>
              <a:ext uri="{FF2B5EF4-FFF2-40B4-BE49-F238E27FC236}">
                <a16:creationId xmlns:a16="http://schemas.microsoft.com/office/drawing/2014/main" id="{E3E7CF3E-D351-4E0C-B961-49E2F9FCE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5E142-D5E4-4FC1-9B4C-1957CC34EFC6}"/>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1068685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C984C-FF1A-4F80-8128-6EECC67EF7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FB0604-5C7A-4A7F-B56B-0017D8E0A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68954-2F03-47B7-82CC-F2A32C117A5C}"/>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5" name="Footer Placeholder 4">
            <a:extLst>
              <a:ext uri="{FF2B5EF4-FFF2-40B4-BE49-F238E27FC236}">
                <a16:creationId xmlns:a16="http://schemas.microsoft.com/office/drawing/2014/main" id="{67E5B6C5-0B9E-4188-8603-B71DA19A5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65141-0BA2-40D7-B950-02928CB58593}"/>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3584411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D12C-9EEE-4ADF-8255-188445220B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6FB488-03FA-4C47-B830-B1C9EDFB54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F4BF4F-1A84-4CF4-A0EF-4E32FB8D3558}"/>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5" name="Footer Placeholder 4">
            <a:extLst>
              <a:ext uri="{FF2B5EF4-FFF2-40B4-BE49-F238E27FC236}">
                <a16:creationId xmlns:a16="http://schemas.microsoft.com/office/drawing/2014/main" id="{4C7E56B2-8AED-435C-A8A7-7B37D5487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CA811-4FC0-4A9B-B840-EBBA77BD0D52}"/>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516298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04C1-50CE-4F3C-A426-F2F7E2B01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D5F6FC-7958-4C93-8497-49D2DC59D0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F65EA9-6C36-4402-9CF7-D3F4D21EE2BE}"/>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5" name="Footer Placeholder 4">
            <a:extLst>
              <a:ext uri="{FF2B5EF4-FFF2-40B4-BE49-F238E27FC236}">
                <a16:creationId xmlns:a16="http://schemas.microsoft.com/office/drawing/2014/main" id="{71D77BAE-40FD-41AD-B0DD-729C638646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3CABA-2CAE-4364-AC1A-FE020A038397}"/>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3523468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430D-6741-4EA8-8D2D-0966FCA946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8B480-F42D-4EDF-BC10-C663A61A38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23E522-28B5-4B50-A2AD-AE0E24B747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E85450-774B-4BD2-A7C4-15A539211A1F}"/>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6" name="Footer Placeholder 5">
            <a:extLst>
              <a:ext uri="{FF2B5EF4-FFF2-40B4-BE49-F238E27FC236}">
                <a16:creationId xmlns:a16="http://schemas.microsoft.com/office/drawing/2014/main" id="{C368A473-84C2-4D6A-8824-5EE0A27842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63BBD-58E9-458E-874B-FDF8296026E2}"/>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112432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08651-0B68-4F42-977A-A602E71FA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298B32-250E-4C8A-AA55-F983F19B3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130138-3DFD-41E3-B8F5-B72690E55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5D3450-AA1C-4E0A-B4B5-D9FA77A76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1115F-14DE-49A0-AD3F-328FDF007C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83990-F54F-4F00-975E-401B9341767A}"/>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8" name="Footer Placeholder 7">
            <a:extLst>
              <a:ext uri="{FF2B5EF4-FFF2-40B4-BE49-F238E27FC236}">
                <a16:creationId xmlns:a16="http://schemas.microsoft.com/office/drawing/2014/main" id="{FCD6E7AC-9F6A-4605-902C-DA83A0D3EB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DB74C8-8A0D-41C7-A139-502AD1D3FDBD}"/>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384980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7ACB-7560-4631-8AA7-9087278EE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961192-DF8C-478D-985E-0034AB026364}"/>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4" name="Footer Placeholder 3">
            <a:extLst>
              <a:ext uri="{FF2B5EF4-FFF2-40B4-BE49-F238E27FC236}">
                <a16:creationId xmlns:a16="http://schemas.microsoft.com/office/drawing/2014/main" id="{B3D869DA-E423-4AFA-845A-726708BA79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2ABD23-90C6-4CCD-9B61-9F2DFF806987}"/>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381829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336471-5400-4BCE-B671-684C0214D408}"/>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3" name="Footer Placeholder 2">
            <a:extLst>
              <a:ext uri="{FF2B5EF4-FFF2-40B4-BE49-F238E27FC236}">
                <a16:creationId xmlns:a16="http://schemas.microsoft.com/office/drawing/2014/main" id="{1A001DBA-C084-4435-9EF9-01771A9AAC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F39FB9-7CA1-49E8-AC35-051B209574D3}"/>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229132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1A33-0304-495A-B9AE-BE0D8EEBF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7B6C4-0FA0-4316-BDB5-551D2159D8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CD71D-67AE-4923-B6EB-CE18F06CD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E9395-45DC-4611-B8A7-3515AF7B9661}"/>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6" name="Footer Placeholder 5">
            <a:extLst>
              <a:ext uri="{FF2B5EF4-FFF2-40B4-BE49-F238E27FC236}">
                <a16:creationId xmlns:a16="http://schemas.microsoft.com/office/drawing/2014/main" id="{5F20BF99-0B5E-43D0-8566-FBADFF244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38CFF-CAE4-41BB-9450-B4061CDED263}"/>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58768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B632-E0AE-41A0-BC03-26EC9E0B3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672488-17D3-4493-A450-958B2F1EA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820521-F590-4FFE-B436-78F23ED7A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07FFC-3217-4C24-BB07-77BC55F27E31}"/>
              </a:ext>
            </a:extLst>
          </p:cNvPr>
          <p:cNvSpPr>
            <a:spLocks noGrp="1"/>
          </p:cNvSpPr>
          <p:nvPr>
            <p:ph type="dt" sz="half" idx="10"/>
          </p:nvPr>
        </p:nvSpPr>
        <p:spPr/>
        <p:txBody>
          <a:bodyPr/>
          <a:lstStyle/>
          <a:p>
            <a:fld id="{93418E0F-4471-44AB-A24F-9E29BB5EC116}" type="datetimeFigureOut">
              <a:rPr lang="en-US" smtClean="0"/>
              <a:t>5/21/2024</a:t>
            </a:fld>
            <a:endParaRPr lang="en-US"/>
          </a:p>
        </p:txBody>
      </p:sp>
      <p:sp>
        <p:nvSpPr>
          <p:cNvPr id="6" name="Footer Placeholder 5">
            <a:extLst>
              <a:ext uri="{FF2B5EF4-FFF2-40B4-BE49-F238E27FC236}">
                <a16:creationId xmlns:a16="http://schemas.microsoft.com/office/drawing/2014/main" id="{FB430E63-B933-4E31-907A-DC985818F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4D144-043B-42CB-AA21-F2E62E15C96F}"/>
              </a:ext>
            </a:extLst>
          </p:cNvPr>
          <p:cNvSpPr>
            <a:spLocks noGrp="1"/>
          </p:cNvSpPr>
          <p:nvPr>
            <p:ph type="sldNum" sz="quarter" idx="12"/>
          </p:nvPr>
        </p:nvSpPr>
        <p:spPr/>
        <p:txBody>
          <a:bodyPr/>
          <a:lstStyle/>
          <a:p>
            <a:fld id="{38B0C83C-01A8-40A6-A1B0-0BE2F8860AC8}" type="slidenum">
              <a:rPr lang="en-US" smtClean="0"/>
              <a:t>‹#›</a:t>
            </a:fld>
            <a:endParaRPr lang="en-US"/>
          </a:p>
        </p:txBody>
      </p:sp>
    </p:spTree>
    <p:extLst>
      <p:ext uri="{BB962C8B-B14F-4D97-AF65-F5344CB8AC3E}">
        <p14:creationId xmlns:p14="http://schemas.microsoft.com/office/powerpoint/2010/main" val="401740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111EFF-494F-439F-8279-D044F4DA8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23C4BF-ED13-49F3-9785-92F093DE24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3474A-B5ED-4B26-B98D-63DB015B3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18E0F-4471-44AB-A24F-9E29BB5EC116}" type="datetimeFigureOut">
              <a:rPr lang="en-US" smtClean="0"/>
              <a:t>5/21/2024</a:t>
            </a:fld>
            <a:endParaRPr lang="en-US"/>
          </a:p>
        </p:txBody>
      </p:sp>
      <p:sp>
        <p:nvSpPr>
          <p:cNvPr id="5" name="Footer Placeholder 4">
            <a:extLst>
              <a:ext uri="{FF2B5EF4-FFF2-40B4-BE49-F238E27FC236}">
                <a16:creationId xmlns:a16="http://schemas.microsoft.com/office/drawing/2014/main" id="{E226A57B-C486-437D-A3D3-348A649F72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CF6ACA-4EC6-42F1-A342-90DAA212E1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0C83C-01A8-40A6-A1B0-0BE2F8860AC8}" type="slidenum">
              <a:rPr lang="en-US" smtClean="0"/>
              <a:t>‹#›</a:t>
            </a:fld>
            <a:endParaRPr lang="en-US"/>
          </a:p>
        </p:txBody>
      </p:sp>
    </p:spTree>
    <p:extLst>
      <p:ext uri="{BB962C8B-B14F-4D97-AF65-F5344CB8AC3E}">
        <p14:creationId xmlns:p14="http://schemas.microsoft.com/office/powerpoint/2010/main" val="1382348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89B3-5EA2-498C-87F2-A939D13C5897}"/>
              </a:ext>
            </a:extLst>
          </p:cNvPr>
          <p:cNvSpPr>
            <a:spLocks noGrp="1"/>
          </p:cNvSpPr>
          <p:nvPr>
            <p:ph type="ctrTitle"/>
          </p:nvPr>
        </p:nvSpPr>
        <p:spPr/>
        <p:txBody>
          <a:bodyPr/>
          <a:lstStyle/>
          <a:p>
            <a:r>
              <a:rPr lang="en-US" b="0" i="0" dirty="0">
                <a:solidFill>
                  <a:srgbClr val="000000"/>
                </a:solidFill>
                <a:effectLst/>
                <a:latin typeface="-apple-system"/>
              </a:rPr>
              <a:t>Pacman Game</a:t>
            </a:r>
            <a:endParaRPr lang="en-US" dirty="0"/>
          </a:p>
        </p:txBody>
      </p:sp>
      <p:sp>
        <p:nvSpPr>
          <p:cNvPr id="3" name="Subtitle 2">
            <a:extLst>
              <a:ext uri="{FF2B5EF4-FFF2-40B4-BE49-F238E27FC236}">
                <a16:creationId xmlns:a16="http://schemas.microsoft.com/office/drawing/2014/main" id="{C4BE5A1A-3056-4B68-9D27-01DC137D66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8240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5F03-129D-4C4E-A773-8FB6DF0DBA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556C8D-593A-4F29-9683-44FDC92370D2}"/>
              </a:ext>
            </a:extLst>
          </p:cNvPr>
          <p:cNvSpPr>
            <a:spLocks noGrp="1"/>
          </p:cNvSpPr>
          <p:nvPr>
            <p:ph idx="1"/>
          </p:nvPr>
        </p:nvSpPr>
        <p:spPr/>
        <p:txBody>
          <a:bodyPr>
            <a:normAutofit fontScale="62500" lnSpcReduction="20000"/>
          </a:bodyPr>
          <a:lstStyle/>
          <a:p>
            <a:r>
              <a:rPr lang="en-US" dirty="0"/>
              <a:t>void </a:t>
            </a:r>
            <a:r>
              <a:rPr lang="en-US" dirty="0" err="1"/>
              <a:t>P_Reinit</a:t>
            </a:r>
            <a:r>
              <a:rPr lang="en-US" dirty="0"/>
              <a:t>(): This function is responsible for resetting Pacman's position and state variables to restart </a:t>
            </a:r>
            <a:r>
              <a:rPr lang="en-US" dirty="0" err="1"/>
              <a:t>gameplay.It</a:t>
            </a:r>
            <a:r>
              <a:rPr lang="en-US" dirty="0"/>
              <a:t> sets the initial position (a and b), angle (angle1), and animation state for Pacman. It calls the Pac() function to draw Pacman.</a:t>
            </a:r>
          </a:p>
          <a:p>
            <a:r>
              <a:rPr lang="en-US" dirty="0"/>
              <a:t>void </a:t>
            </a:r>
            <a:r>
              <a:rPr lang="en-US" dirty="0" err="1"/>
              <a:t>G_Reinit</a:t>
            </a:r>
            <a:r>
              <a:rPr lang="en-US" dirty="0"/>
              <a:t>(void): This function handles resetting the ghosts, including their positions, timers, speeds, and colors. It sets the </a:t>
            </a:r>
            <a:r>
              <a:rPr lang="en-US" dirty="0" err="1"/>
              <a:t>start_timer</a:t>
            </a:r>
            <a:r>
              <a:rPr lang="en-US" dirty="0"/>
              <a:t> to 3. It initializes an array </a:t>
            </a:r>
            <a:r>
              <a:rPr lang="en-US" dirty="0" err="1"/>
              <a:t>start_x</a:t>
            </a:r>
            <a:r>
              <a:rPr lang="en-US" dirty="0"/>
              <a:t> with the initial starting positions for each ghost. It initializes a 2D array </a:t>
            </a:r>
            <a:r>
              <a:rPr lang="en-US" dirty="0" err="1"/>
              <a:t>ghost_colors</a:t>
            </a:r>
            <a:r>
              <a:rPr lang="en-US" dirty="0"/>
              <a:t> with the RGB values for each ghost's color. It loops through each ghost and resets their properties, positions, and colors based on the </a:t>
            </a:r>
            <a:r>
              <a:rPr lang="en-US" dirty="0" err="1"/>
              <a:t>start_x</a:t>
            </a:r>
            <a:r>
              <a:rPr lang="en-US" dirty="0"/>
              <a:t> and </a:t>
            </a:r>
            <a:r>
              <a:rPr lang="en-US" dirty="0" err="1"/>
              <a:t>ghost_colors</a:t>
            </a:r>
            <a:r>
              <a:rPr lang="en-US" dirty="0"/>
              <a:t> arrays. It assigns specific properties and colors to each ghost based on their index. It also sets the </a:t>
            </a:r>
            <a:r>
              <a:rPr lang="en-US" dirty="0" err="1"/>
              <a:t>jail_timer</a:t>
            </a:r>
            <a:r>
              <a:rPr lang="en-US" dirty="0"/>
              <a:t> and </a:t>
            </a:r>
            <a:r>
              <a:rPr lang="en-US" dirty="0" err="1"/>
              <a:t>max_speed</a:t>
            </a:r>
            <a:r>
              <a:rPr lang="en-US" dirty="0"/>
              <a:t> for each ghost. Finally, it colorizes the ghosts by dividing the RGB values by 255.</a:t>
            </a:r>
          </a:p>
          <a:p>
            <a:r>
              <a:rPr lang="en-US" dirty="0"/>
              <a:t>void </a:t>
            </a:r>
            <a:r>
              <a:rPr lang="en-US" dirty="0" err="1"/>
              <a:t>renderBitmapString</a:t>
            </a:r>
            <a:r>
              <a:rPr lang="en-US" dirty="0"/>
              <a:t>(float x, float y, void *font, char *string): This function is defined to render a string using a specified font at the given position. It takes the position (x and y), font type, and a string as parameters. It sets the raster position using glRasterPos2f. It then iterates through the characters in the string and uses </a:t>
            </a:r>
            <a:r>
              <a:rPr lang="en-US" dirty="0" err="1"/>
              <a:t>glutBitmapCharacter</a:t>
            </a:r>
            <a:r>
              <a:rPr lang="en-US" dirty="0"/>
              <a:t> to render each character using the specified font.</a:t>
            </a:r>
          </a:p>
          <a:p>
            <a:r>
              <a:rPr lang="en-US" dirty="0"/>
              <a:t>void Write(char *string): This function is defined to write a string using the Helvetica 18 font. It takes a string as a parameter. It iterates through the characters in the string and uses </a:t>
            </a:r>
            <a:r>
              <a:rPr lang="en-US" dirty="0" err="1"/>
              <a:t>glutBitmapCharacter</a:t>
            </a:r>
            <a:r>
              <a:rPr lang="en-US" dirty="0"/>
              <a:t> to write each character using the Helvetica 18 font.</a:t>
            </a:r>
          </a:p>
          <a:p>
            <a:r>
              <a:rPr lang="en-US" dirty="0"/>
              <a:t>void print(char *string): This function is defined to print a string using the Times Roman 24 font. It takes a string as a parameter. It iterates through the characters in the string and uses </a:t>
            </a:r>
            <a:r>
              <a:rPr lang="en-US" dirty="0" err="1"/>
              <a:t>glutBitmapCharacter</a:t>
            </a:r>
            <a:r>
              <a:rPr lang="en-US" dirty="0"/>
              <a:t> to print each character using the Times Roman 24 font.</a:t>
            </a:r>
          </a:p>
        </p:txBody>
      </p:sp>
    </p:spTree>
    <p:extLst>
      <p:ext uri="{BB962C8B-B14F-4D97-AF65-F5344CB8AC3E}">
        <p14:creationId xmlns:p14="http://schemas.microsoft.com/office/powerpoint/2010/main" val="28047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A22A4-F7B2-489B-B2EF-6FDC703B5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3B493E-86DF-4A52-BE61-434A8BBEAC07}"/>
              </a:ext>
            </a:extLst>
          </p:cNvPr>
          <p:cNvSpPr>
            <a:spLocks noGrp="1"/>
          </p:cNvSpPr>
          <p:nvPr>
            <p:ph idx="1"/>
          </p:nvPr>
        </p:nvSpPr>
        <p:spPr/>
        <p:txBody>
          <a:bodyPr>
            <a:normAutofit fontScale="77500" lnSpcReduction="20000"/>
          </a:bodyPr>
          <a:lstStyle/>
          <a:p>
            <a:r>
              <a:rPr lang="en-US" dirty="0"/>
              <a:t>void </a:t>
            </a:r>
            <a:r>
              <a:rPr lang="en-US" dirty="0" err="1"/>
              <a:t>create_list_lib</a:t>
            </a:r>
            <a:r>
              <a:rPr lang="en-US" dirty="0"/>
              <a:t>(): This function is responsible for creating display lists for different walls in the game </a:t>
            </a:r>
            <a:r>
              <a:rPr lang="en-US" dirty="0" err="1"/>
              <a:t>maze.It</a:t>
            </a:r>
            <a:r>
              <a:rPr lang="en-US" dirty="0"/>
              <a:t> starts by generating a unique display list ID using </a:t>
            </a:r>
            <a:r>
              <a:rPr lang="en-US" dirty="0" err="1"/>
              <a:t>glGenLists</a:t>
            </a:r>
            <a:r>
              <a:rPr lang="en-US" dirty="0"/>
              <a:t>(1) and assigns it to list[1]. It then begins defining the display list using </a:t>
            </a:r>
            <a:r>
              <a:rPr lang="en-US" dirty="0" err="1"/>
              <a:t>glNewList</a:t>
            </a:r>
            <a:r>
              <a:rPr lang="en-US" dirty="0"/>
              <a:t>(list[1], GL_COMPILE). Inside the display list, it defines a quad (wall) for the north wall of the maze using </a:t>
            </a:r>
            <a:r>
              <a:rPr lang="en-US" dirty="0" err="1"/>
              <a:t>glBegin</a:t>
            </a:r>
            <a:r>
              <a:rPr lang="en-US" dirty="0"/>
              <a:t>(GL_QUADS) and specifies the vertices and color. After defining the quad, it ends the </a:t>
            </a:r>
            <a:r>
              <a:rPr lang="en-US" dirty="0" err="1"/>
              <a:t>glBegin</a:t>
            </a:r>
            <a:r>
              <a:rPr lang="en-US" dirty="0"/>
              <a:t> and </a:t>
            </a:r>
            <a:r>
              <a:rPr lang="en-US" dirty="0" err="1"/>
              <a:t>glEnd</a:t>
            </a:r>
            <a:r>
              <a:rPr lang="en-US" dirty="0"/>
              <a:t> blocks and ends the display list using </a:t>
            </a:r>
            <a:r>
              <a:rPr lang="en-US" dirty="0" err="1"/>
              <a:t>glEndList</a:t>
            </a:r>
            <a:r>
              <a:rPr lang="en-US" dirty="0"/>
              <a:t>(). This process is repeated for list[2], list[3], and list[4], each defining different walls of the maze.</a:t>
            </a:r>
          </a:p>
          <a:p>
            <a:r>
              <a:rPr lang="en-US" dirty="0"/>
              <a:t>void </a:t>
            </a:r>
            <a:r>
              <a:rPr lang="en-US" dirty="0" err="1"/>
              <a:t>init</a:t>
            </a:r>
            <a:r>
              <a:rPr lang="en-US" dirty="0"/>
              <a:t>(): This function is responsible for setting up lighting, perspective projection, and the camera position. It enables lighting and sets up the ambient and diffuse lighting properties. It enables color material and sets the color for the light. It enables normalization and sets the projection matrix using </a:t>
            </a:r>
            <a:r>
              <a:rPr lang="en-US" dirty="0" err="1"/>
              <a:t>gluPerspective</a:t>
            </a:r>
            <a:r>
              <a:rPr lang="en-US" dirty="0"/>
              <a:t>. It sets the </a:t>
            </a:r>
            <a:r>
              <a:rPr lang="en-US" dirty="0" err="1"/>
              <a:t>modelview</a:t>
            </a:r>
            <a:r>
              <a:rPr lang="en-US" dirty="0"/>
              <a:t> matrix using </a:t>
            </a:r>
            <a:r>
              <a:rPr lang="en-US" dirty="0" err="1"/>
              <a:t>gluLookAt</a:t>
            </a:r>
            <a:r>
              <a:rPr lang="en-US" dirty="0"/>
              <a:t> to position the camera.</a:t>
            </a:r>
          </a:p>
          <a:p>
            <a:r>
              <a:rPr lang="en-US" dirty="0"/>
              <a:t>void erase(): This function is defined to draw a polygon for erasing purposes, but the function body is empty. It sets the color to a dark red shade. It defines a polygon using </a:t>
            </a:r>
            <a:r>
              <a:rPr lang="en-US" dirty="0" err="1"/>
              <a:t>glBegin</a:t>
            </a:r>
            <a:r>
              <a:rPr lang="en-US" dirty="0"/>
              <a:t>(GL_POLYGON) and specifies the vertices. It ends the polygon using </a:t>
            </a:r>
            <a:r>
              <a:rPr lang="en-US" dirty="0" err="1"/>
              <a:t>glEnd</a:t>
            </a:r>
            <a:r>
              <a:rPr lang="en-US" dirty="0"/>
              <a:t>().</a:t>
            </a:r>
          </a:p>
        </p:txBody>
      </p:sp>
    </p:spTree>
    <p:extLst>
      <p:ext uri="{BB962C8B-B14F-4D97-AF65-F5344CB8AC3E}">
        <p14:creationId xmlns:p14="http://schemas.microsoft.com/office/powerpoint/2010/main" val="118910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489E-D384-4112-9D75-880C0CC6388F}"/>
              </a:ext>
            </a:extLst>
          </p:cNvPr>
          <p:cNvSpPr>
            <a:spLocks noGrp="1"/>
          </p:cNvSpPr>
          <p:nvPr>
            <p:ph type="title"/>
          </p:nvPr>
        </p:nvSpPr>
        <p:spPr/>
        <p:txBody>
          <a:bodyPr/>
          <a:lstStyle/>
          <a:p>
            <a:r>
              <a:rPr lang="en-US" dirty="0"/>
              <a:t>Player Movement </a:t>
            </a:r>
          </a:p>
        </p:txBody>
      </p:sp>
      <p:sp>
        <p:nvSpPr>
          <p:cNvPr id="3" name="Content Placeholder 2">
            <a:extLst>
              <a:ext uri="{FF2B5EF4-FFF2-40B4-BE49-F238E27FC236}">
                <a16:creationId xmlns:a16="http://schemas.microsoft.com/office/drawing/2014/main" id="{42940564-E5C7-4D66-A0F8-90FD2913EA0F}"/>
              </a:ext>
            </a:extLst>
          </p:cNvPr>
          <p:cNvSpPr>
            <a:spLocks noGrp="1"/>
          </p:cNvSpPr>
          <p:nvPr>
            <p:ph idx="1"/>
          </p:nvPr>
        </p:nvSpPr>
        <p:spPr/>
        <p:txBody>
          <a:bodyPr>
            <a:normAutofit fontScale="62500" lnSpcReduction="20000"/>
          </a:bodyPr>
          <a:lstStyle/>
          <a:p>
            <a:pPr marL="0" indent="0">
              <a:buNone/>
            </a:pPr>
            <a:r>
              <a:rPr lang="en-US" dirty="0"/>
              <a:t>void keys(): This function is used to handle keyboard inputs and perform certain actions based on the keys pressed. </a:t>
            </a:r>
          </a:p>
          <a:p>
            <a:pPr marL="0" indent="0">
              <a:buNone/>
            </a:pPr>
            <a:r>
              <a:rPr lang="en-US" dirty="0"/>
              <a:t>void </a:t>
            </a:r>
            <a:r>
              <a:rPr lang="en-US" dirty="0" err="1"/>
              <a:t>mykey</a:t>
            </a:r>
            <a:r>
              <a:rPr lang="en-US" dirty="0"/>
              <a:t>(unsigned char key, int x, int y): This function handles regular key press events. If the </a:t>
            </a:r>
            <a:r>
              <a:rPr lang="en-US" dirty="0" err="1"/>
              <a:t>start_timer</a:t>
            </a:r>
            <a:r>
              <a:rPr lang="en-US" dirty="0"/>
              <a:t> is greater than 0, it decrements the </a:t>
            </a:r>
            <a:r>
              <a:rPr lang="en-US" dirty="0" err="1"/>
              <a:t>timer.The</a:t>
            </a:r>
            <a:r>
              <a:rPr lang="en-US" dirty="0"/>
              <a:t> function does not have any additional functionality beyond </a:t>
            </a:r>
            <a:r>
              <a:rPr lang="en-US" dirty="0" err="1"/>
              <a:t>thatbool</a:t>
            </a:r>
            <a:r>
              <a:rPr lang="en-US" dirty="0"/>
              <a:t> .</a:t>
            </a:r>
          </a:p>
          <a:p>
            <a:pPr marL="0" indent="0">
              <a:buNone/>
            </a:pPr>
            <a:r>
              <a:rPr lang="en-US" dirty="0"/>
              <a:t>Open(int a, int b): This function takes in two integer parameters a and b and returns a </a:t>
            </a:r>
            <a:r>
              <a:rPr lang="en-US" dirty="0" err="1"/>
              <a:t>boolean</a:t>
            </a:r>
            <a:r>
              <a:rPr lang="en-US" dirty="0"/>
              <a:t> value. It is used to check if a specific position on the game board is open or not. The function likely checks the </a:t>
            </a:r>
            <a:r>
              <a:rPr lang="en-US" dirty="0" err="1"/>
              <a:t>tp_array</a:t>
            </a:r>
            <a:r>
              <a:rPr lang="en-US" dirty="0"/>
              <a:t> to determine if the specified position is empty or contains an obstacle. If the position is open, the function returns true; otherwise, it returns false.</a:t>
            </a:r>
          </a:p>
          <a:p>
            <a:pPr marL="0" indent="0">
              <a:buNone/>
            </a:pPr>
            <a:r>
              <a:rPr lang="en-US" dirty="0"/>
              <a:t>void Move(): This function is responsible for handling the movement of the player character (Pacman) based on key inputs. It updates the position of the character (a and b variables) based on the current angle of movement (angle1 variable) and the speed (speed1 variable). The function checks for different key inputs (UP, DOWN, LEFT, RIGHT) and updates the animate flag and the angle of movement accordingly. It also calls the Open() function to check if the next position is open before allowing the movement.</a:t>
            </a:r>
          </a:p>
          <a:p>
            <a:pPr marL="0" indent="0">
              <a:buNone/>
            </a:pPr>
            <a:r>
              <a:rPr lang="en-US" dirty="0"/>
              <a:t>void Pac(void): This function is responsible for drawing the Pacman character on the screen. It uses OpenGL functions to set the color, translate the position, and draw a solid sphere representing Pacman. The position of Pacman is determined by the a and b variables, which are updated in the Move() function.</a:t>
            </a:r>
          </a:p>
        </p:txBody>
      </p:sp>
    </p:spTree>
    <p:extLst>
      <p:ext uri="{BB962C8B-B14F-4D97-AF65-F5344CB8AC3E}">
        <p14:creationId xmlns:p14="http://schemas.microsoft.com/office/powerpoint/2010/main" val="786279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90D76-E2D3-4843-A3DC-95DABF6C1CA3}"/>
              </a:ext>
            </a:extLst>
          </p:cNvPr>
          <p:cNvSpPr>
            <a:spLocks noGrp="1"/>
          </p:cNvSpPr>
          <p:nvPr>
            <p:ph type="title"/>
          </p:nvPr>
        </p:nvSpPr>
        <p:spPr/>
        <p:txBody>
          <a:bodyPr/>
          <a:lstStyle/>
          <a:p>
            <a:r>
              <a:rPr lang="en-US" dirty="0"/>
              <a:t>Ghost</a:t>
            </a:r>
          </a:p>
        </p:txBody>
      </p:sp>
      <p:sp>
        <p:nvSpPr>
          <p:cNvPr id="3" name="Content Placeholder 2">
            <a:extLst>
              <a:ext uri="{FF2B5EF4-FFF2-40B4-BE49-F238E27FC236}">
                <a16:creationId xmlns:a16="http://schemas.microsoft.com/office/drawing/2014/main" id="{A55C1CC8-CCF2-4E29-831B-C818ADAE956D}"/>
              </a:ext>
            </a:extLst>
          </p:cNvPr>
          <p:cNvSpPr>
            <a:spLocks noGrp="1"/>
          </p:cNvSpPr>
          <p:nvPr>
            <p:ph idx="1"/>
          </p:nvPr>
        </p:nvSpPr>
        <p:spPr/>
        <p:txBody>
          <a:bodyPr>
            <a:normAutofit fontScale="70000" lnSpcReduction="20000"/>
          </a:bodyPr>
          <a:lstStyle/>
          <a:p>
            <a:r>
              <a:rPr lang="en-US" dirty="0"/>
              <a:t>class Ghost: This line declares a class named Ghost. It is used to define the properties and behaviors of a ghost character in the game.</a:t>
            </a:r>
          </a:p>
          <a:p>
            <a:r>
              <a:rPr lang="en-US" dirty="0"/>
              <a:t>Ghost::Ghost(double </a:t>
            </a:r>
            <a:r>
              <a:rPr lang="en-US" dirty="0" err="1"/>
              <a:t>tx</a:t>
            </a:r>
            <a:r>
              <a:rPr lang="en-US" dirty="0"/>
              <a:t>, double ty): This is the constructor of the Ghost class. It is called when a new Ghost object is created. The constructor takes in two parameters </a:t>
            </a:r>
            <a:r>
              <a:rPr lang="en-US" dirty="0" err="1"/>
              <a:t>tx</a:t>
            </a:r>
            <a:r>
              <a:rPr lang="en-US" dirty="0"/>
              <a:t> and ty, which represent the initial position of the ghost. Inside the constructor, the initial position, angle, speed, color, and other properties of the ghost are set.</a:t>
            </a:r>
          </a:p>
          <a:p>
            <a:r>
              <a:rPr lang="en-US" dirty="0"/>
              <a:t>Ghost::~Ghost(void): This is the destructor of the Ghost class. It is called when a Ghost object is destroyed. In this case, the destructor is empty, indicating that there is no specific cleanup required for the Ghost object.</a:t>
            </a:r>
          </a:p>
          <a:p>
            <a:r>
              <a:rPr lang="en-US" dirty="0"/>
              <a:t>void Ghost::Move(): This member function is responsible for moving the ghost. It updates the position of the ghost based on its current angle of movement (angle) and speed (speed). The cos() and sin() functions from the math library are used to calculate the new position based on the angle.</a:t>
            </a:r>
          </a:p>
          <a:p>
            <a:r>
              <a:rPr lang="en-US" dirty="0"/>
              <a:t>void Ghost::Update(void): This member function is responsible for updating the state of the ghost. It handles various behaviors and conditions of the ghost, such as changing direction at the edges of the game board, handling the ghost's movement in and out of jail, managing the ghost's edibility, and sending the ghost to jail when eaten.</a:t>
            </a:r>
          </a:p>
        </p:txBody>
      </p:sp>
    </p:spTree>
    <p:extLst>
      <p:ext uri="{BB962C8B-B14F-4D97-AF65-F5344CB8AC3E}">
        <p14:creationId xmlns:p14="http://schemas.microsoft.com/office/powerpoint/2010/main" val="1773501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EFD2-ED90-48BB-BE5C-818DB80471F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4483A4F-B709-4E07-84BD-3BD02ACB2A40}"/>
              </a:ext>
            </a:extLst>
          </p:cNvPr>
          <p:cNvSpPr>
            <a:spLocks noGrp="1"/>
          </p:cNvSpPr>
          <p:nvPr>
            <p:ph idx="1"/>
          </p:nvPr>
        </p:nvSpPr>
        <p:spPr/>
        <p:txBody>
          <a:bodyPr>
            <a:normAutofit fontScale="55000" lnSpcReduction="20000"/>
          </a:bodyPr>
          <a:lstStyle/>
          <a:p>
            <a:r>
              <a:rPr lang="en-US" dirty="0"/>
              <a:t>void Ghost::Chase(double </a:t>
            </a:r>
            <a:r>
              <a:rPr lang="en-US" dirty="0" err="1"/>
              <a:t>tx</a:t>
            </a:r>
            <a:r>
              <a:rPr lang="en-US" dirty="0"/>
              <a:t>, double ty, bool* </a:t>
            </a:r>
            <a:r>
              <a:rPr lang="en-US" dirty="0" err="1"/>
              <a:t>open_move</a:t>
            </a:r>
            <a:r>
              <a:rPr lang="en-US" dirty="0"/>
              <a:t>): This member function is used to implement the behavior of the ghost chasing the player character (Pacman). It takes in the target position (</a:t>
            </a:r>
            <a:r>
              <a:rPr lang="en-US" dirty="0" err="1"/>
              <a:t>tx</a:t>
            </a:r>
            <a:r>
              <a:rPr lang="en-US" dirty="0"/>
              <a:t> and ty) and an array of </a:t>
            </a:r>
            <a:r>
              <a:rPr lang="en-US" dirty="0" err="1"/>
              <a:t>boolean</a:t>
            </a:r>
            <a:r>
              <a:rPr lang="en-US" dirty="0"/>
              <a:t> values (</a:t>
            </a:r>
            <a:r>
              <a:rPr lang="en-US" dirty="0" err="1"/>
              <a:t>open_move</a:t>
            </a:r>
            <a:r>
              <a:rPr lang="en-US" dirty="0"/>
              <a:t>) representing the available movement directions for the ghost.</a:t>
            </a:r>
          </a:p>
          <a:p>
            <a:r>
              <a:rPr lang="en-US" dirty="0"/>
              <a:t>bool Ghost::Catch(double </a:t>
            </a:r>
            <a:r>
              <a:rPr lang="en-US" dirty="0" err="1"/>
              <a:t>tx</a:t>
            </a:r>
            <a:r>
              <a:rPr lang="en-US" dirty="0"/>
              <a:t>, double ty): This member function is responsible for collision detection between the ghost and Pacman. It takes in the position of Pacman (px and </a:t>
            </a:r>
            <a:r>
              <a:rPr lang="en-US" dirty="0" err="1"/>
              <a:t>py</a:t>
            </a:r>
            <a:r>
              <a:rPr lang="en-US" dirty="0"/>
              <a:t>) and returns a </a:t>
            </a:r>
            <a:r>
              <a:rPr lang="en-US" dirty="0" err="1"/>
              <a:t>boolean</a:t>
            </a:r>
            <a:r>
              <a:rPr lang="en-US" dirty="0"/>
              <a:t> value indicating whether a collision has occurred. The function checks if the distance between the ghost and Pacman is within a small range (0.2 units) in both the x and y directions. If the condition is true, it means that the ghost and Pacman are close enough to collide, so the function returns true. If the condition is false, it means that there is no collision, so the function returns </a:t>
            </a:r>
            <a:r>
              <a:rPr lang="en-US" dirty="0" err="1"/>
              <a:t>false.void</a:t>
            </a:r>
            <a:r>
              <a:rPr lang="en-US" dirty="0"/>
              <a:t> Ghost::</a:t>
            </a:r>
            <a:r>
              <a:rPr lang="en-US" dirty="0" err="1"/>
              <a:t>Reinit</a:t>
            </a:r>
            <a:r>
              <a:rPr lang="en-US" dirty="0"/>
              <a:t>(void): This member function is used to reset the properties of the ghost to their initial state. It is called when the game is reset or when a new level starts. It sets the edible and </a:t>
            </a:r>
            <a:r>
              <a:rPr lang="en-US" dirty="0" err="1"/>
              <a:t>in_jail</a:t>
            </a:r>
            <a:r>
              <a:rPr lang="en-US" dirty="0"/>
              <a:t> flags to false and resets the angle of the ghost.</a:t>
            </a:r>
          </a:p>
          <a:p>
            <a:r>
              <a:rPr lang="en-US" dirty="0"/>
              <a:t>void Ghost::Vulnerable(void):his member function is called when Pacman eats a super pebble, which makes the ghosts vulnerable. It changes the state of the ghost to a vulnerable state, where it can be eaten by Pacman. The function first checks if the ghost is not already in the vulnerable state (!(edible)). If the condition is true, it means that the ghost is not vulnerable yet, so the function proceeds to change the angle of the ghost by adding 180 degrees to its current angle and taking the modulo 360 to keep it within the valid range. The function also sets the speed of the ghost to its maximum speed. It then sets the edible flag to true, indicating that the ghost is now vulnerable. The </a:t>
            </a:r>
            <a:r>
              <a:rPr lang="en-US" dirty="0" err="1"/>
              <a:t>edible_timer</a:t>
            </a:r>
            <a:r>
              <a:rPr lang="en-US" dirty="0"/>
              <a:t> is set to the maximum time the ghost can remain vulnerable</a:t>
            </a:r>
          </a:p>
          <a:p>
            <a:r>
              <a:rPr lang="en-US" dirty="0"/>
              <a:t>void Ghost::Draw(void): This member function is used to draw the ghost on the screen using OpenGL functions. It sets the color of the ghost and uses OpenGL functions to draw the ghost's shape.</a:t>
            </a:r>
          </a:p>
          <a:p>
            <a:r>
              <a:rPr lang="en-US" dirty="0"/>
              <a:t>void Ghost::</a:t>
            </a:r>
            <a:r>
              <a:rPr lang="en-US" dirty="0" err="1"/>
              <a:t>game_over</a:t>
            </a:r>
            <a:r>
              <a:rPr lang="en-US" dirty="0"/>
              <a:t>(void): This member function is used to handle the game over condition when the player loses all their lives.</a:t>
            </a:r>
          </a:p>
        </p:txBody>
      </p:sp>
    </p:spTree>
    <p:extLst>
      <p:ext uri="{BB962C8B-B14F-4D97-AF65-F5344CB8AC3E}">
        <p14:creationId xmlns:p14="http://schemas.microsoft.com/office/powerpoint/2010/main" val="662935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CA79-F3FE-480C-8AD5-99338523CE81}"/>
              </a:ext>
            </a:extLst>
          </p:cNvPr>
          <p:cNvSpPr>
            <a:spLocks noGrp="1"/>
          </p:cNvSpPr>
          <p:nvPr>
            <p:ph type="title"/>
          </p:nvPr>
        </p:nvSpPr>
        <p:spPr/>
        <p:txBody>
          <a:bodyPr/>
          <a:lstStyle/>
          <a:p>
            <a:r>
              <a:rPr lang="en-US" dirty="0"/>
              <a:t>Main Function</a:t>
            </a:r>
          </a:p>
        </p:txBody>
      </p:sp>
      <p:sp>
        <p:nvSpPr>
          <p:cNvPr id="3" name="Content Placeholder 2">
            <a:extLst>
              <a:ext uri="{FF2B5EF4-FFF2-40B4-BE49-F238E27FC236}">
                <a16:creationId xmlns:a16="http://schemas.microsoft.com/office/drawing/2014/main" id="{4DAD8B7B-5A34-4A21-BCEB-1D1C07F5E6F1}"/>
              </a:ext>
            </a:extLst>
          </p:cNvPr>
          <p:cNvSpPr>
            <a:spLocks noGrp="1"/>
          </p:cNvSpPr>
          <p:nvPr>
            <p:ph idx="1"/>
          </p:nvPr>
        </p:nvSpPr>
        <p:spPr/>
        <p:txBody>
          <a:bodyPr>
            <a:normAutofit fontScale="77500" lnSpcReduction="20000"/>
          </a:bodyPr>
          <a:lstStyle/>
          <a:p>
            <a:r>
              <a:rPr lang="en-US" dirty="0"/>
              <a:t>int main(int </a:t>
            </a:r>
            <a:r>
              <a:rPr lang="en-US" dirty="0" err="1"/>
              <a:t>argc,char</a:t>
            </a:r>
            <a:r>
              <a:rPr lang="en-US" dirty="0"/>
              <a:t> **</a:t>
            </a:r>
            <a:r>
              <a:rPr lang="en-US" dirty="0" err="1"/>
              <a:t>argv</a:t>
            </a:r>
            <a:r>
              <a:rPr lang="en-US" dirty="0"/>
              <a:t>): The main function where the program execution starts.</a:t>
            </a:r>
          </a:p>
          <a:p>
            <a:pPr marL="0" indent="0">
              <a:buNone/>
            </a:pPr>
            <a:r>
              <a:rPr lang="en-US" dirty="0"/>
              <a:t>It initializes GLUT and sets up the display mode, window size, and position.</a:t>
            </a:r>
          </a:p>
          <a:p>
            <a:pPr marL="0" indent="0">
              <a:buNone/>
            </a:pPr>
            <a:r>
              <a:rPr lang="en-US" dirty="0"/>
              <a:t>It creates the window with the title "Pac GL 3D".</a:t>
            </a:r>
          </a:p>
          <a:p>
            <a:pPr marL="0" indent="0">
              <a:buNone/>
            </a:pPr>
            <a:r>
              <a:rPr lang="en-US" dirty="0"/>
              <a:t>It calls the </a:t>
            </a:r>
            <a:r>
              <a:rPr lang="en-US" dirty="0" err="1"/>
              <a:t>init</a:t>
            </a:r>
            <a:r>
              <a:rPr lang="en-US" dirty="0"/>
              <a:t>() function to set up lighting, projection, and camera.</a:t>
            </a:r>
          </a:p>
          <a:p>
            <a:pPr marL="0" indent="0">
              <a:buNone/>
            </a:pPr>
            <a:r>
              <a:rPr lang="en-US" dirty="0"/>
              <a:t>It sets the display function to </a:t>
            </a:r>
            <a:r>
              <a:rPr lang="en-US" dirty="0" err="1"/>
              <a:t>RenderScene</a:t>
            </a:r>
            <a:r>
              <a:rPr lang="en-US" dirty="0"/>
              <a:t>.</a:t>
            </a:r>
          </a:p>
          <a:p>
            <a:pPr marL="0" indent="0">
              <a:buNone/>
            </a:pPr>
            <a:r>
              <a:rPr lang="en-US" dirty="0"/>
              <a:t>It calls the </a:t>
            </a:r>
            <a:r>
              <a:rPr lang="en-US" dirty="0" err="1"/>
              <a:t>create_list_lib</a:t>
            </a:r>
            <a:r>
              <a:rPr lang="en-US" dirty="0"/>
              <a:t>() function to create the display lists for maze walls.</a:t>
            </a:r>
          </a:p>
          <a:p>
            <a:pPr marL="0" indent="0">
              <a:buNone/>
            </a:pPr>
            <a:r>
              <a:rPr lang="en-US" dirty="0"/>
              <a:t>It sets the keyboard and special key functions to handle user input.</a:t>
            </a:r>
          </a:p>
          <a:p>
            <a:pPr marL="0" indent="0">
              <a:buNone/>
            </a:pPr>
            <a:r>
              <a:rPr lang="en-US" dirty="0"/>
              <a:t>It enables depth testing.</a:t>
            </a:r>
          </a:p>
          <a:p>
            <a:pPr marL="0" indent="0">
              <a:buNone/>
            </a:pPr>
            <a:r>
              <a:rPr lang="en-US" dirty="0"/>
              <a:t>It initializes and sets the properties for the ghost objects.</a:t>
            </a:r>
          </a:p>
          <a:p>
            <a:pPr marL="0" indent="0">
              <a:buNone/>
            </a:pPr>
            <a:r>
              <a:rPr lang="en-US" dirty="0"/>
              <a:t>It initializes the teleport array and sets the number of remaining pebbles.</a:t>
            </a:r>
          </a:p>
          <a:p>
            <a:pPr marL="0" indent="0">
              <a:buNone/>
            </a:pPr>
            <a:r>
              <a:rPr lang="en-US" dirty="0"/>
              <a:t>It sets the shading model to smooth.</a:t>
            </a:r>
          </a:p>
          <a:p>
            <a:pPr marL="0" indent="0">
              <a:buNone/>
            </a:pPr>
            <a:r>
              <a:rPr lang="en-US" dirty="0"/>
              <a:t>It enters the main loop using </a:t>
            </a:r>
            <a:r>
              <a:rPr lang="en-US" dirty="0" err="1"/>
              <a:t>glutMainLoop</a:t>
            </a:r>
            <a:r>
              <a:rPr lang="en-US" dirty="0"/>
              <a:t>() to handle events and update the display.</a:t>
            </a:r>
          </a:p>
        </p:txBody>
      </p:sp>
    </p:spTree>
    <p:extLst>
      <p:ext uri="{BB962C8B-B14F-4D97-AF65-F5344CB8AC3E}">
        <p14:creationId xmlns:p14="http://schemas.microsoft.com/office/powerpoint/2010/main" val="1307692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E125-560F-4346-A9A8-768122A04B25}"/>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2F5A0A1F-08F2-477F-89BD-6A6EB35ECDB1}"/>
              </a:ext>
            </a:extLst>
          </p:cNvPr>
          <p:cNvSpPr>
            <a:spLocks noGrp="1"/>
          </p:cNvSpPr>
          <p:nvPr>
            <p:ph idx="1"/>
          </p:nvPr>
        </p:nvSpPr>
        <p:spPr/>
        <p:txBody>
          <a:bodyPr/>
          <a:lstStyle/>
          <a:p>
            <a:endParaRPr lang="en-US"/>
          </a:p>
        </p:txBody>
      </p:sp>
      <p:pic>
        <p:nvPicPr>
          <p:cNvPr id="2054" name="Picture 6" descr="PAC-MAN - #ThursdayThoughts for today: Gratitude. To everyone reading this, thank  you. | Facebook">
            <a:extLst>
              <a:ext uri="{FF2B5EF4-FFF2-40B4-BE49-F238E27FC236}">
                <a16:creationId xmlns:a16="http://schemas.microsoft.com/office/drawing/2014/main" id="{25A083E5-B1BA-4D4B-8D2B-5F6439ADA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5456" y="2357438"/>
            <a:ext cx="3572107" cy="357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59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3165-E13B-40D2-BA79-F6E1D07FBB09}"/>
              </a:ext>
            </a:extLst>
          </p:cNvPr>
          <p:cNvSpPr>
            <a:spLocks noGrp="1"/>
          </p:cNvSpPr>
          <p:nvPr>
            <p:ph type="title"/>
          </p:nvPr>
        </p:nvSpPr>
        <p:spPr/>
        <p:txBody>
          <a:bodyPr/>
          <a:lstStyle/>
          <a:p>
            <a:r>
              <a:rPr lang="en-US" b="0" i="0" dirty="0">
                <a:solidFill>
                  <a:srgbClr val="000000"/>
                </a:solidFill>
                <a:effectLst/>
                <a:latin typeface="-apple-system"/>
              </a:rPr>
              <a:t>Introduction to the Pacman Game</a:t>
            </a:r>
            <a:endParaRPr lang="en-US" dirty="0"/>
          </a:p>
        </p:txBody>
      </p:sp>
      <p:sp>
        <p:nvSpPr>
          <p:cNvPr id="3" name="Content Placeholder 2">
            <a:extLst>
              <a:ext uri="{FF2B5EF4-FFF2-40B4-BE49-F238E27FC236}">
                <a16:creationId xmlns:a16="http://schemas.microsoft.com/office/drawing/2014/main" id="{CF2E9D55-0FDB-4CF8-B3C2-4E3A1356A3A6}"/>
              </a:ext>
            </a:extLst>
          </p:cNvPr>
          <p:cNvSpPr>
            <a:spLocks noGrp="1"/>
          </p:cNvSpPr>
          <p:nvPr>
            <p:ph idx="1"/>
          </p:nvPr>
        </p:nvSpPr>
        <p:spPr>
          <a:xfrm>
            <a:off x="722790" y="2141537"/>
            <a:ext cx="10515600" cy="4351338"/>
          </a:xfrm>
        </p:spPr>
        <p:txBody>
          <a:bodyPr>
            <a:normAutofit/>
          </a:bodyPr>
          <a:lstStyle/>
          <a:p>
            <a:pPr marL="0" indent="0" algn="l">
              <a:buNone/>
            </a:pPr>
            <a:r>
              <a:rPr lang="en-US" sz="1600" b="0" i="0" dirty="0">
                <a:solidFill>
                  <a:srgbClr val="000000"/>
                </a:solidFill>
                <a:effectLst/>
              </a:rPr>
              <a:t>Welcome to the Pacman Game! In this code, we have a single round of the game where you control Pacman to collect food while avoiding ghosts. The code provided allows you to play the game on your computer.</a:t>
            </a:r>
          </a:p>
          <a:p>
            <a:pPr marL="0" indent="0" algn="l">
              <a:buNone/>
            </a:pPr>
            <a:r>
              <a:rPr lang="en-US" sz="1600" dirty="0">
                <a:solidFill>
                  <a:srgbClr val="000000"/>
                </a:solidFill>
              </a:rPr>
              <a:t>What are key Elements in the game</a:t>
            </a:r>
          </a:p>
          <a:p>
            <a:pPr marL="0" indent="0" algn="l">
              <a:buNone/>
            </a:pPr>
            <a:r>
              <a:rPr lang="en-US" sz="1600" b="0" i="0" dirty="0">
                <a:solidFill>
                  <a:srgbClr val="000000"/>
                </a:solidFill>
                <a:effectLst/>
              </a:rPr>
              <a:t>1) Pac-Man is the main character and the player's avatar in the game.</a:t>
            </a:r>
          </a:p>
          <a:p>
            <a:pPr marL="0" indent="0" algn="l">
              <a:buNone/>
            </a:pPr>
            <a:r>
              <a:rPr lang="en-US" sz="1600" b="0" i="0" dirty="0">
                <a:solidFill>
                  <a:srgbClr val="000000"/>
                </a:solidFill>
                <a:effectLst/>
              </a:rPr>
              <a:t>The objective of Pac-Man is to navigate through a maze and eat all the pellets or dots to advance to the next level.</a:t>
            </a:r>
          </a:p>
          <a:p>
            <a:pPr marL="0" indent="0" algn="l">
              <a:buNone/>
            </a:pPr>
            <a:r>
              <a:rPr lang="en-US" sz="1600" b="0" i="0" dirty="0">
                <a:solidFill>
                  <a:srgbClr val="000000"/>
                </a:solidFill>
                <a:effectLst/>
              </a:rPr>
              <a:t>Pac-Man is controlled by the player and can move in four directions: up, down, left, and right.</a:t>
            </a:r>
          </a:p>
          <a:p>
            <a:pPr marL="0" indent="0" algn="l">
              <a:buNone/>
            </a:pPr>
            <a:r>
              <a:rPr lang="en-US" sz="1600" b="0" i="0" dirty="0">
                <a:solidFill>
                  <a:srgbClr val="000000"/>
                </a:solidFill>
                <a:effectLst/>
              </a:rPr>
              <a:t>The player must avoid the Ghosts, as coming into contact with them will result in losing a life.</a:t>
            </a:r>
          </a:p>
          <a:p>
            <a:endParaRPr lang="en-US" sz="1600" dirty="0"/>
          </a:p>
        </p:txBody>
      </p:sp>
      <p:pic>
        <p:nvPicPr>
          <p:cNvPr id="5" name="Picture 4">
            <a:extLst>
              <a:ext uri="{FF2B5EF4-FFF2-40B4-BE49-F238E27FC236}">
                <a16:creationId xmlns:a16="http://schemas.microsoft.com/office/drawing/2014/main" id="{624C259E-D996-4A7D-BDA2-EEBBE4A62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839" y="4612123"/>
            <a:ext cx="1376964" cy="1295966"/>
          </a:xfrm>
          <a:prstGeom prst="rect">
            <a:avLst/>
          </a:prstGeom>
        </p:spPr>
      </p:pic>
    </p:spTree>
    <p:extLst>
      <p:ext uri="{BB962C8B-B14F-4D97-AF65-F5344CB8AC3E}">
        <p14:creationId xmlns:p14="http://schemas.microsoft.com/office/powerpoint/2010/main" val="6958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E4D4-7BB9-47F2-92A2-AAD876E94F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D1344E-0919-4699-AAC3-2CC0B8AE3B27}"/>
              </a:ext>
            </a:extLst>
          </p:cNvPr>
          <p:cNvSpPr>
            <a:spLocks noGrp="1"/>
          </p:cNvSpPr>
          <p:nvPr>
            <p:ph idx="1"/>
          </p:nvPr>
        </p:nvSpPr>
        <p:spPr/>
        <p:txBody>
          <a:bodyPr>
            <a:normAutofit/>
          </a:bodyPr>
          <a:lstStyle/>
          <a:p>
            <a:pPr marL="0" indent="0">
              <a:buNone/>
            </a:pPr>
            <a:r>
              <a:rPr lang="en-US" sz="1600" dirty="0"/>
              <a:t>2) Ghosts:</a:t>
            </a:r>
          </a:p>
          <a:p>
            <a:r>
              <a:rPr lang="en-US" sz="1600" dirty="0"/>
              <a:t>The Ghosts are the antagonists in the game and are programmed with individual personalities and behaviors.</a:t>
            </a:r>
          </a:p>
          <a:p>
            <a:r>
              <a:rPr lang="en-US" sz="1600" dirty="0"/>
              <a:t>There are four Ghosts in the game, each with a different color: blue, yellow, pink, and red.</a:t>
            </a:r>
          </a:p>
          <a:p>
            <a:r>
              <a:rPr lang="en-US" sz="1600" dirty="0"/>
              <a:t>The Ghosts' primary objective is to catch and eliminate Pac-Man.</a:t>
            </a:r>
          </a:p>
          <a:p>
            <a:r>
              <a:rPr lang="en-US" sz="1600" dirty="0"/>
              <a:t>The Ghosts have different movement patterns and strategies, making them challenging to avoid.</a:t>
            </a:r>
          </a:p>
          <a:p>
            <a:endParaRPr lang="en-US" sz="1600" dirty="0"/>
          </a:p>
          <a:p>
            <a:pPr marL="0" indent="0" algn="l" fontAlgn="t">
              <a:buNone/>
            </a:pPr>
            <a:r>
              <a:rPr lang="en-US" sz="1600" i="0" dirty="0">
                <a:solidFill>
                  <a:srgbClr val="000000"/>
                </a:solidFill>
                <a:effectLst/>
              </a:rPr>
              <a:t>3) Board - The Board refers to the maze or playing field where the game takes place.</a:t>
            </a:r>
          </a:p>
          <a:p>
            <a:pPr marL="0" indent="0" algn="l" fontAlgn="t">
              <a:buNone/>
            </a:pPr>
            <a:r>
              <a:rPr lang="en-US" sz="1600" i="0" dirty="0">
                <a:solidFill>
                  <a:srgbClr val="000000"/>
                </a:solidFill>
                <a:effectLst/>
              </a:rPr>
              <a:t>The maze is filled with pellets or dots that Pac-Man needs to eat to complete each level.</a:t>
            </a:r>
          </a:p>
          <a:p>
            <a:pPr marL="0" indent="0" algn="l" fontAlgn="t">
              <a:buNone/>
            </a:pPr>
            <a:r>
              <a:rPr lang="en-US" sz="1600" i="0" dirty="0">
                <a:solidFill>
                  <a:srgbClr val="000000"/>
                </a:solidFill>
                <a:effectLst/>
              </a:rPr>
              <a:t>The maze layout remains the same throughout the game, but the levels become progressively more challenging.</a:t>
            </a:r>
          </a:p>
          <a:p>
            <a:pPr marL="0" indent="0" algn="l" fontAlgn="t">
              <a:buNone/>
            </a:pPr>
            <a:r>
              <a:rPr lang="en-US" sz="1600" i="0" dirty="0">
                <a:solidFill>
                  <a:srgbClr val="000000"/>
                </a:solidFill>
                <a:effectLst/>
              </a:rPr>
              <a:t>The Board also includes tunnels on the left and right edges of the screen, which act as shortcuts for both Pac-Man and the Ghosts.</a:t>
            </a:r>
          </a:p>
          <a:p>
            <a:endParaRPr lang="en-US" sz="1600" dirty="0"/>
          </a:p>
        </p:txBody>
      </p:sp>
      <p:pic>
        <p:nvPicPr>
          <p:cNvPr id="5" name="Picture 4">
            <a:extLst>
              <a:ext uri="{FF2B5EF4-FFF2-40B4-BE49-F238E27FC236}">
                <a16:creationId xmlns:a16="http://schemas.microsoft.com/office/drawing/2014/main" id="{F02EEC36-150E-4E19-83F5-381D6C4F0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3689" y="2390312"/>
            <a:ext cx="1258595" cy="1184560"/>
          </a:xfrm>
          <a:prstGeom prst="rect">
            <a:avLst/>
          </a:prstGeom>
        </p:spPr>
      </p:pic>
      <p:pic>
        <p:nvPicPr>
          <p:cNvPr id="7" name="Picture 6">
            <a:extLst>
              <a:ext uri="{FF2B5EF4-FFF2-40B4-BE49-F238E27FC236}">
                <a16:creationId xmlns:a16="http://schemas.microsoft.com/office/drawing/2014/main" id="{066DFE30-A697-4F5A-9C00-B5A0CC960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4741" y="5308315"/>
            <a:ext cx="1258595" cy="1184560"/>
          </a:xfrm>
          <a:prstGeom prst="rect">
            <a:avLst/>
          </a:prstGeom>
        </p:spPr>
      </p:pic>
    </p:spTree>
    <p:extLst>
      <p:ext uri="{BB962C8B-B14F-4D97-AF65-F5344CB8AC3E}">
        <p14:creationId xmlns:p14="http://schemas.microsoft.com/office/powerpoint/2010/main" val="2203816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5E83-C48F-4F4E-AEE1-9B7D801675C5}"/>
              </a:ext>
            </a:extLst>
          </p:cNvPr>
          <p:cNvSpPr>
            <a:spLocks noGrp="1"/>
          </p:cNvSpPr>
          <p:nvPr>
            <p:ph type="title"/>
          </p:nvPr>
        </p:nvSpPr>
        <p:spPr/>
        <p:txBody>
          <a:bodyPr/>
          <a:lstStyle/>
          <a:p>
            <a:r>
              <a:rPr lang="en-US" sz="4400" b="0" i="0" dirty="0">
                <a:solidFill>
                  <a:srgbClr val="000000"/>
                </a:solidFill>
                <a:effectLst/>
              </a:rPr>
              <a:t>objective</a:t>
            </a:r>
            <a:endParaRPr lang="en-US" dirty="0"/>
          </a:p>
        </p:txBody>
      </p:sp>
      <p:sp>
        <p:nvSpPr>
          <p:cNvPr id="3" name="Content Placeholder 2">
            <a:extLst>
              <a:ext uri="{FF2B5EF4-FFF2-40B4-BE49-F238E27FC236}">
                <a16:creationId xmlns:a16="http://schemas.microsoft.com/office/drawing/2014/main" id="{0332C12C-817B-41CA-B219-81F2F0A61D9A}"/>
              </a:ext>
            </a:extLst>
          </p:cNvPr>
          <p:cNvSpPr>
            <a:spLocks noGrp="1"/>
          </p:cNvSpPr>
          <p:nvPr>
            <p:ph idx="1"/>
          </p:nvPr>
        </p:nvSpPr>
        <p:spPr/>
        <p:txBody>
          <a:bodyPr/>
          <a:lstStyle/>
          <a:p>
            <a:pPr algn="l"/>
            <a:r>
              <a:rPr lang="en-US" sz="2800" b="0" i="0" dirty="0">
                <a:solidFill>
                  <a:srgbClr val="000000"/>
                </a:solidFill>
                <a:effectLst/>
              </a:rPr>
              <a:t>The objective of the game is to collect all the food on the playfield. You control Pacman using the arrow keys. Use the up arrow key to move Pacman up, the down arrow key to move Pacman down, the left arrow key to move Pacman left, and the right arrow key to move Pacman right.</a:t>
            </a:r>
          </a:p>
          <a:p>
            <a:endParaRPr lang="en-US" dirty="0"/>
          </a:p>
        </p:txBody>
      </p:sp>
    </p:spTree>
    <p:extLst>
      <p:ext uri="{BB962C8B-B14F-4D97-AF65-F5344CB8AC3E}">
        <p14:creationId xmlns:p14="http://schemas.microsoft.com/office/powerpoint/2010/main" val="10006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7FA4-842E-4A6C-8EC2-A189F0340E06}"/>
              </a:ext>
            </a:extLst>
          </p:cNvPr>
          <p:cNvSpPr>
            <a:spLocks noGrp="1"/>
          </p:cNvSpPr>
          <p:nvPr>
            <p:ph type="title"/>
          </p:nvPr>
        </p:nvSpPr>
        <p:spPr/>
        <p:txBody>
          <a:bodyPr/>
          <a:lstStyle/>
          <a:p>
            <a:r>
              <a:rPr lang="en-US" dirty="0"/>
              <a:t>V</a:t>
            </a:r>
            <a:r>
              <a:rPr lang="en-US"/>
              <a:t>aluable </a:t>
            </a:r>
            <a:r>
              <a:rPr lang="en-US" dirty="0"/>
              <a:t>skills and concepts</a:t>
            </a:r>
          </a:p>
        </p:txBody>
      </p:sp>
      <p:sp>
        <p:nvSpPr>
          <p:cNvPr id="3" name="Content Placeholder 2">
            <a:extLst>
              <a:ext uri="{FF2B5EF4-FFF2-40B4-BE49-F238E27FC236}">
                <a16:creationId xmlns:a16="http://schemas.microsoft.com/office/drawing/2014/main" id="{5A1B00A0-EA1E-4A3F-8ECC-91C2F8F3FEE4}"/>
              </a:ext>
            </a:extLst>
          </p:cNvPr>
          <p:cNvSpPr>
            <a:spLocks noGrp="1"/>
          </p:cNvSpPr>
          <p:nvPr>
            <p:ph idx="1"/>
          </p:nvPr>
        </p:nvSpPr>
        <p:spPr/>
        <p:txBody>
          <a:bodyPr>
            <a:normAutofit fontScale="62500" lnSpcReduction="20000"/>
          </a:bodyPr>
          <a:lstStyle/>
          <a:p>
            <a:pPr algn="l" fontAlgn="t">
              <a:buFont typeface="+mj-lt"/>
              <a:buAutoNum type="arabicPeriod"/>
            </a:pPr>
            <a:r>
              <a:rPr lang="en-US" b="1" i="0" dirty="0">
                <a:solidFill>
                  <a:srgbClr val="000000"/>
                </a:solidFill>
                <a:effectLst/>
                <a:latin typeface="-apple-system"/>
              </a:rPr>
              <a:t>Programming fundamentals:</a:t>
            </a:r>
            <a:r>
              <a:rPr lang="en-US" b="0" i="0" dirty="0">
                <a:solidFill>
                  <a:srgbClr val="000000"/>
                </a:solidFill>
                <a:effectLst/>
                <a:latin typeface="-apple-system"/>
              </a:rPr>
              <a:t> This project allows you to practice fundamental programming concepts such as variables, loops, conditionals, functions, and arrays. You will gain hands-on experience in applying these concepts to solve a real-world problem.</a:t>
            </a:r>
          </a:p>
          <a:p>
            <a:pPr algn="l" fontAlgn="t">
              <a:buFont typeface="+mj-lt"/>
              <a:buAutoNum type="arabicPeriod"/>
            </a:pPr>
            <a:r>
              <a:rPr lang="en-US" b="1" i="0" dirty="0">
                <a:solidFill>
                  <a:srgbClr val="000000"/>
                </a:solidFill>
                <a:effectLst/>
                <a:latin typeface="-apple-system"/>
              </a:rPr>
              <a:t>Game development:</a:t>
            </a:r>
            <a:r>
              <a:rPr lang="en-US" b="0" i="0" dirty="0">
                <a:solidFill>
                  <a:srgbClr val="000000"/>
                </a:solidFill>
                <a:effectLst/>
                <a:latin typeface="-apple-system"/>
              </a:rPr>
              <a:t> Creating a game involves unique challenges compared to other types of software development. You will learn about game mechanics, handling user input, updating game state, and creating an interactive experience.</a:t>
            </a:r>
          </a:p>
          <a:p>
            <a:pPr algn="l" fontAlgn="t">
              <a:buFont typeface="+mj-lt"/>
              <a:buAutoNum type="arabicPeriod"/>
            </a:pPr>
            <a:r>
              <a:rPr lang="en-US" b="1" i="0" dirty="0">
                <a:solidFill>
                  <a:srgbClr val="000000"/>
                </a:solidFill>
                <a:effectLst/>
                <a:latin typeface="-apple-system"/>
              </a:rPr>
              <a:t>Problem-solving:</a:t>
            </a:r>
            <a:r>
              <a:rPr lang="en-US" b="0" i="0" dirty="0">
                <a:solidFill>
                  <a:srgbClr val="000000"/>
                </a:solidFill>
                <a:effectLst/>
                <a:latin typeface="-apple-system"/>
              </a:rPr>
              <a:t> Throughout the project, we will encounter various challenges and obstacles that need to be overcome. This will enhance our problem-solving skills as we analyze problems, break them down into smaller steps, and devise solutions.</a:t>
            </a:r>
          </a:p>
          <a:p>
            <a:pPr algn="l" fontAlgn="t">
              <a:buFont typeface="+mj-lt"/>
              <a:buAutoNum type="arabicPeriod"/>
            </a:pPr>
            <a:r>
              <a:rPr lang="en-US" b="1" i="0" dirty="0">
                <a:solidFill>
                  <a:srgbClr val="000000"/>
                </a:solidFill>
                <a:effectLst/>
                <a:latin typeface="-apple-system"/>
              </a:rPr>
              <a:t>Algorithmic thinking:</a:t>
            </a:r>
            <a:r>
              <a:rPr lang="en-US" b="0" i="0" dirty="0">
                <a:solidFill>
                  <a:srgbClr val="000000"/>
                </a:solidFill>
                <a:effectLst/>
                <a:latin typeface="-apple-system"/>
              </a:rPr>
              <a:t> As you work on the movement of the Pacman character and the ghost characters, you will need to think algorithmically to determine the appropriate logic for their behavior. This will improve your </a:t>
            </a:r>
            <a:r>
              <a:rPr lang="en-US" b="0" i="0" dirty="0" err="1">
                <a:solidFill>
                  <a:srgbClr val="000000"/>
                </a:solidFill>
                <a:effectLst/>
                <a:latin typeface="-apple-system"/>
              </a:rPr>
              <a:t>abilityto</a:t>
            </a:r>
            <a:r>
              <a:rPr lang="en-US" b="0" i="0" dirty="0">
                <a:solidFill>
                  <a:srgbClr val="000000"/>
                </a:solidFill>
                <a:effectLst/>
                <a:latin typeface="-apple-system"/>
              </a:rPr>
              <a:t> think algorithmically and design efficient solutions.</a:t>
            </a:r>
          </a:p>
          <a:p>
            <a:pPr algn="l" fontAlgn="t">
              <a:buFont typeface="+mj-lt"/>
              <a:buAutoNum type="arabicPeriod"/>
            </a:pPr>
            <a:r>
              <a:rPr lang="en-US" b="1" i="0" dirty="0">
                <a:solidFill>
                  <a:srgbClr val="000000"/>
                </a:solidFill>
                <a:effectLst/>
                <a:latin typeface="-apple-system"/>
              </a:rPr>
              <a:t>Debugging and troubleshooting:</a:t>
            </a:r>
            <a:r>
              <a:rPr lang="en-US" b="0" i="0" dirty="0">
                <a:solidFill>
                  <a:srgbClr val="000000"/>
                </a:solidFill>
                <a:effectLst/>
                <a:latin typeface="-apple-system"/>
              </a:rPr>
              <a:t> Developing a project like this often involves encountering bugs and issues. You will learn how to debug and troubleshoot your code to identify and fix problems, improving your ability to handle errors and unexpected behavior.</a:t>
            </a:r>
          </a:p>
          <a:p>
            <a:pPr algn="l" fontAlgn="t">
              <a:buFont typeface="+mj-lt"/>
              <a:buAutoNum type="arabicPeriod"/>
            </a:pPr>
            <a:r>
              <a:rPr lang="en-US" b="1" i="0" dirty="0">
                <a:solidFill>
                  <a:srgbClr val="000000"/>
                </a:solidFill>
                <a:effectLst/>
                <a:latin typeface="-apple-system"/>
              </a:rPr>
              <a:t>User interface design:</a:t>
            </a:r>
            <a:r>
              <a:rPr lang="en-US" b="0" i="0" dirty="0">
                <a:solidFill>
                  <a:srgbClr val="000000"/>
                </a:solidFill>
                <a:effectLst/>
                <a:latin typeface="-apple-system"/>
              </a:rPr>
              <a:t> The game requires a user interface to display the playfield and interact with the player. You will gain insights into designing user-friendly interfaces and providing a smooth and engaging experience for the player.</a:t>
            </a:r>
          </a:p>
          <a:p>
            <a:endParaRPr lang="en-US" dirty="0"/>
          </a:p>
        </p:txBody>
      </p:sp>
    </p:spTree>
    <p:extLst>
      <p:ext uri="{BB962C8B-B14F-4D97-AF65-F5344CB8AC3E}">
        <p14:creationId xmlns:p14="http://schemas.microsoft.com/office/powerpoint/2010/main" val="27047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A2CC-CA40-4162-BD93-8D5FF4DA7E53}"/>
              </a:ext>
            </a:extLst>
          </p:cNvPr>
          <p:cNvSpPr>
            <a:spLocks noGrp="1"/>
          </p:cNvSpPr>
          <p:nvPr>
            <p:ph type="title"/>
          </p:nvPr>
        </p:nvSpPr>
        <p:spPr/>
        <p:txBody>
          <a:bodyPr/>
          <a:lstStyle/>
          <a:p>
            <a:r>
              <a:rPr lang="en-US" dirty="0"/>
              <a:t>Game Mechanics</a:t>
            </a:r>
          </a:p>
        </p:txBody>
      </p:sp>
      <p:sp>
        <p:nvSpPr>
          <p:cNvPr id="3" name="Content Placeholder 2">
            <a:extLst>
              <a:ext uri="{FF2B5EF4-FFF2-40B4-BE49-F238E27FC236}">
                <a16:creationId xmlns:a16="http://schemas.microsoft.com/office/drawing/2014/main" id="{D232394C-76A9-4A1F-AA38-20EF7970E668}"/>
              </a:ext>
            </a:extLst>
          </p:cNvPr>
          <p:cNvSpPr>
            <a:spLocks noGrp="1"/>
          </p:cNvSpPr>
          <p:nvPr>
            <p:ph idx="1"/>
          </p:nvPr>
        </p:nvSpPr>
        <p:spPr/>
        <p:txBody>
          <a:bodyPr>
            <a:normAutofit fontScale="85000" lnSpcReduction="10000"/>
          </a:bodyPr>
          <a:lstStyle/>
          <a:p>
            <a:r>
              <a:rPr lang="en-US" dirty="0"/>
              <a:t>Game Board: The game board is represented by a 2D array called </a:t>
            </a:r>
            <a:r>
              <a:rPr lang="en-US" dirty="0" err="1"/>
              <a:t>board_array</a:t>
            </a:r>
            <a:r>
              <a:rPr lang="en-US" dirty="0"/>
              <a:t>. Each element in the array represents a specific tile on the game board. The values in the array determine the type of tile, such as walls, pellets, or empty spaces.</a:t>
            </a:r>
          </a:p>
          <a:p>
            <a:r>
              <a:rPr lang="en-US" dirty="0"/>
              <a:t>Drawing the Game Board: The </a:t>
            </a:r>
            <a:r>
              <a:rPr lang="en-US" dirty="0" err="1"/>
              <a:t>drawBoard</a:t>
            </a:r>
            <a:r>
              <a:rPr lang="en-US" dirty="0"/>
              <a:t>() function is responsible for drawing the game board on the screen. It uses OpenGL functions to draw different shapes based on the values in the </a:t>
            </a:r>
            <a:r>
              <a:rPr lang="en-US" dirty="0" err="1"/>
              <a:t>board_array</a:t>
            </a:r>
            <a:r>
              <a:rPr lang="en-US" dirty="0"/>
              <a:t>. For example, it draws walls as rectangles and pellets as small circles.</a:t>
            </a:r>
          </a:p>
          <a:p>
            <a:r>
              <a:rPr lang="en-US" dirty="0"/>
              <a:t>Rendering: The </a:t>
            </a:r>
            <a:r>
              <a:rPr lang="en-US" dirty="0" err="1"/>
              <a:t>drawScene</a:t>
            </a:r>
            <a:r>
              <a:rPr lang="en-US" dirty="0"/>
              <a:t>() function is the display callback function that is called whenever the window needs to be redrawn. It clears the color buffer, sets up the projection matrix, and calls the </a:t>
            </a:r>
            <a:r>
              <a:rPr lang="en-US" dirty="0" err="1"/>
              <a:t>drawBoard</a:t>
            </a:r>
            <a:r>
              <a:rPr lang="en-US" dirty="0"/>
              <a:t>() function to draw the game board.</a:t>
            </a:r>
          </a:p>
          <a:p>
            <a:r>
              <a:rPr lang="en-US" dirty="0"/>
              <a:t>Initialization: The </a:t>
            </a:r>
            <a:r>
              <a:rPr lang="en-US" dirty="0" err="1"/>
              <a:t>initRendering</a:t>
            </a:r>
            <a:r>
              <a:rPr lang="en-US" dirty="0"/>
              <a:t>() function is responsible for initializing the rendering settings and other OpenGL configurations. It sets the clear color, enables depth testing, and sets the shading model to smooth.</a:t>
            </a:r>
          </a:p>
        </p:txBody>
      </p:sp>
    </p:spTree>
    <p:extLst>
      <p:ext uri="{BB962C8B-B14F-4D97-AF65-F5344CB8AC3E}">
        <p14:creationId xmlns:p14="http://schemas.microsoft.com/office/powerpoint/2010/main" val="341310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86BA-F6F4-4392-904D-85541A616ED1}"/>
              </a:ext>
            </a:extLst>
          </p:cNvPr>
          <p:cNvSpPr>
            <a:spLocks noGrp="1"/>
          </p:cNvSpPr>
          <p:nvPr>
            <p:ph type="title"/>
          </p:nvPr>
        </p:nvSpPr>
        <p:spPr/>
        <p:txBody>
          <a:bodyPr/>
          <a:lstStyle/>
          <a:p>
            <a:r>
              <a:rPr lang="en-US" dirty="0">
                <a:solidFill>
                  <a:srgbClr val="000000"/>
                </a:solidFill>
                <a:latin typeface="-apple-system"/>
              </a:rPr>
              <a:t>Play Area</a:t>
            </a:r>
            <a:endParaRPr lang="en-US" dirty="0"/>
          </a:p>
        </p:txBody>
      </p:sp>
      <p:sp>
        <p:nvSpPr>
          <p:cNvPr id="3" name="Content Placeholder 2">
            <a:extLst>
              <a:ext uri="{FF2B5EF4-FFF2-40B4-BE49-F238E27FC236}">
                <a16:creationId xmlns:a16="http://schemas.microsoft.com/office/drawing/2014/main" id="{8C5E1ED0-D574-4C0D-977B-2D9FBB6E22AA}"/>
              </a:ext>
            </a:extLst>
          </p:cNvPr>
          <p:cNvSpPr>
            <a:spLocks noGrp="1"/>
          </p:cNvSpPr>
          <p:nvPr>
            <p:ph idx="1"/>
          </p:nvPr>
        </p:nvSpPr>
        <p:spPr/>
        <p:txBody>
          <a:bodyPr>
            <a:normAutofit fontScale="70000" lnSpcReduction="20000"/>
          </a:bodyPr>
          <a:lstStyle/>
          <a:p>
            <a:r>
              <a:rPr lang="en-US" dirty="0"/>
              <a:t>We define  the size of the play field using const int BOARD_X and const int BOARD_Y which is (31,28)</a:t>
            </a:r>
          </a:p>
          <a:p>
            <a:pPr algn="l"/>
            <a:r>
              <a:rPr lang="en-US" b="0" i="0" dirty="0">
                <a:solidFill>
                  <a:srgbClr val="000000"/>
                </a:solidFill>
                <a:effectLst/>
                <a:latin typeface="-apple-system"/>
              </a:rPr>
              <a:t>we have a 2D array called </a:t>
            </a:r>
            <a:r>
              <a:rPr lang="en-US" b="0" i="0" dirty="0" err="1">
                <a:solidFill>
                  <a:srgbClr val="000000"/>
                </a:solidFill>
                <a:effectLst/>
                <a:latin typeface="-apple-system"/>
              </a:rPr>
              <a:t>board_array</a:t>
            </a:r>
            <a:r>
              <a:rPr lang="en-US" b="0" i="0" dirty="0">
                <a:solidFill>
                  <a:srgbClr val="000000"/>
                </a:solidFill>
                <a:effectLst/>
                <a:latin typeface="-apple-system"/>
              </a:rPr>
              <a:t>. This array is</a:t>
            </a:r>
          </a:p>
          <a:p>
            <a:pPr marL="0" indent="0" algn="l">
              <a:buNone/>
            </a:pPr>
            <a:r>
              <a:rPr lang="en-US" b="0" i="0" dirty="0">
                <a:solidFill>
                  <a:srgbClr val="000000"/>
                </a:solidFill>
                <a:effectLst/>
                <a:latin typeface="-apple-system"/>
              </a:rPr>
              <a:t> used to represent the game board. It has dimensions </a:t>
            </a:r>
          </a:p>
          <a:p>
            <a:pPr marL="0" indent="0" algn="l">
              <a:buNone/>
            </a:pPr>
            <a:r>
              <a:rPr lang="en-US" b="0" i="0" dirty="0">
                <a:solidFill>
                  <a:srgbClr val="000000"/>
                </a:solidFill>
                <a:effectLst/>
                <a:latin typeface="-apple-system"/>
              </a:rPr>
              <a:t>BOARD_X by BOARD_Y, which means it has 31 rows and 28 </a:t>
            </a:r>
          </a:p>
          <a:p>
            <a:pPr marL="0" indent="0" algn="l">
              <a:buNone/>
            </a:pPr>
            <a:r>
              <a:rPr lang="en-US" b="0" i="0" dirty="0">
                <a:solidFill>
                  <a:srgbClr val="000000"/>
                </a:solidFill>
                <a:effectLst/>
                <a:latin typeface="-apple-system"/>
              </a:rPr>
              <a:t>columns. The array is initialized with specific values that represent </a:t>
            </a:r>
          </a:p>
          <a:p>
            <a:pPr marL="0" indent="0" algn="l">
              <a:buNone/>
            </a:pPr>
            <a:r>
              <a:rPr lang="en-US" b="0" i="0" dirty="0">
                <a:solidFill>
                  <a:srgbClr val="000000"/>
                </a:solidFill>
                <a:effectLst/>
                <a:latin typeface="-apple-system"/>
              </a:rPr>
              <a:t>the layout of the game board.</a:t>
            </a:r>
          </a:p>
          <a:p>
            <a:pPr algn="l"/>
            <a:r>
              <a:rPr lang="en-US" b="0" i="0" dirty="0">
                <a:solidFill>
                  <a:srgbClr val="000000"/>
                </a:solidFill>
                <a:effectLst/>
                <a:latin typeface="-apple-system"/>
              </a:rPr>
              <a:t>The values inside the double curly braces represent the </a:t>
            </a:r>
          </a:p>
          <a:p>
            <a:pPr marL="0" indent="0" algn="l">
              <a:buNone/>
            </a:pPr>
            <a:r>
              <a:rPr lang="en-US" b="0" i="0" dirty="0">
                <a:solidFill>
                  <a:srgbClr val="000000"/>
                </a:solidFill>
                <a:effectLst/>
                <a:latin typeface="-apple-system"/>
              </a:rPr>
              <a:t>elements of the array. Each row is enclosed in curly braces and </a:t>
            </a:r>
          </a:p>
          <a:p>
            <a:pPr marL="0" indent="0" algn="l">
              <a:buNone/>
            </a:pPr>
            <a:r>
              <a:rPr lang="en-US" b="0" i="0" dirty="0">
                <a:solidFill>
                  <a:srgbClr val="000000"/>
                </a:solidFill>
                <a:effectLst/>
                <a:latin typeface="-apple-system"/>
              </a:rPr>
              <a:t>separated by commas. Within each row, the elements are separated by commas as well.</a:t>
            </a:r>
          </a:p>
          <a:p>
            <a:pPr algn="l"/>
            <a:endParaRPr lang="en-US" b="0" i="0" dirty="0">
              <a:solidFill>
                <a:srgbClr val="000000"/>
              </a:solidFill>
              <a:effectLst/>
              <a:latin typeface="-apple-system"/>
            </a:endParaRPr>
          </a:p>
          <a:p>
            <a:pPr algn="l"/>
            <a:r>
              <a:rPr lang="en-US" b="0" i="0" dirty="0">
                <a:solidFill>
                  <a:srgbClr val="000000"/>
                </a:solidFill>
                <a:effectLst/>
                <a:latin typeface="-apple-system"/>
              </a:rPr>
              <a:t>By initializing the array with these specific values, you are setting up the initial layout of the game board. Each element in the array represents a specific tile or object that will be used in the game.</a:t>
            </a:r>
          </a:p>
          <a:p>
            <a:endParaRPr lang="en-US" dirty="0"/>
          </a:p>
        </p:txBody>
      </p:sp>
      <p:pic>
        <p:nvPicPr>
          <p:cNvPr id="5" name="Picture 4">
            <a:extLst>
              <a:ext uri="{FF2B5EF4-FFF2-40B4-BE49-F238E27FC236}">
                <a16:creationId xmlns:a16="http://schemas.microsoft.com/office/drawing/2014/main" id="{BA30F20B-B881-454F-B89C-5F4368A2EE80}"/>
              </a:ext>
            </a:extLst>
          </p:cNvPr>
          <p:cNvPicPr>
            <a:picLocks noChangeAspect="1"/>
          </p:cNvPicPr>
          <p:nvPr/>
        </p:nvPicPr>
        <p:blipFill>
          <a:blip r:embed="rId2"/>
          <a:stretch>
            <a:fillRect/>
          </a:stretch>
        </p:blipFill>
        <p:spPr>
          <a:xfrm>
            <a:off x="7761620" y="2136071"/>
            <a:ext cx="4597081" cy="2585858"/>
          </a:xfrm>
          <a:prstGeom prst="rect">
            <a:avLst/>
          </a:prstGeom>
        </p:spPr>
      </p:pic>
    </p:spTree>
    <p:extLst>
      <p:ext uri="{BB962C8B-B14F-4D97-AF65-F5344CB8AC3E}">
        <p14:creationId xmlns:p14="http://schemas.microsoft.com/office/powerpoint/2010/main" val="142992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7B23C-531C-4B31-B4AA-AC19819FFFB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9B1DF8-98CC-4F79-9EB1-184602C18575}"/>
              </a:ext>
            </a:extLst>
          </p:cNvPr>
          <p:cNvSpPr>
            <a:spLocks noGrp="1"/>
          </p:cNvSpPr>
          <p:nvPr>
            <p:ph idx="1"/>
          </p:nvPr>
        </p:nvSpPr>
        <p:spPr/>
        <p:txBody>
          <a:bodyPr>
            <a:normAutofit fontScale="92500" lnSpcReduction="20000"/>
          </a:bodyPr>
          <a:lstStyle/>
          <a:p>
            <a:r>
              <a:rPr lang="en-US" dirty="0"/>
              <a:t>we have another 2D array called </a:t>
            </a:r>
            <a:r>
              <a:rPr lang="en-US" dirty="0" err="1"/>
              <a:t>pebble_array</a:t>
            </a:r>
            <a:r>
              <a:rPr lang="en-US" dirty="0"/>
              <a:t>. This array represents the pebbles on the game board. It has the same dimensions as the </a:t>
            </a:r>
            <a:r>
              <a:rPr lang="en-US" dirty="0" err="1"/>
              <a:t>board_array</a:t>
            </a:r>
            <a:r>
              <a:rPr lang="en-US" dirty="0"/>
              <a:t>, which are determined by the BOARD_X and BOARD_Y constants.</a:t>
            </a:r>
          </a:p>
          <a:p>
            <a:r>
              <a:rPr lang="en-US" dirty="0"/>
              <a:t>The array is initialized with specific values that represent the presence or absence of pebbles on each tile of the game board. Each element in the array corresponds to a specific tile on the game board.</a:t>
            </a:r>
          </a:p>
          <a:p>
            <a:r>
              <a:rPr lang="en-US" dirty="0"/>
              <a:t>For example, the first row of the array is {0,0,0,0,0,0,0,0,0,0,0,0,0,0,0,0,0,0,0,0,0,0,0,0,0,0,0,0}. This row represents the top row of the game board, and each element represents whether there is a pebble (value of 1) or no pebble (value of 0) on that tile.</a:t>
            </a:r>
          </a:p>
          <a:p>
            <a:r>
              <a:rPr lang="en-US" dirty="0"/>
              <a:t>By initializing the </a:t>
            </a:r>
            <a:r>
              <a:rPr lang="en-US" dirty="0" err="1"/>
              <a:t>pebble_array</a:t>
            </a:r>
            <a:r>
              <a:rPr lang="en-US" dirty="0"/>
              <a:t> with these specific values, you are setting up the initial presence or absence of pebbles on the game board.</a:t>
            </a:r>
          </a:p>
        </p:txBody>
      </p:sp>
    </p:spTree>
    <p:extLst>
      <p:ext uri="{BB962C8B-B14F-4D97-AF65-F5344CB8AC3E}">
        <p14:creationId xmlns:p14="http://schemas.microsoft.com/office/powerpoint/2010/main" val="21154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073AD-E6DE-4384-A3CA-B0928D4943DB}"/>
              </a:ext>
            </a:extLst>
          </p:cNvPr>
          <p:cNvSpPr>
            <a:spLocks noGrp="1"/>
          </p:cNvSpPr>
          <p:nvPr>
            <p:ph type="title"/>
          </p:nvPr>
        </p:nvSpPr>
        <p:spPr/>
        <p:txBody>
          <a:bodyPr/>
          <a:lstStyle/>
          <a:p>
            <a:r>
              <a:rPr lang="en-US" dirty="0"/>
              <a:t>Board</a:t>
            </a:r>
          </a:p>
        </p:txBody>
      </p:sp>
      <p:sp>
        <p:nvSpPr>
          <p:cNvPr id="3" name="Content Placeholder 2">
            <a:extLst>
              <a:ext uri="{FF2B5EF4-FFF2-40B4-BE49-F238E27FC236}">
                <a16:creationId xmlns:a16="http://schemas.microsoft.com/office/drawing/2014/main" id="{40625239-5B8D-4E2C-BFC4-028CD9E5AE46}"/>
              </a:ext>
            </a:extLst>
          </p:cNvPr>
          <p:cNvSpPr>
            <a:spLocks noGrp="1"/>
          </p:cNvSpPr>
          <p:nvPr>
            <p:ph idx="1"/>
          </p:nvPr>
        </p:nvSpPr>
        <p:spPr/>
        <p:txBody>
          <a:bodyPr>
            <a:normAutofit fontScale="62500" lnSpcReduction="20000"/>
          </a:bodyPr>
          <a:lstStyle/>
          <a:p>
            <a:r>
              <a:rPr lang="en-US" dirty="0"/>
              <a:t>void Draw(void): This function is responsible for drawing the game board elements using OpenGL commands. The function starts by setting the color to magenta (glColor3f(1,0,1)). It then uses two nested loops to iterate through the </a:t>
            </a:r>
            <a:r>
              <a:rPr lang="en-US" dirty="0" err="1"/>
              <a:t>board_x</a:t>
            </a:r>
            <a:r>
              <a:rPr lang="en-US" dirty="0"/>
              <a:t> and </a:t>
            </a:r>
            <a:r>
              <a:rPr lang="en-US" dirty="0" err="1"/>
              <a:t>board_y</a:t>
            </a:r>
            <a:r>
              <a:rPr lang="en-US" dirty="0"/>
              <a:t>/2 dimensions to draw the top half of the board. Within the loops, the function sets the color to blue (glColor3f(0,0,1)). It uses </a:t>
            </a:r>
            <a:r>
              <a:rPr lang="en-US" dirty="0" err="1"/>
              <a:t>glPushMatrix</a:t>
            </a:r>
            <a:r>
              <a:rPr lang="en-US" dirty="0"/>
              <a:t> to push the current matrix and translate it to the board position. The function then applies translations and rotations based on the tile type from the </a:t>
            </a:r>
            <a:r>
              <a:rPr lang="en-US" dirty="0" err="1"/>
              <a:t>board_array</a:t>
            </a:r>
            <a:r>
              <a:rPr lang="en-US" dirty="0"/>
              <a:t>. It scales and translates the matrix to the appropriate position and calls the display list (</a:t>
            </a:r>
            <a:r>
              <a:rPr lang="en-US" dirty="0" err="1"/>
              <a:t>glCallList</a:t>
            </a:r>
            <a:r>
              <a:rPr lang="en-US" dirty="0"/>
              <a:t>) to draw the optimized tile graphic.  If the tile type requires an additional element on top, it translates the matrix and calls the display list again. After drawing the tiles, the function checks if there are pebbles on the board (</a:t>
            </a:r>
            <a:r>
              <a:rPr lang="en-US" dirty="0" err="1"/>
              <a:t>tp_array</a:t>
            </a:r>
            <a:r>
              <a:rPr lang="en-US" dirty="0"/>
              <a:t>[ISO][j] &gt; 0) and draws them as spheres. The function then repeats the process for the bottom half of the board, using a different loop and starting the iteration from the bottom row.</a:t>
            </a:r>
          </a:p>
          <a:p>
            <a:r>
              <a:rPr lang="en-US" dirty="0"/>
              <a:t>bool Open(int a, int b): This function checks the value at the given position in </a:t>
            </a:r>
            <a:r>
              <a:rPr lang="en-US" dirty="0" err="1"/>
              <a:t>board_array</a:t>
            </a:r>
            <a:r>
              <a:rPr lang="en-US" dirty="0"/>
              <a:t> and returns true if it's open (value greater than 0), otherwise false. The function checks if the value at </a:t>
            </a:r>
            <a:r>
              <a:rPr lang="en-US" dirty="0" err="1"/>
              <a:t>board_array</a:t>
            </a:r>
            <a:r>
              <a:rPr lang="en-US" dirty="0"/>
              <a:t>[b][a] is greater than 0. If the condition is true, it means the position is open, so the function returns false. If the condition is false, it means the position is not open, so the function returns true.</a:t>
            </a:r>
          </a:p>
          <a:p>
            <a:r>
              <a:rPr lang="en-US" dirty="0"/>
              <a:t>void </a:t>
            </a:r>
            <a:r>
              <a:rPr lang="en-US" dirty="0" err="1"/>
              <a:t>specialDown</a:t>
            </a:r>
            <a:r>
              <a:rPr lang="en-US" dirty="0"/>
              <a:t>(int key, int x, int y): This function handles special key press events. If the </a:t>
            </a:r>
            <a:r>
              <a:rPr lang="en-US" dirty="0" err="1"/>
              <a:t>start_timer</a:t>
            </a:r>
            <a:r>
              <a:rPr lang="en-US" dirty="0"/>
              <a:t> is greater than 0, it decrements the timer. The function sets the </a:t>
            </a:r>
            <a:r>
              <a:rPr lang="en-US" dirty="0" err="1"/>
              <a:t>ckey</a:t>
            </a:r>
            <a:r>
              <a:rPr lang="en-US" dirty="0"/>
              <a:t> based on the key pressed. It then handles movement based on the key pressed, the angle1, and the open positions on the board. If the movement is possible (determined by the Open function), the animate flag is set to true and the angle1 is updated accordingly.</a:t>
            </a:r>
          </a:p>
          <a:p>
            <a:endParaRPr lang="en-US" dirty="0"/>
          </a:p>
        </p:txBody>
      </p:sp>
    </p:spTree>
    <p:extLst>
      <p:ext uri="{BB962C8B-B14F-4D97-AF65-F5344CB8AC3E}">
        <p14:creationId xmlns:p14="http://schemas.microsoft.com/office/powerpoint/2010/main" val="3416273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3371</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-apple-system</vt:lpstr>
      <vt:lpstr>Arial</vt:lpstr>
      <vt:lpstr>Calibri</vt:lpstr>
      <vt:lpstr>Calibri Light</vt:lpstr>
      <vt:lpstr>Office Theme</vt:lpstr>
      <vt:lpstr>Pacman Game</vt:lpstr>
      <vt:lpstr>Introduction to the Pacman Game</vt:lpstr>
      <vt:lpstr>PowerPoint Presentation</vt:lpstr>
      <vt:lpstr>objective</vt:lpstr>
      <vt:lpstr>Valuable skills and concepts</vt:lpstr>
      <vt:lpstr>Game Mechanics</vt:lpstr>
      <vt:lpstr>Play Area</vt:lpstr>
      <vt:lpstr>PowerPoint Presentation</vt:lpstr>
      <vt:lpstr>Board</vt:lpstr>
      <vt:lpstr>PowerPoint Presentation</vt:lpstr>
      <vt:lpstr>PowerPoint Presentation</vt:lpstr>
      <vt:lpstr>Player Movement </vt:lpstr>
      <vt:lpstr>Ghost</vt:lpstr>
      <vt:lpstr>PowerPoint Presentation</vt:lpstr>
      <vt:lpstr>Main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yodahe teshome</dc:creator>
  <cp:lastModifiedBy>yodahe teshome</cp:lastModifiedBy>
  <cp:revision>17</cp:revision>
  <dcterms:created xsi:type="dcterms:W3CDTF">2024-05-20T13:33:31Z</dcterms:created>
  <dcterms:modified xsi:type="dcterms:W3CDTF">2024-05-21T08:20:47Z</dcterms:modified>
</cp:coreProperties>
</file>