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9" r:id="rId7"/>
    <p:sldId id="273" r:id="rId8"/>
    <p:sldId id="268" r:id="rId9"/>
    <p:sldId id="272" r:id="rId10"/>
    <p:sldId id="271" r:id="rId11"/>
    <p:sldId id="260" r:id="rId12"/>
    <p:sldId id="26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A22"/>
    <a:srgbClr val="EAB200"/>
    <a:srgbClr val="5B6CC7"/>
    <a:srgbClr val="9CBEAB"/>
    <a:srgbClr val="F1CC55"/>
    <a:srgbClr val="8EBAD9"/>
    <a:srgbClr val="344552"/>
    <a:srgbClr val="FF6699"/>
    <a:srgbClr val="46063D"/>
    <a:srgbClr val="BF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7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3F3F3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effectLst/>
              </a:rPr>
              <a:t>Target marketing</a:t>
            </a:r>
            <a:r>
              <a:rPr lang="en-US" b="0" baseline="0" dirty="0" smtClean="0">
                <a:effectLst/>
              </a:rPr>
              <a:t> company </a:t>
            </a:r>
            <a:endParaRPr lang="en-US" b="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3F3F3F">
                    <a:lumMod val="65000"/>
                    <a:lumOff val="35000"/>
                  </a:srgbClr>
                </a:solidFill>
              </a:defRPr>
            </a:pPr>
            <a:endParaRPr lang="ru-RU" dirty="0"/>
          </a:p>
        </c:rich>
      </c:tx>
      <c:layout>
        <c:manualLayout>
          <c:xMode val="edge"/>
          <c:yMode val="edge"/>
          <c:x val="0.14403951764236195"/>
          <c:y val="7.7355405480681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3F3F3F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562617826352469"/>
          <c:y val="0.37846378420947707"/>
          <c:w val="0.79593536932742692"/>
          <c:h val="0.3895197204424021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EA-494B-A938-5D1CD6E3A7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EA-494B-A938-5D1CD6E3A740}"/>
              </c:ext>
            </c:extLst>
          </c:dPt>
          <c:dLbls>
            <c:dLbl>
              <c:idx val="0"/>
              <c:layout>
                <c:manualLayout>
                  <c:x val="0.16473790367152033"/>
                  <c:y val="0.140011337534119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 responce</c:v>
                </c:pt>
                <c:pt idx="1">
                  <c:v>Not response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12.7</c:v>
                </c:pt>
                <c:pt idx="1">
                  <c:v>87.3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2EA-494B-A938-5D1CD6E3A7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9FCB9F-9216-417F-9BD4-A342FB3AE3FA}" type="datetime1">
              <a:rPr lang="ru-RU" smtClean="0"/>
              <a:t>17.06.2023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06FF-93FE-4EE6-BEDD-84A3AA0BC492}" type="datetime1">
              <a:rPr lang="ru-RU" smtClean="0"/>
              <a:pPr/>
              <a:t>17.06.2023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0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8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ПОДЗАГОЛОВОК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Объект 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Объект 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Объект 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="" xmlns:a16="http://schemas.microsoft.com/office/drawing/2014/main" id="{ED37F377-8A2B-4717-9BE8-74D809D3C464}"/>
              </a:ext>
            </a:extLst>
          </p:cNvPr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3" name="Заголовок 1" title="Название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17" name="Надпись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9" name="Текст 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proverka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33" y="287948"/>
            <a:ext cx="2041753" cy="149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 title="Изображение здания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0784" r="20784"/>
          <a:stretch>
            <a:fillRect/>
          </a:stretch>
        </p:blipFill>
        <p:spPr>
          <a:xfrm>
            <a:off x="487295" y="434340"/>
            <a:ext cx="5163202" cy="5989317"/>
          </a:xfrm>
        </p:spPr>
      </p:pic>
      <p:sp>
        <p:nvSpPr>
          <p:cNvPr id="18" name="Шестиугольник 17" descr="Сплошной темный шестиугольник в центре изображения">
            <a:extLst>
              <a:ext uri="{FF2B5EF4-FFF2-40B4-BE49-F238E27FC236}">
                <a16:creationId xmlns=""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933696" y="2252505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grpSp>
        <p:nvGrpSpPr>
          <p:cNvPr id="19" name="Группа 18" descr="Название и логотип компании, группа информации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383770" y="2511035"/>
            <a:ext cx="1512850" cy="1326738"/>
            <a:chOff x="3140195" y="2671990"/>
            <a:chExt cx="1512850" cy="1326738"/>
          </a:xfrm>
        </p:grpSpPr>
        <p:sp>
          <p:nvSpPr>
            <p:cNvPr id="20" name="Надпись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76285" y="2671990"/>
              <a:ext cx="10406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IT</a:t>
              </a:r>
              <a:endParaRPr lang="ru-RU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Надпись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40195" y="3690951"/>
              <a:ext cx="1512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Business Analytics</a:t>
              </a:r>
              <a:endParaRPr lang="ru-RU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1" name="Подзаголовок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5931781" y="5052637"/>
            <a:ext cx="5816786" cy="55974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Speaker: </a:t>
            </a:r>
            <a:endParaRPr lang="ru-RU" sz="1800" dirty="0"/>
          </a:p>
          <a:p>
            <a:r>
              <a:rPr lang="en-US" sz="1800" i="1" u="sng" dirty="0" smtClean="0"/>
              <a:t>Natalia </a:t>
            </a:r>
            <a:r>
              <a:rPr lang="en-US" sz="1800" i="1" u="sng" dirty="0" err="1" smtClean="0"/>
              <a:t>Kudriavtseva</a:t>
            </a:r>
            <a:endParaRPr lang="en-US" sz="1800" i="1" u="sng" dirty="0" smtClean="0"/>
          </a:p>
          <a:p>
            <a:r>
              <a:rPr lang="en-US" sz="1800" dirty="0" smtClean="0"/>
              <a:t>Position:</a:t>
            </a:r>
          </a:p>
          <a:p>
            <a:r>
              <a:rPr lang="en-US" sz="1800" i="1" u="sng" dirty="0" smtClean="0"/>
              <a:t>Business Analyst</a:t>
            </a:r>
          </a:p>
          <a:p>
            <a:endParaRPr lang="ru-RU" sz="2000" dirty="0" smtClean="0"/>
          </a:p>
        </p:txBody>
      </p:sp>
      <p:sp>
        <p:nvSpPr>
          <p:cNvPr id="13" name="Овал 12"/>
          <p:cNvSpPr/>
          <p:nvPr/>
        </p:nvSpPr>
        <p:spPr>
          <a:xfrm>
            <a:off x="8312851" y="538328"/>
            <a:ext cx="2187821" cy="20678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29" y="538328"/>
            <a:ext cx="1966863" cy="1854663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4508925" y="2550717"/>
            <a:ext cx="4583430" cy="231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523" y="2326758"/>
            <a:ext cx="4853573" cy="1616252"/>
          </a:xfrm>
        </p:spPr>
        <p:txBody>
          <a:bodyPr rtlCol="0"/>
          <a:lstStyle/>
          <a:p>
            <a:pPr rtl="0"/>
            <a:r>
              <a:rPr lang="en-US" dirty="0" smtClean="0">
                <a:solidFill>
                  <a:schemeClr val="bg1"/>
                </a:solidFill>
              </a:rPr>
              <a:t>Project Target Company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006" y="4053426"/>
            <a:ext cx="4854339" cy="890346"/>
          </a:xfrm>
        </p:spPr>
        <p:txBody>
          <a:bodyPr rtlCol="0"/>
          <a:lstStyle/>
          <a:p>
            <a:pPr rtl="0"/>
            <a:r>
              <a:rPr lang="en-US" dirty="0" smtClean="0">
                <a:solidFill>
                  <a:schemeClr val="bg1"/>
                </a:solidFill>
              </a:rPr>
              <a:t>Analytic case for Bank Company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4994199" y="3943010"/>
            <a:ext cx="3509721" cy="1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663941" y="2131928"/>
            <a:ext cx="1485900" cy="4850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25480"/>
            <a:ext cx="7342622" cy="1215566"/>
          </a:xfrm>
        </p:spPr>
        <p:txBody>
          <a:bodyPr rtlCol="0"/>
          <a:lstStyle/>
          <a:p>
            <a:pPr rtl="0"/>
            <a:r>
              <a:rPr lang="en-US" dirty="0" smtClean="0"/>
              <a:t>Bank Marketing</a:t>
            </a:r>
            <a:endParaRPr lang="ru-RU" b="0" dirty="0"/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888627"/>
            <a:ext cx="6042416" cy="608895"/>
          </a:xfrm>
        </p:spPr>
        <p:txBody>
          <a:bodyPr rtlCol="0"/>
          <a:lstStyle/>
          <a:p>
            <a:pPr rtl="0"/>
            <a:r>
              <a:rPr lang="en-US" dirty="0" smtClean="0"/>
              <a:t>Target </a:t>
            </a:r>
            <a:r>
              <a:rPr lang="en-US" dirty="0" smtClean="0"/>
              <a:t>Company for determine</a:t>
            </a:r>
            <a:r>
              <a:rPr lang="ru-RU" dirty="0" smtClean="0"/>
              <a:t> </a:t>
            </a:r>
            <a:r>
              <a:rPr lang="en-US" dirty="0" smtClean="0"/>
              <a:t>ideal customer profile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61" y="2683533"/>
            <a:ext cx="5675112" cy="3672817"/>
          </a:xfrm>
        </p:spPr>
        <p:txBody>
          <a:bodyPr rtlCol="0">
            <a:noAutofit/>
          </a:bodyPr>
          <a:lstStyle/>
          <a:p>
            <a:r>
              <a:rPr lang="en-US" sz="1800" b="1" dirty="0" smtClean="0"/>
              <a:t>Analytic purpose </a:t>
            </a:r>
            <a:r>
              <a:rPr lang="ru-RU" sz="1800" dirty="0"/>
              <a:t> </a:t>
            </a:r>
            <a:r>
              <a:rPr lang="en-US" sz="1800" dirty="0" smtClean="0"/>
              <a:t>- creation of ideal customer profile , who tends to have an acceptance of positive response on an advertising</a:t>
            </a:r>
            <a:r>
              <a:rPr lang="ru-RU" sz="1800" dirty="0" smtClean="0"/>
              <a:t>.</a:t>
            </a:r>
            <a:endParaRPr lang="ru-RU" sz="1800" dirty="0"/>
          </a:p>
          <a:p>
            <a:pPr lvl="0"/>
            <a:r>
              <a:rPr lang="en-US" sz="1800" b="1" dirty="0" smtClean="0"/>
              <a:t>Processing of Data </a:t>
            </a:r>
            <a:r>
              <a:rPr lang="en-US" sz="1800" b="1" dirty="0" smtClean="0"/>
              <a:t>Frame</a:t>
            </a:r>
          </a:p>
          <a:p>
            <a:pPr lvl="0"/>
            <a:r>
              <a:rPr lang="en-US" sz="1800" b="1" dirty="0"/>
              <a:t>F</a:t>
            </a:r>
            <a:r>
              <a:rPr lang="en-US" sz="1800" b="1" dirty="0" smtClean="0"/>
              <a:t>ormation of continuous and categorical variables for analysis</a:t>
            </a:r>
            <a:endParaRPr lang="ru-RU" sz="1800" b="1" dirty="0" smtClean="0"/>
          </a:p>
          <a:p>
            <a:pPr lvl="0"/>
            <a:r>
              <a:rPr lang="en-US" sz="1800" b="1" dirty="0" smtClean="0"/>
              <a:t>Conduct exploratory data analysis</a:t>
            </a:r>
            <a:endParaRPr lang="ru-RU" sz="1800" b="1" dirty="0" smtClean="0"/>
          </a:p>
          <a:p>
            <a:pPr lvl="0"/>
            <a:r>
              <a:rPr lang="en-US" sz="1800" b="1" dirty="0" smtClean="0"/>
              <a:t>Summary:  need to </a:t>
            </a:r>
            <a:r>
              <a:rPr lang="en-US" sz="1800" b="1" dirty="0" smtClean="0"/>
              <a:t>u</a:t>
            </a:r>
            <a:r>
              <a:rPr lang="en-US" sz="1800" b="1" dirty="0" smtClean="0"/>
              <a:t>nderstand all points of ideal customer and form description for new  marketing target company, which will be focused only on right categories of clients.</a:t>
            </a:r>
            <a:endParaRPr lang="en-US" sz="1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5"/>
          <a:stretch/>
        </p:blipFill>
        <p:spPr>
          <a:xfrm>
            <a:off x="4646143" y="0"/>
            <a:ext cx="7559840" cy="6868910"/>
          </a:xfrm>
        </p:spPr>
      </p:pic>
      <p:sp>
        <p:nvSpPr>
          <p:cNvPr id="11" name="Нижний колонтитул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52268"/>
            <a:ext cx="8333222" cy="114796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Data </a:t>
            </a:r>
            <a:r>
              <a:rPr lang="en-US" dirty="0"/>
              <a:t>C</a:t>
            </a:r>
            <a:r>
              <a:rPr lang="en-US" dirty="0" smtClean="0"/>
              <a:t>leaning </a:t>
            </a:r>
            <a:br>
              <a:rPr lang="en-US" dirty="0" smtClean="0"/>
            </a:br>
            <a:r>
              <a:rPr lang="en-US" dirty="0" smtClean="0"/>
              <a:t>and Preparation </a:t>
            </a:r>
            <a:endParaRPr lang="ru-RU" b="0" dirty="0"/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312" y="1813750"/>
            <a:ext cx="7368596" cy="608895"/>
          </a:xfrm>
        </p:spPr>
        <p:txBody>
          <a:bodyPr rtlCol="0"/>
          <a:lstStyle/>
          <a:p>
            <a:pPr lvl="0"/>
            <a:r>
              <a:rPr lang="en-US" b="1" dirty="0" smtClean="0"/>
              <a:t>Pre-processing </a:t>
            </a:r>
            <a:r>
              <a:rPr lang="en-US" b="1" dirty="0"/>
              <a:t>of Data </a:t>
            </a:r>
            <a:r>
              <a:rPr lang="en-US" b="1" dirty="0" smtClean="0"/>
              <a:t>Frame </a:t>
            </a:r>
            <a:endParaRPr lang="en-US" b="1" dirty="0"/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422645"/>
            <a:ext cx="5475290" cy="78118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smtClean="0"/>
              <a:t>Data downloading</a:t>
            </a:r>
            <a:endParaRPr lang="ru-RU" sz="2400" dirty="0"/>
          </a:p>
        </p:txBody>
      </p:sp>
      <p:sp>
        <p:nvSpPr>
          <p:cNvPr id="16" name="Объект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5684" y="3559948"/>
            <a:ext cx="4839972" cy="3232149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n-US" sz="2000" dirty="0" smtClean="0"/>
              <a:t>Library connection </a:t>
            </a:r>
            <a:r>
              <a:rPr lang="ru-RU" sz="2000" dirty="0" smtClean="0"/>
              <a:t> </a:t>
            </a:r>
            <a:r>
              <a:rPr lang="en-US" sz="2000" dirty="0" smtClean="0"/>
              <a:t>for analysis</a:t>
            </a:r>
            <a:endParaRPr lang="ru-RU" sz="2000" dirty="0"/>
          </a:p>
          <a:p>
            <a:pPr lvl="1" rtl="0">
              <a:buClr>
                <a:schemeClr val="accent2"/>
              </a:buClr>
            </a:pPr>
            <a:r>
              <a:rPr lang="en-US" i="1" u="sng" dirty="0" smtClean="0"/>
              <a:t>Pandas , </a:t>
            </a:r>
            <a:r>
              <a:rPr lang="en-US" i="1" u="sng" dirty="0" err="1" smtClean="0"/>
              <a:t>Nampy</a:t>
            </a:r>
            <a:r>
              <a:rPr lang="en-US" i="1" u="sng" dirty="0" smtClean="0"/>
              <a:t>,  </a:t>
            </a:r>
            <a:r>
              <a:rPr lang="en-US" i="1" u="sng" dirty="0" err="1" smtClean="0"/>
              <a:t>Matplotlib</a:t>
            </a:r>
            <a:r>
              <a:rPr lang="en-US" i="1" u="sng" dirty="0" smtClean="0"/>
              <a:t>, </a:t>
            </a:r>
            <a:r>
              <a:rPr lang="en-US" i="1" u="sng" dirty="0" err="1" smtClean="0"/>
              <a:t>Seaborn</a:t>
            </a:r>
            <a:r>
              <a:rPr lang="en-US" i="1" u="sng" dirty="0" smtClean="0"/>
              <a:t>, </a:t>
            </a:r>
            <a:r>
              <a:rPr lang="en-US" i="1" u="sng" dirty="0" err="1" smtClean="0"/>
              <a:t>Datetime</a:t>
            </a:r>
            <a:endParaRPr lang="en-US" i="1" u="sng" dirty="0" smtClean="0"/>
          </a:p>
          <a:p>
            <a:pPr>
              <a:buClr>
                <a:schemeClr val="accent2"/>
              </a:buClr>
            </a:pPr>
            <a:r>
              <a:rPr lang="en-US" sz="2000" dirty="0" smtClean="0"/>
              <a:t>Downloading the</a:t>
            </a:r>
            <a:r>
              <a:rPr lang="ru-RU" sz="2000" dirty="0" smtClean="0"/>
              <a:t> </a:t>
            </a:r>
            <a:r>
              <a:rPr lang="en-US" sz="2000" dirty="0" smtClean="0"/>
              <a:t>Data Frame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  - </a:t>
            </a:r>
            <a:r>
              <a:rPr lang="ru-RU" dirty="0" smtClean="0"/>
              <a:t>15 000 </a:t>
            </a:r>
            <a:r>
              <a:rPr lang="en-US" dirty="0" smtClean="0"/>
              <a:t>rows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   - CSV 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   - </a:t>
            </a:r>
            <a:r>
              <a:rPr lang="en-US" dirty="0" smtClean="0"/>
              <a:t>collection of </a:t>
            </a:r>
            <a:r>
              <a:rPr lang="ru-RU" dirty="0" smtClean="0"/>
              <a:t>2015</a:t>
            </a:r>
            <a:r>
              <a:rPr lang="en-US" dirty="0" smtClean="0"/>
              <a:t> -</a:t>
            </a:r>
            <a:r>
              <a:rPr lang="ru-RU" dirty="0" smtClean="0"/>
              <a:t>2021</a:t>
            </a:r>
            <a:endParaRPr lang="en-US" dirty="0" smtClean="0"/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5656" y="2422645"/>
            <a:ext cx="5475600" cy="781188"/>
          </a:xfrm>
        </p:spPr>
        <p:txBody>
          <a:bodyPr rtlCol="0">
            <a:normAutofit/>
          </a:bodyPr>
          <a:lstStyle/>
          <a:p>
            <a:pPr lvl="0"/>
            <a:r>
              <a:rPr lang="en-US" sz="2400" dirty="0" smtClean="0"/>
              <a:t>First step in p</a:t>
            </a:r>
            <a:r>
              <a:rPr lang="en-US" sz="2400" dirty="0" smtClean="0"/>
              <a:t>rocessing </a:t>
            </a:r>
            <a:r>
              <a:rPr lang="en-US" sz="2400" dirty="0"/>
              <a:t>of Data </a:t>
            </a:r>
            <a:r>
              <a:rPr lang="en-US" sz="2400" dirty="0" smtClean="0"/>
              <a:t>Frame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8" name="Объект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962" y="3559947"/>
            <a:ext cx="5128987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000" dirty="0" smtClean="0"/>
              <a:t>Correction</a:t>
            </a:r>
            <a:endParaRPr lang="ru-RU" sz="2000" dirty="0"/>
          </a:p>
          <a:p>
            <a:pPr lvl="1" rtl="0">
              <a:buClr>
                <a:schemeClr val="accent2"/>
              </a:buClr>
            </a:pPr>
            <a:r>
              <a:rPr lang="en-US" dirty="0" smtClean="0"/>
              <a:t>Type of </a:t>
            </a:r>
            <a:r>
              <a:rPr lang="en-US" dirty="0"/>
              <a:t>a</a:t>
            </a:r>
            <a:r>
              <a:rPr lang="en-US" dirty="0" smtClean="0"/>
              <a:t>ttribute </a:t>
            </a:r>
            <a:endParaRPr lang="ru-RU" dirty="0"/>
          </a:p>
          <a:p>
            <a:pPr lvl="1" rtl="0">
              <a:buClr>
                <a:schemeClr val="accent2"/>
              </a:buClr>
            </a:pPr>
            <a:r>
              <a:rPr lang="en-US" dirty="0" smtClean="0"/>
              <a:t>Header</a:t>
            </a:r>
            <a:endParaRPr lang="ru-RU" dirty="0"/>
          </a:p>
          <a:p>
            <a:pPr>
              <a:buClr>
                <a:schemeClr val="accent2"/>
              </a:buClr>
            </a:pPr>
            <a:r>
              <a:rPr lang="en-US" sz="2000" dirty="0" smtClean="0"/>
              <a:t>Checking of duplicate</a:t>
            </a:r>
            <a:endParaRPr lang="ru-RU" sz="2000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Duplicate</a:t>
            </a:r>
            <a:endParaRPr lang="ru-RU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Abnormality</a:t>
            </a:r>
            <a:endParaRPr lang="ru-RU" dirty="0"/>
          </a:p>
          <a:p>
            <a:pPr>
              <a:buClr>
                <a:schemeClr val="accent2"/>
              </a:buClr>
            </a:pPr>
            <a:r>
              <a:rPr lang="en-US" sz="2000" dirty="0" smtClean="0"/>
              <a:t>Recovering of missing data or deletion</a:t>
            </a:r>
          </a:p>
          <a:p>
            <a:pPr marL="0" indent="0">
              <a:buClr>
                <a:schemeClr val="accent2"/>
              </a:buClr>
              <a:buNone/>
            </a:pPr>
            <a:endParaRPr lang="ru-RU" sz="2000" dirty="0"/>
          </a:p>
          <a:p>
            <a:pPr marL="457200" lvl="1" indent="0" rtl="0">
              <a:buClr>
                <a:schemeClr val="accent2"/>
              </a:buClr>
              <a:buNone/>
            </a:pPr>
            <a:endParaRPr lang="ru-RU" dirty="0" smtClean="0"/>
          </a:p>
        </p:txBody>
      </p:sp>
      <p:sp>
        <p:nvSpPr>
          <p:cNvPr id="20" name="Нижний колонтитул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ru-RU"/>
              <a:t>Добавить нижний колонтитул</a:t>
            </a:r>
          </a:p>
        </p:txBody>
      </p:sp>
      <p:sp>
        <p:nvSpPr>
          <p:cNvPr id="21" name="Номер слайда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063417" y="118411"/>
            <a:ext cx="708454" cy="68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адпись 19">
            <a:extLst>
              <a:ext uri="{FF2B5EF4-FFF2-40B4-BE49-F238E27FC236}">
                <a16:creationId xmlns=""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11228540" y="4736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48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IT</a:t>
            </a:r>
            <a:endParaRPr lang="ru-RU" sz="4800" b="1" dirty="0">
              <a:solidFill>
                <a:schemeClr val="accent1">
                  <a:lumMod val="90000"/>
                  <a:lumOff val="1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10" y="280858"/>
            <a:ext cx="4176230" cy="25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063417" y="118411"/>
            <a:ext cx="708454" cy="68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15817" y="270811"/>
            <a:ext cx="708454" cy="68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63" y="146341"/>
            <a:ext cx="2448308" cy="224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550230" y="302525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Method </a:t>
            </a:r>
          </a:p>
          <a:p>
            <a:r>
              <a:rPr lang="en-US" dirty="0" smtClean="0"/>
              <a:t>Pre-processing </a:t>
            </a:r>
            <a:r>
              <a:rPr lang="en-US" dirty="0"/>
              <a:t>of Data Frame </a:t>
            </a:r>
            <a:endParaRPr lang="en-US" dirty="0"/>
          </a:p>
        </p:txBody>
      </p:sp>
      <p:sp>
        <p:nvSpPr>
          <p:cNvPr id="11" name="Текст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550230" y="1442891"/>
            <a:ext cx="5475290" cy="486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Frame</a:t>
            </a:r>
            <a:endParaRPr lang="ru-RU" dirty="0"/>
          </a:p>
        </p:txBody>
      </p:sp>
      <p:sp>
        <p:nvSpPr>
          <p:cNvPr id="12" name="Объект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-122230" y="4409263"/>
            <a:ext cx="8317958" cy="323214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dirty="0" smtClean="0"/>
              <a:t>Make request for info Data </a:t>
            </a:r>
            <a:r>
              <a:rPr lang="en-US" dirty="0" smtClean="0"/>
              <a:t>Frame </a:t>
            </a:r>
            <a:r>
              <a:rPr lang="en-US" i="1" dirty="0" smtClean="0"/>
              <a:t>bank_df.info()</a:t>
            </a:r>
            <a:endParaRPr lang="ru-RU" i="1" dirty="0" smtClean="0"/>
          </a:p>
          <a:p>
            <a:pPr lvl="1">
              <a:buClr>
                <a:schemeClr val="accent2"/>
              </a:buClr>
            </a:pPr>
            <a:r>
              <a:rPr lang="en-US" dirty="0"/>
              <a:t>Put correction </a:t>
            </a:r>
            <a:r>
              <a:rPr lang="en-US" dirty="0" smtClean="0"/>
              <a:t>in headers</a:t>
            </a:r>
            <a:r>
              <a:rPr lang="ru-RU" dirty="0" smtClean="0"/>
              <a:t> </a:t>
            </a:r>
            <a:r>
              <a:rPr lang="en-US" dirty="0" smtClean="0"/>
              <a:t>by method </a:t>
            </a:r>
            <a:r>
              <a:rPr lang="en-US" i="1" dirty="0" err="1" smtClean="0"/>
              <a:t>bank_df.columns.str.lower</a:t>
            </a:r>
            <a:r>
              <a:rPr lang="en-US" i="1" dirty="0" smtClean="0"/>
              <a:t>()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Look at missing attributes </a:t>
            </a:r>
            <a:r>
              <a:rPr lang="ru-RU" dirty="0" smtClean="0"/>
              <a:t> </a:t>
            </a:r>
            <a:r>
              <a:rPr lang="en-US" dirty="0" smtClean="0"/>
              <a:t>by different methods(</a:t>
            </a:r>
            <a:r>
              <a:rPr lang="ru-RU" i="1" dirty="0" smtClean="0"/>
              <a:t>%</a:t>
            </a:r>
            <a:r>
              <a:rPr lang="en-US" i="1" dirty="0" smtClean="0"/>
              <a:t>, sum, </a:t>
            </a:r>
            <a:r>
              <a:rPr lang="en-US" i="1" dirty="0" err="1" smtClean="0"/>
              <a:t>miss_table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i="1" dirty="0" err="1" smtClean="0"/>
              <a:t>sns.heatmap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: 1500 </a:t>
            </a:r>
            <a:r>
              <a:rPr lang="en-US" dirty="0" smtClean="0"/>
              <a:t>attributes were lost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    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work_time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US" dirty="0" smtClean="0"/>
              <a:t> 9% : </a:t>
            </a:r>
            <a:r>
              <a:rPr lang="en-US" dirty="0" smtClean="0"/>
              <a:t>repair</a:t>
            </a:r>
            <a:r>
              <a:rPr lang="ru-RU" dirty="0" smtClean="0"/>
              <a:t> </a:t>
            </a:r>
            <a:r>
              <a:rPr lang="en-US" dirty="0" smtClean="0"/>
              <a:t>by mean</a:t>
            </a:r>
            <a:r>
              <a:rPr lang="ru-RU" dirty="0" smtClean="0"/>
              <a:t> </a:t>
            </a: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</a:t>
            </a:r>
            <a:r>
              <a:rPr lang="en-US" dirty="0" smtClean="0"/>
              <a:t>       - 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gen_title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’, 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gen_industry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’, 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org_tp_state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’, 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org_tp_fcapital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: 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     9% 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smtClean="0"/>
              <a:t>– remove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region_nm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 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ru-RU" dirty="0" smtClean="0"/>
              <a:t>-</a:t>
            </a:r>
            <a:r>
              <a:rPr lang="en-US" dirty="0" smtClean="0"/>
              <a:t> 0.01</a:t>
            </a:r>
            <a:r>
              <a:rPr lang="en-US" dirty="0"/>
              <a:t>% </a:t>
            </a:r>
            <a:r>
              <a:rPr lang="en-US" dirty="0"/>
              <a:t> – </a:t>
            </a:r>
            <a:r>
              <a:rPr lang="en-US" dirty="0" smtClean="0"/>
              <a:t>remove</a:t>
            </a: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    </a:t>
            </a:r>
            <a:r>
              <a:rPr lang="ru-RU" dirty="0" smtClean="0"/>
              <a:t>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tp_province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ru-RU" dirty="0" smtClean="0"/>
              <a:t>2</a:t>
            </a:r>
            <a:r>
              <a:rPr lang="ru-RU" dirty="0" smtClean="0"/>
              <a:t>% </a:t>
            </a:r>
            <a:r>
              <a:rPr lang="en-US" dirty="0"/>
              <a:t>repair</a:t>
            </a:r>
            <a:r>
              <a:rPr lang="ru-RU" dirty="0"/>
              <a:t> </a:t>
            </a:r>
            <a:r>
              <a:rPr lang="en-US" dirty="0"/>
              <a:t>by </a:t>
            </a:r>
            <a:r>
              <a:rPr lang="en-US" dirty="0" smtClean="0"/>
              <a:t>replacement </a:t>
            </a:r>
            <a:r>
              <a:rPr lang="en-US" dirty="0" smtClean="0"/>
              <a:t>from ‘region’</a:t>
            </a:r>
            <a:endParaRPr lang="en-US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Divide into </a:t>
            </a:r>
            <a:r>
              <a:rPr lang="en-US" dirty="0"/>
              <a:t>continuous and categorical variables </a:t>
            </a:r>
            <a:endParaRPr lang="en-US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Create boxes with max/min and density diagrams for all variables and find abnormalities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   - 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fact_living_term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: have</a:t>
            </a:r>
            <a:r>
              <a:rPr lang="ru-RU" dirty="0" smtClean="0"/>
              <a:t> </a:t>
            </a:r>
            <a:r>
              <a:rPr lang="en-US" dirty="0" smtClean="0"/>
              <a:t>“ – “ figures </a:t>
            </a:r>
            <a:r>
              <a:rPr lang="ru-RU" dirty="0" smtClean="0"/>
              <a:t>,</a:t>
            </a:r>
            <a:r>
              <a:rPr lang="en-US" dirty="0" smtClean="0"/>
              <a:t>apply method - </a:t>
            </a:r>
            <a:r>
              <a:rPr lang="en-US" i="1" dirty="0" smtClean="0"/>
              <a:t>abs()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 smtClean="0"/>
              <a:t>       </a:t>
            </a:r>
            <a:r>
              <a:rPr lang="en-US" dirty="0" smtClean="0"/>
              <a:t>- 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child_total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ru-RU" dirty="0" smtClean="0"/>
              <a:t>: 10 </a:t>
            </a:r>
            <a:r>
              <a:rPr lang="en-US" dirty="0" smtClean="0"/>
              <a:t>children</a:t>
            </a:r>
            <a:r>
              <a:rPr lang="ru-RU" dirty="0" smtClean="0"/>
              <a:t>, </a:t>
            </a:r>
            <a:r>
              <a:rPr lang="en-US" dirty="0" smtClean="0"/>
              <a:t>it could be</a:t>
            </a: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6"/>
          <a:stretch/>
        </p:blipFill>
        <p:spPr>
          <a:xfrm>
            <a:off x="7676080" y="1553043"/>
            <a:ext cx="2609165" cy="1609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91" y="2516377"/>
            <a:ext cx="2139795" cy="168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29" y="3945333"/>
            <a:ext cx="2829255" cy="241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4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5818621" y="896354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Add V</a:t>
            </a:r>
            <a:r>
              <a:rPr lang="en-US" dirty="0" smtClean="0"/>
              <a:t>ariables for </a:t>
            </a:r>
          </a:p>
          <a:p>
            <a:r>
              <a:rPr lang="en-US" dirty="0"/>
              <a:t>Analysis</a:t>
            </a:r>
            <a:endParaRPr lang="ru-RU" dirty="0"/>
          </a:p>
        </p:txBody>
      </p:sp>
      <p:sp>
        <p:nvSpPr>
          <p:cNvPr id="13" name="Текст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5710931" y="2044323"/>
            <a:ext cx="5475290" cy="781188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dirty="0" smtClean="0"/>
              <a:t>ategorical </a:t>
            </a:r>
            <a:r>
              <a:rPr lang="en-US" dirty="0"/>
              <a:t>variable</a:t>
            </a:r>
            <a:r>
              <a:rPr lang="en-US" b="1" dirty="0"/>
              <a:t>s </a:t>
            </a:r>
            <a:endParaRPr lang="en-US" dirty="0" smtClean="0"/>
          </a:p>
          <a:p>
            <a:r>
              <a:rPr lang="ru-RU" dirty="0"/>
              <a:t>1 </a:t>
            </a:r>
            <a:r>
              <a:rPr lang="ru-RU" dirty="0" smtClean="0"/>
              <a:t>– </a:t>
            </a:r>
            <a:r>
              <a:rPr lang="en-US" dirty="0" smtClean="0"/>
              <a:t>coincidental </a:t>
            </a:r>
            <a:r>
              <a:rPr lang="ru-RU" dirty="0" smtClean="0"/>
              <a:t>, </a:t>
            </a:r>
            <a:r>
              <a:rPr lang="ru-RU" dirty="0"/>
              <a:t>0 </a:t>
            </a:r>
            <a:r>
              <a:rPr lang="ru-RU" dirty="0" smtClean="0"/>
              <a:t>– </a:t>
            </a:r>
            <a:r>
              <a:rPr lang="en-US" dirty="0" smtClean="0"/>
              <a:t>not coincidental</a:t>
            </a:r>
            <a:endParaRPr lang="ru-RU" dirty="0"/>
          </a:p>
        </p:txBody>
      </p:sp>
      <p:sp>
        <p:nvSpPr>
          <p:cNvPr id="14" name="Объект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3013708" y="6276538"/>
            <a:ext cx="9509761" cy="323214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 smtClean="0"/>
              <a:t> </a:t>
            </a:r>
            <a:endParaRPr lang="ru-RU" dirty="0" smtClean="0"/>
          </a:p>
          <a:p>
            <a:pPr lvl="1">
              <a:buClr>
                <a:schemeClr val="accent2"/>
              </a:buClr>
            </a:pPr>
            <a:r>
              <a:rPr lang="en-US" dirty="0" smtClean="0"/>
              <a:t>Divide column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date_credit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into three marks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‘year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‘day’ 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‘month’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accent2"/>
              </a:buClr>
            </a:pPr>
            <a:r>
              <a:rPr lang="en-US" dirty="0" smtClean="0"/>
              <a:t>By means of cycle we </a:t>
            </a:r>
            <a:r>
              <a:rPr lang="en-US" dirty="0"/>
              <a:t>a</a:t>
            </a:r>
            <a:r>
              <a:rPr lang="en-US" dirty="0" smtClean="0"/>
              <a:t>dd in Data </a:t>
            </a:r>
            <a:r>
              <a:rPr lang="en-US" dirty="0" smtClean="0"/>
              <a:t>Frame 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‘ </a:t>
            </a:r>
            <a:r>
              <a:rPr lang="en-US" dirty="0" smtClean="0"/>
              <a:t>– address of registration </a:t>
            </a:r>
            <a:r>
              <a:rPr lang="en-US" dirty="0" smtClean="0"/>
              <a:t>and address of the actual place of residence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postal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’ </a:t>
            </a:r>
            <a:r>
              <a:rPr lang="en-US" dirty="0" smtClean="0"/>
              <a:t>- </a:t>
            </a:r>
            <a:r>
              <a:rPr lang="en-US" dirty="0"/>
              <a:t>address of the actual place of </a:t>
            </a:r>
            <a:r>
              <a:rPr lang="en-US" dirty="0" smtClean="0"/>
              <a:t>residence and postal address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US" dirty="0"/>
              <a:t>- address of registration </a:t>
            </a:r>
            <a:r>
              <a:rPr lang="en-US" dirty="0" smtClean="0"/>
              <a:t>and </a:t>
            </a:r>
            <a:r>
              <a:rPr lang="ru-RU" dirty="0" smtClean="0"/>
              <a:t> </a:t>
            </a:r>
            <a:r>
              <a:rPr lang="en-US" dirty="0"/>
              <a:t>postal address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postal_address_province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 </a:t>
            </a:r>
            <a:r>
              <a:rPr lang="en-US" dirty="0" smtClean="0"/>
              <a:t>- </a:t>
            </a:r>
            <a:r>
              <a:rPr lang="en-US" dirty="0"/>
              <a:t>postal address</a:t>
            </a:r>
            <a:r>
              <a:rPr lang="ru-RU" dirty="0" smtClean="0"/>
              <a:t>, </a:t>
            </a:r>
            <a:r>
              <a:rPr lang="en-US" dirty="0"/>
              <a:t>address of the actual place of 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/>
              <a:t>r</a:t>
            </a:r>
            <a:r>
              <a:rPr lang="en-US" dirty="0" smtClean="0"/>
              <a:t>esidence and </a:t>
            </a:r>
            <a:r>
              <a:rPr lang="en-US" dirty="0"/>
              <a:t>address of </a:t>
            </a:r>
            <a:r>
              <a:rPr lang="en-US" dirty="0" smtClean="0"/>
              <a:t>registration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all_cons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  </a:t>
            </a:r>
            <a:r>
              <a:rPr lang="en-US" dirty="0" smtClean="0"/>
              <a:t>-  </a:t>
            </a:r>
            <a:r>
              <a:rPr lang="en-US" dirty="0"/>
              <a:t>address of </a:t>
            </a:r>
            <a:r>
              <a:rPr lang="en-US" dirty="0" smtClean="0"/>
              <a:t>registration, address </a:t>
            </a:r>
            <a:r>
              <a:rPr lang="en-US" dirty="0"/>
              <a:t>of the actual place of residence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, </a:t>
            </a:r>
            <a:r>
              <a:rPr lang="en-US" dirty="0"/>
              <a:t>postal </a:t>
            </a:r>
            <a:r>
              <a:rPr lang="en-US" dirty="0" smtClean="0"/>
              <a:t>address and </a:t>
            </a:r>
            <a:r>
              <a:rPr lang="ru-RU" dirty="0" smtClean="0"/>
              <a:t>,</a:t>
            </a:r>
            <a:r>
              <a:rPr lang="en-US" dirty="0" smtClean="0"/>
              <a:t> address of credit point of sale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1" y="394029"/>
            <a:ext cx="4892055" cy="248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2" y="4732166"/>
            <a:ext cx="2343776" cy="122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1" y="3397053"/>
            <a:ext cx="2640335" cy="1099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063417" y="118411"/>
            <a:ext cx="708454" cy="68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15817" y="270811"/>
            <a:ext cx="708454" cy="68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550230" y="177141"/>
            <a:ext cx="6353490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Conducting</a:t>
            </a:r>
          </a:p>
          <a:p>
            <a:r>
              <a:rPr lang="en-US" dirty="0" smtClean="0"/>
              <a:t>Exploratory Analysis</a:t>
            </a:r>
            <a:r>
              <a:rPr lang="ru-RU" dirty="0" smtClean="0"/>
              <a:t> </a:t>
            </a:r>
            <a:endParaRPr lang="ru-RU" b="0" dirty="0"/>
          </a:p>
        </p:txBody>
      </p:sp>
      <p:sp>
        <p:nvSpPr>
          <p:cNvPr id="11" name="Текст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550230" y="1325110"/>
            <a:ext cx="5475290" cy="7811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from the point of view by </a:t>
            </a:r>
            <a:r>
              <a:rPr lang="en-US" dirty="0"/>
              <a:t>categorical </a:t>
            </a:r>
            <a:r>
              <a:rPr lang="en-US" dirty="0" smtClean="0"/>
              <a:t>variables</a:t>
            </a:r>
            <a:endParaRPr lang="ru-RU" dirty="0"/>
          </a:p>
        </p:txBody>
      </p:sp>
      <p:sp>
        <p:nvSpPr>
          <p:cNvPr id="12" name="Объект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86536" y="4708871"/>
            <a:ext cx="7338441" cy="323214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ru-RU" i="1" dirty="0" smtClean="0"/>
          </a:p>
          <a:p>
            <a:pPr lvl="1">
              <a:buClr>
                <a:schemeClr val="accent2"/>
              </a:buClr>
            </a:pPr>
            <a:r>
              <a:rPr lang="en-US" dirty="0" smtClean="0"/>
              <a:t>Look at efficiency of </a:t>
            </a:r>
            <a:r>
              <a:rPr lang="en-US" dirty="0" smtClean="0"/>
              <a:t>target company by - 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i="1" dirty="0" err="1" smtClean="0"/>
              <a:t>plotly</a:t>
            </a:r>
            <a:r>
              <a:rPr lang="en-US" i="1" dirty="0" smtClean="0"/>
              <a:t> </a:t>
            </a:r>
            <a:r>
              <a:rPr lang="en-US" i="1" dirty="0"/>
              <a:t>import graph_objects as </a:t>
            </a:r>
            <a:r>
              <a:rPr lang="en-US" i="1" dirty="0" smtClean="0"/>
              <a:t>go</a:t>
            </a:r>
            <a:endParaRPr lang="ru-RU" i="1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Look at dependency in all categorical variables</a:t>
            </a:r>
            <a:r>
              <a:rPr lang="ru-RU" dirty="0" smtClean="0"/>
              <a:t> </a:t>
            </a:r>
            <a:r>
              <a:rPr lang="en-US" dirty="0" smtClean="0"/>
              <a:t>by client’s </a:t>
            </a:r>
            <a:r>
              <a:rPr lang="en-US" dirty="0" smtClean="0"/>
              <a:t>education  -  </a:t>
            </a:r>
            <a:r>
              <a:rPr lang="en-US" i="1" dirty="0" err="1" smtClean="0"/>
              <a:t>plt.subplots</a:t>
            </a:r>
            <a:r>
              <a:rPr lang="ru-RU" i="1" dirty="0" smtClean="0"/>
              <a:t> 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special secondary 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secondary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incomplete secondary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highe</a:t>
            </a:r>
            <a:r>
              <a:rPr lang="en-US" dirty="0" smtClean="0"/>
              <a:t>r education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incomplete higher education</a:t>
            </a: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</a:t>
            </a:r>
            <a:r>
              <a:rPr lang="en-US" dirty="0" smtClean="0"/>
              <a:t>2 and mor</a:t>
            </a:r>
            <a:r>
              <a:rPr lang="en-US" dirty="0" smtClean="0"/>
              <a:t>e higher educations</a:t>
            </a: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academic degree</a:t>
            </a:r>
            <a:endParaRPr lang="en-US" dirty="0"/>
          </a:p>
          <a:p>
            <a:pPr lvl="1">
              <a:buClr>
                <a:schemeClr val="accent2"/>
              </a:buClr>
            </a:pPr>
            <a:r>
              <a:rPr lang="en-US" dirty="0"/>
              <a:t>Look at dependency in </a:t>
            </a:r>
            <a:r>
              <a:rPr lang="en-US" dirty="0" smtClean="0"/>
              <a:t>categorical </a:t>
            </a:r>
            <a:r>
              <a:rPr lang="en-US" dirty="0"/>
              <a:t>variables</a:t>
            </a:r>
            <a:r>
              <a:rPr lang="ru-RU" dirty="0"/>
              <a:t> </a:t>
            </a:r>
            <a:r>
              <a:rPr lang="en-US" i="1" u="sng" dirty="0" smtClean="0">
                <a:solidFill>
                  <a:schemeClr val="accent2">
                    <a:lumMod val="75000"/>
                  </a:schemeClr>
                </a:solidFill>
              </a:rPr>
              <a:t>year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i="1" u="sng" dirty="0" smtClean="0">
                <a:solidFill>
                  <a:schemeClr val="accent2">
                    <a:lumMod val="75000"/>
                  </a:schemeClr>
                </a:solidFill>
              </a:rPr>
              <a:t>month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u="sng" dirty="0" smtClean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by number of client </a:t>
            </a:r>
            <a:r>
              <a:rPr lang="ru-RU" dirty="0" smtClean="0"/>
              <a:t> </a:t>
            </a:r>
            <a:r>
              <a:rPr lang="en-US" dirty="0" smtClean="0"/>
              <a:t>who got a credit before -</a:t>
            </a:r>
            <a:endParaRPr lang="en-US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i="1" dirty="0" err="1" smtClean="0"/>
              <a:t>plt.subplots</a:t>
            </a:r>
            <a:r>
              <a:rPr lang="en-US" i="1" dirty="0" smtClean="0"/>
              <a:t> </a:t>
            </a:r>
            <a:r>
              <a:rPr lang="en-US" i="1" dirty="0" smtClean="0"/>
              <a:t> with enumerate</a:t>
            </a:r>
            <a:r>
              <a:rPr lang="en-US" i="1" dirty="0" smtClean="0"/>
              <a:t>(</a:t>
            </a:r>
            <a:r>
              <a:rPr lang="ru-RU" i="1" dirty="0" smtClean="0"/>
              <a:t> </a:t>
            </a:r>
            <a:r>
              <a:rPr lang="en-US" i="1" dirty="0" smtClean="0"/>
              <a:t>)</a:t>
            </a:r>
            <a:endParaRPr lang="en-US" i="1" dirty="0"/>
          </a:p>
          <a:p>
            <a:pPr lvl="1">
              <a:buClr>
                <a:schemeClr val="accent2"/>
              </a:buClr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</a:t>
            </a: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/>
          </a:p>
        </p:txBody>
      </p:sp>
      <p:graphicFrame>
        <p:nvGraphicFramePr>
          <p:cNvPr id="17" name="Диаграмма 24" descr="Цилиндрическая диаграмма">
            <a:extLst>
              <a:ext uri="{FF2B5EF4-FFF2-40B4-BE49-F238E27FC236}">
                <a16:creationId xmlns="" xmlns:a16="http://schemas.microsoft.com/office/drawing/2014/main" id="{7F122D61-1595-49C8-8B30-6D5F3452F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090399"/>
              </p:ext>
            </p:extLst>
          </p:nvPr>
        </p:nvGraphicFramePr>
        <p:xfrm>
          <a:off x="6152273" y="832863"/>
          <a:ext cx="3533802" cy="1817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25" y="3304347"/>
            <a:ext cx="2825218" cy="2013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Овал 18"/>
          <p:cNvSpPr/>
          <p:nvPr/>
        </p:nvSpPr>
        <p:spPr>
          <a:xfrm>
            <a:off x="550230" y="3330946"/>
            <a:ext cx="192720" cy="194310"/>
          </a:xfrm>
          <a:prstGeom prst="ellipse">
            <a:avLst/>
          </a:prstGeom>
          <a:solidFill>
            <a:srgbClr val="F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50230" y="3678701"/>
            <a:ext cx="192720" cy="194310"/>
          </a:xfrm>
          <a:prstGeom prst="ellipse">
            <a:avLst/>
          </a:prstGeom>
          <a:solidFill>
            <a:srgbClr val="80C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38800" y="3998026"/>
            <a:ext cx="192720" cy="19431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33880" y="4331888"/>
            <a:ext cx="192720" cy="194310"/>
          </a:xfrm>
          <a:prstGeom prst="ellipse">
            <a:avLst/>
          </a:prstGeom>
          <a:solidFill>
            <a:srgbClr val="BF3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50230" y="4661023"/>
            <a:ext cx="192720" cy="194310"/>
          </a:xfrm>
          <a:prstGeom prst="ellipse">
            <a:avLst/>
          </a:prstGeom>
          <a:solidFill>
            <a:srgbClr val="D1B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35470" y="4997026"/>
            <a:ext cx="192720" cy="194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33880" y="5340872"/>
            <a:ext cx="192720" cy="194310"/>
          </a:xfrm>
          <a:prstGeom prst="ellipse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13" y="3686380"/>
            <a:ext cx="2082198" cy="2337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40" y="4069668"/>
            <a:ext cx="216900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66" y="1329423"/>
            <a:ext cx="2437345" cy="21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5190994" y="567558"/>
            <a:ext cx="6490259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Conducting</a:t>
            </a:r>
          </a:p>
          <a:p>
            <a:r>
              <a:rPr lang="en-US" dirty="0"/>
              <a:t>Exploratory Analysis</a:t>
            </a:r>
            <a:r>
              <a:rPr lang="ru-RU" dirty="0"/>
              <a:t> </a:t>
            </a:r>
            <a:endParaRPr lang="ru-RU" b="0" dirty="0"/>
          </a:p>
        </p:txBody>
      </p:sp>
      <p:sp>
        <p:nvSpPr>
          <p:cNvPr id="13" name="Текст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5347515" y="1715527"/>
            <a:ext cx="5475290" cy="7811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</a:t>
            </a:r>
            <a:r>
              <a:rPr lang="ru-RU" dirty="0"/>
              <a:t> </a:t>
            </a:r>
            <a:r>
              <a:rPr lang="en-US" dirty="0"/>
              <a:t>from the point of view by continuous </a:t>
            </a:r>
            <a:r>
              <a:rPr lang="en-US" dirty="0" smtClean="0"/>
              <a:t>and categorical </a:t>
            </a:r>
            <a:r>
              <a:rPr lang="en-US" dirty="0"/>
              <a:t>variables</a:t>
            </a:r>
            <a:endParaRPr lang="ru-RU" dirty="0"/>
          </a:p>
        </p:txBody>
      </p:sp>
      <p:sp>
        <p:nvSpPr>
          <p:cNvPr id="14" name="Объект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4694524" y="4991123"/>
            <a:ext cx="7338441" cy="323214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ru-RU" b="1" dirty="0" smtClean="0"/>
          </a:p>
          <a:p>
            <a:pPr lvl="1">
              <a:buClr>
                <a:schemeClr val="accent2"/>
              </a:buClr>
            </a:pPr>
            <a:r>
              <a:rPr lang="en-US" dirty="0" smtClean="0"/>
              <a:t>Look at the all categorical </a:t>
            </a:r>
            <a:r>
              <a:rPr lang="en-US" dirty="0"/>
              <a:t>variables </a:t>
            </a:r>
            <a:r>
              <a:rPr lang="en-US" dirty="0" smtClean="0"/>
              <a:t>in </a:t>
            </a:r>
            <a:r>
              <a:rPr lang="ru-RU" dirty="0" smtClean="0"/>
              <a:t>%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5B6CC7"/>
                </a:solidFill>
              </a:rPr>
              <a:t>'target</a:t>
            </a:r>
            <a:r>
              <a:rPr lang="en-US" dirty="0">
                <a:solidFill>
                  <a:srgbClr val="5B6CC7"/>
                </a:solidFill>
              </a:rPr>
              <a:t>‘</a:t>
            </a:r>
            <a:r>
              <a:rPr lang="ru-RU" dirty="0">
                <a:solidFill>
                  <a:srgbClr val="5B6CC7"/>
                </a:solidFill>
              </a:rPr>
              <a:t> 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 </a:t>
            </a:r>
            <a:r>
              <a:rPr lang="en-US" dirty="0" smtClean="0"/>
              <a:t>For this we have to create the </a:t>
            </a:r>
            <a:r>
              <a:rPr lang="en-US" i="1" dirty="0" smtClean="0"/>
              <a:t>disc_var1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give all description in Rus. </a:t>
            </a:r>
            <a:r>
              <a:rPr lang="en-US" dirty="0"/>
              <a:t>l</a:t>
            </a:r>
            <a:r>
              <a:rPr lang="en-US" dirty="0" smtClean="0"/>
              <a:t>anguage - </a:t>
            </a:r>
            <a:r>
              <a:rPr lang="en-US" i="1" dirty="0" smtClean="0"/>
              <a:t>dict_to_rus1</a:t>
            </a:r>
            <a:r>
              <a:rPr lang="en-US" i="1" u="sng" dirty="0" smtClean="0"/>
              <a:t> </a:t>
            </a:r>
            <a:endParaRPr lang="en-US" i="1" u="sng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      </a:t>
            </a:r>
            <a:r>
              <a:rPr lang="en-US" dirty="0" smtClean="0"/>
              <a:t>apply </a:t>
            </a:r>
            <a:r>
              <a:rPr lang="ru-RU" dirty="0" smtClean="0"/>
              <a:t> </a:t>
            </a:r>
            <a:r>
              <a:rPr lang="en-US" i="1" dirty="0"/>
              <a:t>fig, axes = </a:t>
            </a:r>
            <a:r>
              <a:rPr lang="en-US" i="1" dirty="0" err="1" smtClean="0"/>
              <a:t>plt.subplots</a:t>
            </a:r>
            <a:r>
              <a:rPr lang="en-US" i="1" dirty="0" smtClean="0"/>
              <a:t>(</a:t>
            </a:r>
            <a:r>
              <a:rPr lang="ru-RU" i="1" dirty="0" smtClean="0"/>
              <a:t> )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n-US" i="1" dirty="0" err="1" smtClean="0"/>
              <a:t>fig.tight_layout</a:t>
            </a:r>
            <a:r>
              <a:rPr lang="ru-RU" i="1" dirty="0" smtClean="0"/>
              <a:t>( </a:t>
            </a:r>
            <a:r>
              <a:rPr lang="en-US" i="1" dirty="0" smtClean="0"/>
              <a:t>)</a:t>
            </a:r>
            <a:endParaRPr lang="ru-RU" i="1" dirty="0" smtClean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n-US" dirty="0" smtClean="0"/>
              <a:t>Show </a:t>
            </a:r>
            <a:r>
              <a:rPr lang="ru-RU" dirty="0" smtClean="0"/>
              <a:t> %</a:t>
            </a:r>
            <a:r>
              <a:rPr lang="en-US" dirty="0" smtClean="0"/>
              <a:t> in correlation by all columns </a:t>
            </a:r>
            <a:endParaRPr lang="ru-RU" dirty="0"/>
          </a:p>
          <a:p>
            <a:pPr lvl="1">
              <a:buClr>
                <a:schemeClr val="accent2"/>
              </a:buClr>
            </a:pPr>
            <a:r>
              <a:rPr lang="en-US" dirty="0" smtClean="0"/>
              <a:t>Look at the dependence of continuous variables , as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‘credit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 smtClean="0"/>
              <a:t>by 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personal_income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err="1" smtClean="0"/>
              <a:t>sns.histplot</a:t>
            </a:r>
            <a:endParaRPr lang="ru-RU" i="1" dirty="0" smtClean="0"/>
          </a:p>
          <a:p>
            <a:pPr lvl="1">
              <a:buClr>
                <a:schemeClr val="accent2"/>
              </a:buClr>
            </a:pPr>
            <a:r>
              <a:rPr lang="en-US" dirty="0" smtClean="0"/>
              <a:t>Consider  the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‘credit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US" dirty="0" smtClean="0"/>
              <a:t>and </a:t>
            </a:r>
            <a:r>
              <a:rPr lang="ru-RU" dirty="0" smtClean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personal_income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'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‘age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'target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err="1" smtClean="0"/>
              <a:t>sns.pairplot</a:t>
            </a:r>
            <a:endParaRPr lang="ru-RU" i="1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ru-RU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r>
              <a:rPr lang="ru-RU" dirty="0" smtClean="0"/>
              <a:t> </a:t>
            </a:r>
            <a:endParaRPr lang="en-US" dirty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 smtClean="0"/>
          </a:p>
          <a:p>
            <a:pPr marL="457200" lvl="1" indent="0">
              <a:buClr>
                <a:schemeClr val="accent2"/>
              </a:buClr>
              <a:buNone/>
            </a:pPr>
            <a:endParaRPr lang="en-US" dirty="0"/>
          </a:p>
          <a:p>
            <a:pPr lvl="1">
              <a:buClr>
                <a:schemeClr val="accent2"/>
              </a:buClr>
            </a:pP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0"/>
          <a:stretch/>
        </p:blipFill>
        <p:spPr>
          <a:xfrm>
            <a:off x="1860488" y="4191341"/>
            <a:ext cx="2834036" cy="241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0" y="209420"/>
            <a:ext cx="4332131" cy="117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6" y="1494416"/>
            <a:ext cx="2432685" cy="246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6" y="2152388"/>
            <a:ext cx="2207411" cy="2388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4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Шестиугольник 19" descr="Сплошной темный шестиугольник в центре изображения">
            <a:extLst>
              <a:ext uri="{FF2B5EF4-FFF2-40B4-BE49-F238E27FC236}">
                <a16:creationId xmlns=""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8109681" y="301827"/>
            <a:ext cx="3540442" cy="311776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209028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n-US" dirty="0" smtClean="0"/>
              <a:t>Ideal </a:t>
            </a:r>
            <a:br>
              <a:rPr lang="en-US" dirty="0" smtClean="0"/>
            </a:br>
            <a:r>
              <a:rPr lang="en-US" dirty="0" smtClean="0"/>
              <a:t>Customer Profile</a:t>
            </a:r>
            <a:endParaRPr lang="ru-RU" dirty="0"/>
          </a:p>
        </p:txBody>
      </p:sp>
      <p:sp>
        <p:nvSpPr>
          <p:cNvPr id="43" name="Текст 8">
            <a:extLst>
              <a:ext uri="{FF2B5EF4-FFF2-40B4-BE49-F238E27FC236}">
                <a16:creationId xmlns=""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70" y="1364165"/>
            <a:ext cx="7342621" cy="608895"/>
          </a:xfrm>
        </p:spPr>
        <p:txBody>
          <a:bodyPr rtlCol="0"/>
          <a:lstStyle/>
          <a:p>
            <a:pPr rtl="0"/>
            <a:r>
              <a:rPr lang="en-US" dirty="0" smtClean="0"/>
              <a:t>For Future</a:t>
            </a:r>
            <a:r>
              <a:rPr lang="ru-RU" dirty="0" smtClean="0"/>
              <a:t> </a:t>
            </a:r>
            <a:r>
              <a:rPr lang="en-US" dirty="0" smtClean="0"/>
              <a:t>Target</a:t>
            </a:r>
            <a:r>
              <a:rPr lang="ru-RU" dirty="0" smtClean="0"/>
              <a:t> </a:t>
            </a:r>
            <a:r>
              <a:rPr lang="en-US" dirty="0" smtClean="0"/>
              <a:t>Marketing Company</a:t>
            </a:r>
            <a:endParaRPr lang="ru-RU" dirty="0"/>
          </a:p>
        </p:txBody>
      </p:sp>
      <p:sp>
        <p:nvSpPr>
          <p:cNvPr id="42" name="Объект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9" y="1687349"/>
            <a:ext cx="10808441" cy="4435635"/>
          </a:xfrm>
        </p:spPr>
        <p:txBody>
          <a:bodyPr rtlCol="0">
            <a:noAutofit/>
          </a:bodyPr>
          <a:lstStyle/>
          <a:p>
            <a:r>
              <a:rPr lang="en-US" sz="1600" dirty="0" smtClean="0"/>
              <a:t>Male/Female</a:t>
            </a:r>
            <a:r>
              <a:rPr lang="ru-RU" sz="1600" dirty="0" smtClean="0"/>
              <a:t> </a:t>
            </a:r>
            <a:r>
              <a:rPr lang="en-US" sz="1600" dirty="0" smtClean="0"/>
              <a:t>sex in age </a:t>
            </a:r>
            <a:r>
              <a:rPr lang="ru-RU" sz="1600" i="1" dirty="0" smtClean="0"/>
              <a:t>30-38 </a:t>
            </a:r>
            <a:r>
              <a:rPr lang="en-US" sz="1600" i="1" dirty="0" smtClean="0"/>
              <a:t>years</a:t>
            </a:r>
            <a:endParaRPr lang="ru-RU" sz="1600" i="1" dirty="0" smtClean="0"/>
          </a:p>
          <a:p>
            <a:r>
              <a:rPr lang="en-US" sz="1600" dirty="0" smtClean="0"/>
              <a:t>Have children or dependents</a:t>
            </a:r>
            <a:endParaRPr lang="ru-RU" sz="1600" dirty="0"/>
          </a:p>
          <a:p>
            <a:r>
              <a:rPr lang="en-US" sz="1600" dirty="0" smtClean="0"/>
              <a:t>Married / </a:t>
            </a:r>
            <a:r>
              <a:rPr lang="ru-RU" sz="1600" dirty="0" smtClean="0"/>
              <a:t> </a:t>
            </a:r>
            <a:r>
              <a:rPr lang="en-US" sz="1600" dirty="0" smtClean="0"/>
              <a:t>living together  / in divorce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 smtClean="0"/>
              <a:t>Have </a:t>
            </a:r>
            <a:r>
              <a:rPr lang="en-US" sz="1600" dirty="0"/>
              <a:t>secondary or higher </a:t>
            </a:r>
            <a:r>
              <a:rPr lang="en-US" sz="1600" dirty="0" smtClean="0"/>
              <a:t>education</a:t>
            </a:r>
            <a:endParaRPr lang="ru-RU" sz="1600" dirty="0" smtClean="0"/>
          </a:p>
          <a:p>
            <a:r>
              <a:rPr lang="en-US" sz="1600" dirty="0" smtClean="0"/>
              <a:t>To a greater extent to have an own car than not</a:t>
            </a:r>
            <a:endParaRPr lang="en-US" sz="1600" dirty="0"/>
          </a:p>
          <a:p>
            <a:r>
              <a:rPr lang="en-US" sz="1600" dirty="0" smtClean="0"/>
              <a:t>Work in marketing</a:t>
            </a:r>
            <a:r>
              <a:rPr lang="ru-RU" sz="1600" dirty="0" smtClean="0"/>
              <a:t>, </a:t>
            </a:r>
            <a:r>
              <a:rPr lang="en-US" sz="1600" dirty="0" smtClean="0"/>
              <a:t>real property area</a:t>
            </a:r>
            <a:r>
              <a:rPr lang="ru-RU" sz="1600" dirty="0" smtClean="0"/>
              <a:t>, </a:t>
            </a:r>
            <a:r>
              <a:rPr lang="en-US" sz="1600" dirty="0" smtClean="0"/>
              <a:t>business, entrepreneur. The area connects with internet </a:t>
            </a:r>
            <a:endParaRPr lang="ru-RU" sz="1600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sz="1600" dirty="0" smtClean="0"/>
              <a:t>      and very often to put attention on </a:t>
            </a:r>
            <a:r>
              <a:rPr lang="en-US" sz="1600" dirty="0" smtClean="0"/>
              <a:t>a</a:t>
            </a:r>
            <a:r>
              <a:rPr lang="en-US" sz="1600" dirty="0" smtClean="0"/>
              <a:t>dvertising</a:t>
            </a:r>
            <a:endParaRPr lang="ru-RU" sz="1600" dirty="0" smtClean="0"/>
          </a:p>
          <a:p>
            <a:pPr>
              <a:spcBef>
                <a:spcPts val="600"/>
              </a:spcBef>
            </a:pPr>
            <a:r>
              <a:rPr lang="en-US" sz="1600" dirty="0"/>
              <a:t>Have experience to getting a credit before and clearly understand how they can pay in according  to they income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without missing payment</a:t>
            </a:r>
          </a:p>
          <a:p>
            <a:r>
              <a:rPr lang="en-US" sz="1600" dirty="0" smtClean="0"/>
              <a:t>Work position as middle manager, private entrepreneur</a:t>
            </a:r>
            <a:r>
              <a:rPr lang="en-US" sz="1600" dirty="0" smtClean="0"/>
              <a:t>. Also it was reaction from military servicemen </a:t>
            </a:r>
            <a:r>
              <a:rPr lang="ru-RU" sz="1600" dirty="0" smtClean="0"/>
              <a:t>, </a:t>
            </a:r>
            <a:r>
              <a:rPr lang="en-US" sz="1600" dirty="0" smtClean="0"/>
              <a:t>obviously it depends on launched company before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en-US" sz="1600" dirty="0" smtClean="0"/>
              <a:t>Place of getting a credit is not depend on </a:t>
            </a:r>
            <a:r>
              <a:rPr lang="en-US" sz="1600" dirty="0" smtClean="0"/>
              <a:t>target </a:t>
            </a:r>
            <a:r>
              <a:rPr lang="ru-RU" sz="1600" dirty="0" smtClean="0"/>
              <a:t> </a:t>
            </a:r>
            <a:r>
              <a:rPr lang="en-US" sz="1600" dirty="0" smtClean="0"/>
              <a:t>and decision of acceptance .</a:t>
            </a:r>
            <a:r>
              <a:rPr lang="ru-RU" sz="1600" dirty="0" smtClean="0"/>
              <a:t> </a:t>
            </a:r>
            <a:r>
              <a:rPr lang="en-US" sz="1600" dirty="0" smtClean="0"/>
              <a:t>Target was good in </a:t>
            </a:r>
            <a:r>
              <a:rPr lang="ru-RU" sz="1600" dirty="0" smtClean="0"/>
              <a:t> </a:t>
            </a:r>
            <a:r>
              <a:rPr lang="en-US" sz="1600" dirty="0" err="1" smtClean="0"/>
              <a:t>Ulianovskiy</a:t>
            </a:r>
            <a:r>
              <a:rPr lang="en-US" sz="1600" dirty="0" smtClean="0"/>
              <a:t> region </a:t>
            </a:r>
            <a:r>
              <a:rPr lang="ru-RU" sz="1600" i="1" dirty="0" smtClean="0"/>
              <a:t>50</a:t>
            </a:r>
            <a:r>
              <a:rPr lang="ru-RU" sz="1600" i="1" dirty="0" smtClean="0"/>
              <a:t>% </a:t>
            </a:r>
            <a:r>
              <a:rPr lang="en-US" sz="1600" dirty="0" smtClean="0"/>
              <a:t>and </a:t>
            </a:r>
            <a:r>
              <a:rPr lang="en-US" sz="1600" dirty="0" err="1" smtClean="0"/>
              <a:t>Mordovskay</a:t>
            </a:r>
            <a:r>
              <a:rPr lang="en-US" sz="1600" dirty="0" smtClean="0"/>
              <a:t> republic </a:t>
            </a:r>
            <a:r>
              <a:rPr lang="ru-RU" sz="1600" i="1" dirty="0" smtClean="0"/>
              <a:t>39.5</a:t>
            </a:r>
            <a:r>
              <a:rPr lang="ru-RU" sz="1600" i="1" dirty="0"/>
              <a:t>%</a:t>
            </a:r>
          </a:p>
          <a:p>
            <a:r>
              <a:rPr lang="en-US" sz="1600" dirty="0" smtClean="0"/>
              <a:t>Seasonal interest</a:t>
            </a:r>
            <a:r>
              <a:rPr lang="ru-RU" sz="1600" dirty="0" smtClean="0"/>
              <a:t> </a:t>
            </a:r>
            <a:r>
              <a:rPr lang="en-US" sz="1600" dirty="0" smtClean="0"/>
              <a:t>depends on days off</a:t>
            </a:r>
            <a:r>
              <a:rPr lang="ru-RU" sz="1600" dirty="0" smtClean="0"/>
              <a:t>, </a:t>
            </a:r>
            <a:r>
              <a:rPr lang="en-US" sz="1600" dirty="0" smtClean="0"/>
              <a:t>holidays and months. </a:t>
            </a:r>
            <a:r>
              <a:rPr lang="en-US" sz="1600" dirty="0" smtClean="0"/>
              <a:t>Be observed decrease in February </a:t>
            </a:r>
            <a:r>
              <a:rPr lang="ru-RU" sz="1600" dirty="0" smtClean="0"/>
              <a:t>, </a:t>
            </a:r>
            <a:r>
              <a:rPr lang="en-US" sz="1600" dirty="0" smtClean="0"/>
              <a:t>August </a:t>
            </a:r>
            <a:r>
              <a:rPr lang="ru-RU" sz="1600" dirty="0" smtClean="0"/>
              <a:t>, </a:t>
            </a:r>
            <a:r>
              <a:rPr lang="en-US" sz="1600" dirty="0" smtClean="0"/>
              <a:t>October</a:t>
            </a:r>
            <a:r>
              <a:rPr lang="ru-RU" sz="1600" dirty="0" smtClean="0"/>
              <a:t>, </a:t>
            </a:r>
            <a:r>
              <a:rPr lang="en-US" sz="1600" dirty="0" smtClean="0"/>
              <a:t>December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en-US" sz="1600" dirty="0" smtClean="0"/>
              <a:t>Response to the marketing target during 7 years show the stability result as </a:t>
            </a:r>
            <a:r>
              <a:rPr lang="en-US" sz="1600" dirty="0" smtClean="0"/>
              <a:t> </a:t>
            </a:r>
            <a:r>
              <a:rPr lang="ru-RU" sz="1600" i="1" dirty="0" smtClean="0"/>
              <a:t>13</a:t>
            </a:r>
            <a:r>
              <a:rPr lang="ru-RU" sz="1600" i="1" dirty="0"/>
              <a:t>%</a:t>
            </a:r>
          </a:p>
          <a:p>
            <a:pPr lvl="0" rtl="0"/>
            <a:endParaRPr lang="ru-RU" sz="1600" dirty="0"/>
          </a:p>
        </p:txBody>
      </p:sp>
      <p:sp>
        <p:nvSpPr>
          <p:cNvPr id="35" name="Нижний колонтитул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46971" y="209028"/>
            <a:ext cx="708454" cy="688897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6" title="Изображение здания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9141068" y="209028"/>
            <a:ext cx="2847731" cy="330336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5" name="Шестиугольник 14" descr="Сплошной темный шестиугольник в центре изображения">
            <a:extLst>
              <a:ext uri="{FF2B5EF4-FFF2-40B4-BE49-F238E27FC236}">
                <a16:creationId xmlns=""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9913390" y="1109167"/>
            <a:ext cx="1303086" cy="1337640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Надпись 19">
            <a:extLst>
              <a:ext uri="{FF2B5EF4-FFF2-40B4-BE49-F238E27FC236}">
                <a16:creationId xmlns=""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10128212" y="1364165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IT</a:t>
            </a:r>
            <a:endParaRPr lang="ru-RU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0" b="9630"/>
          <a:stretch>
            <a:fillRect/>
          </a:stretch>
        </p:blipFill>
        <p:spPr>
          <a:xfrm>
            <a:off x="359229" y="257992"/>
            <a:ext cx="11473540" cy="6204858"/>
          </a:xfrm>
        </p:spPr>
      </p:pic>
      <p:sp>
        <p:nvSpPr>
          <p:cNvPr id="11" name="Заголовок 10">
            <a:extLst>
              <a:ext uri="{FF2B5EF4-FFF2-40B4-BE49-F238E27FC236}">
                <a16:creationId xmlns=""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solidFill>
                  <a:schemeClr val="tx1"/>
                </a:solidFill>
              </a:rPr>
              <a:t>Название </a:t>
            </a:r>
            <a:r>
              <a:rPr lang="ru-RU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здесь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9630" y="387807"/>
            <a:ext cx="3966210" cy="1863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 txBox="1">
            <a:spLocks/>
          </p:cNvSpPr>
          <p:nvPr/>
        </p:nvSpPr>
        <p:spPr>
          <a:xfrm>
            <a:off x="575822" y="440877"/>
            <a:ext cx="3933825" cy="18630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Fira Sans"/>
              </a:rPr>
              <a:t>Kudriavtseva</a:t>
            </a:r>
            <a:r>
              <a:rPr lang="en-US" sz="1600" dirty="0" smtClean="0">
                <a:solidFill>
                  <a:schemeClr val="bg1"/>
                </a:solidFill>
                <a:latin typeface="Fira Sans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Fira Sans"/>
              </a:rPr>
              <a:t>Natalia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  <a:latin typeface="Fira Sans"/>
              </a:rPr>
              <a:t>Keep in touch with me : </a:t>
            </a:r>
            <a:endParaRPr lang="en-US" sz="1600" dirty="0">
              <a:solidFill>
                <a:schemeClr val="bg1"/>
              </a:solidFill>
              <a:latin typeface="Fira Sans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Fira Sans"/>
              </a:rPr>
              <a:t>Telephone +79818946536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Fira Sans"/>
              </a:rPr>
              <a:t>kudryavtseva-natalia.spb@yandex.ru</a:t>
            </a:r>
            <a:endParaRPr lang="ru-RU" sz="1600" dirty="0">
              <a:solidFill>
                <a:schemeClr val="bg1"/>
              </a:solidFill>
              <a:latin typeface="Fira Sans"/>
              <a:hlinkClick r:id="rId4"/>
            </a:endParaRPr>
          </a:p>
          <a:p>
            <a:endParaRPr lang="ru-RU" dirty="0" smtClean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88970" y="5254531"/>
            <a:ext cx="6423660" cy="73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 txBox="1">
            <a:spLocks/>
          </p:cNvSpPr>
          <p:nvPr/>
        </p:nvSpPr>
        <p:spPr>
          <a:xfrm>
            <a:off x="3241357" y="5360672"/>
            <a:ext cx="6371273" cy="51924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Fira Sans"/>
              </a:rPr>
              <a:t>Thank you for your time !</a:t>
            </a:r>
            <a:endParaRPr lang="en-US" sz="2000" dirty="0">
              <a:solidFill>
                <a:schemeClr val="bg1"/>
              </a:solidFill>
              <a:latin typeface="Fira Sans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06_TF00951641.potx" id="{D61D9B98-77EB-4AFD-A5C1-4C81238E65A1}" vid="{ED9A72C6-E22F-4D0A-8A23-0B9FD3BEF39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презентация с шестиугольником</Template>
  <TotalTime>0</TotalTime>
  <Words>718</Words>
  <Application>Microsoft Office PowerPoint</Application>
  <PresentationFormat>Широкоэкранный</PresentationFormat>
  <Paragraphs>182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Fira Sans</vt:lpstr>
      <vt:lpstr>Gill Sans SemiBold</vt:lpstr>
      <vt:lpstr>Times New Roman</vt:lpstr>
      <vt:lpstr>Тема Office</vt:lpstr>
      <vt:lpstr>Project Target Company </vt:lpstr>
      <vt:lpstr>Bank Marketing</vt:lpstr>
      <vt:lpstr>Data Cleaning  and Preparation </vt:lpstr>
      <vt:lpstr>Презентация PowerPoint</vt:lpstr>
      <vt:lpstr>Презентация PowerPoint</vt:lpstr>
      <vt:lpstr>Презентация PowerPoint</vt:lpstr>
      <vt:lpstr>Презентация PowerPoint</vt:lpstr>
      <vt:lpstr>Ideal  Customer Profile</vt:lpstr>
      <vt:lpstr>Название здесь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2023-06-15T14:25:09Z</dcterms:created>
  <dcterms:modified xsi:type="dcterms:W3CDTF">2023-06-17T21:48:03Z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