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9" r:id="rId3"/>
    <p:sldId id="340" r:id="rId4"/>
    <p:sldId id="341" r:id="rId5"/>
    <p:sldId id="342" r:id="rId6"/>
    <p:sldId id="343" r:id="rId7"/>
    <p:sldId id="346" r:id="rId8"/>
    <p:sldId id="345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8-14T11:19:34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19149 8062 0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B367-29E0-48DF-9E67-5FC47E65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1070113"/>
            <a:ext cx="5708120" cy="226278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Diagrama Causa Efecto – Espina de Pescado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E9332-85A7-4A53-96D7-9F831358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63646"/>
            <a:ext cx="8915399" cy="2378555"/>
          </a:xfrm>
        </p:spPr>
        <p:txBody>
          <a:bodyPr>
            <a:normAutofit/>
          </a:bodyPr>
          <a:lstStyle/>
          <a:p>
            <a:r>
              <a:rPr lang="es-ES" dirty="0"/>
              <a:t>Departamento de Ciencias de la Computación y de la Decisión</a:t>
            </a:r>
          </a:p>
          <a:p>
            <a:r>
              <a:rPr lang="es-ES" dirty="0"/>
              <a:t>Universidad Nacional de Colombia</a:t>
            </a:r>
          </a:p>
          <a:p>
            <a:endParaRPr lang="es-CO" sz="1000" dirty="0"/>
          </a:p>
          <a:p>
            <a:r>
              <a:rPr lang="es-CO" dirty="0"/>
              <a:t>Fernán Alonso Villa Garzón</a:t>
            </a:r>
          </a:p>
          <a:p>
            <a:r>
              <a:rPr lang="es-CO" dirty="0"/>
              <a:t>Profesor Asociado</a:t>
            </a:r>
          </a:p>
          <a:p>
            <a:r>
              <a:rPr lang="es-CO" dirty="0"/>
              <a:t>favillao@unal.edu.co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14:cNvPr>
              <p14:cNvContentPartPr/>
              <p14:nvPr/>
            </p14:nvContentPartPr>
            <p14:xfrm>
              <a:off x="6893640" y="2902320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280" y="2892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91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91B9-952B-44F1-8847-B4BE2791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Tras la Segunda Guerra Mundial, los japoneses comenzaron a desarrollar una industria capaz de competir y derrotar a la americana.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4E0886-7E7D-415F-8B34-6664A65DC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0"/>
          <a:stretch/>
        </p:blipFill>
        <p:spPr bwMode="auto">
          <a:xfrm rot="700654">
            <a:off x="10030401" y="3983166"/>
            <a:ext cx="176168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CEB19C-D9D9-48EE-806D-4CF2DEC3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809" y="2133600"/>
            <a:ext cx="8746434" cy="3988904"/>
          </a:xfrm>
        </p:spPr>
        <p:txBody>
          <a:bodyPr>
            <a:normAutofit/>
          </a:bodyPr>
          <a:lstStyle/>
          <a:p>
            <a:r>
              <a:rPr lang="es-MX" sz="2000" dirty="0"/>
              <a:t>Lo que no lograron con las armas lo conseguirían en las cadenas de producción.</a:t>
            </a:r>
          </a:p>
          <a:p>
            <a:r>
              <a:rPr lang="es-MX" sz="2000" dirty="0"/>
              <a:t>Entre tantos avances, se destacó el análisis científico de las causas de los problemas en los procesos industriales. </a:t>
            </a:r>
          </a:p>
          <a:p>
            <a:r>
              <a:rPr lang="es-MX" sz="2000" b="1" dirty="0"/>
              <a:t>Kaoru Ishikawa </a:t>
            </a:r>
            <a:r>
              <a:rPr lang="es-MX" sz="2000" dirty="0"/>
              <a:t>ideó el</a:t>
            </a:r>
            <a:r>
              <a:rPr lang="es-MX" sz="2000" b="1" dirty="0"/>
              <a:t> Diagrama de Causa Efecto</a:t>
            </a:r>
            <a:r>
              <a:rPr lang="es-MX" sz="2000" dirty="0"/>
              <a:t>, más conocido como el  </a:t>
            </a:r>
            <a:r>
              <a:rPr lang="es-MX" sz="2000" b="1" dirty="0"/>
              <a:t>Diagrama de Espina de Pescado </a:t>
            </a:r>
            <a:r>
              <a:rPr lang="es-MX" sz="2000" dirty="0"/>
              <a:t>(también, </a:t>
            </a:r>
            <a:r>
              <a:rPr lang="es-MX" sz="2000" b="1" dirty="0"/>
              <a:t>Diagrama de Ishikawa</a:t>
            </a:r>
            <a:r>
              <a:rPr lang="es-MX" sz="2000" dirty="0"/>
              <a:t>).</a:t>
            </a:r>
          </a:p>
          <a:p>
            <a:r>
              <a:rPr lang="es-MX" sz="2000" dirty="0"/>
              <a:t>Esta es una presentación gráfica que hace énfasis en las relaciones entre las causas de los problemas.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093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DC39-D750-45B6-8706-711E8928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O" dirty="0"/>
              <a:t>Este diagrama permite al analista estructurar y jerarquizar los problemas que identifica durante la ideación del software.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AF7D4-7672-4B6B-9827-D926A9C0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MX" sz="2000" dirty="0"/>
              <a:t>La ideación puede tener lugar durante una entrevista, una lluvia de ideas o un momento de inspiración.</a:t>
            </a:r>
          </a:p>
          <a:p>
            <a:r>
              <a:rPr lang="es-MX" sz="2000" dirty="0"/>
              <a:t>Ayuda a tomar decisiones respecto al (los) aspecto(s) se debe(n) priorizar u omitir para guiar el desarrollo. (Cuál es el Driver)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CE1339-B131-497F-856C-7E48A0C9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57" y="3670438"/>
            <a:ext cx="5915025" cy="3038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8C0A9-F752-414B-8E1D-4C5F29D5464E}"/>
              </a:ext>
            </a:extLst>
          </p:cNvPr>
          <p:cNvSpPr txBox="1"/>
          <p:nvPr/>
        </p:nvSpPr>
        <p:spPr>
          <a:xfrm>
            <a:off x="9782382" y="5911222"/>
            <a:ext cx="2371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UN-MÉTODO para la Elicitación de Requisitos de Software – Arango, F. y Zapata, C.M</a:t>
            </a:r>
          </a:p>
        </p:txBody>
      </p:sp>
    </p:spTree>
    <p:extLst>
      <p:ext uri="{BB962C8B-B14F-4D97-AF65-F5344CB8AC3E}">
        <p14:creationId xmlns:p14="http://schemas.microsoft.com/office/powerpoint/2010/main" val="372187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959B0-ED22-4269-9C20-7928892F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Recomendaciones para modelar con el diagrama causa – efecto.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F4AAA-7490-428D-BE52-B72668C3C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160" y="2226364"/>
            <a:ext cx="8911687" cy="43467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MX" sz="2400" dirty="0"/>
              <a:t>Modo 1 -  Lluvia de Ideas</a:t>
            </a:r>
          </a:p>
          <a:p>
            <a:pPr lvl="1"/>
            <a:r>
              <a:rPr lang="es-MX" sz="1800" dirty="0"/>
              <a:t>Listar todos los problemas identificados, especie de lluvia de ideas.</a:t>
            </a:r>
          </a:p>
          <a:p>
            <a:pPr lvl="1"/>
            <a:r>
              <a:rPr lang="es-MX" sz="1800" dirty="0"/>
              <a:t>Intentar jerarquizarlos y estructurarlos identificando: cuáles son problemas principales y cuáles son sus causas</a:t>
            </a:r>
          </a:p>
          <a:p>
            <a:pPr lvl="1"/>
            <a:r>
              <a:rPr lang="es-MX" sz="1800" dirty="0"/>
              <a:t>Iterar hasta que se logren ubicar todos los problemas encontrados o hasta que las causas que se tengan sean consideradas atómicas. </a:t>
            </a:r>
          </a:p>
          <a:p>
            <a:pPr lvl="1"/>
            <a:endParaRPr lang="es-MX" sz="1800" dirty="0"/>
          </a:p>
          <a:p>
            <a:r>
              <a:rPr lang="es-CO" sz="2400" dirty="0"/>
              <a:t>Modo 2 – preocuparse por lo “principal”</a:t>
            </a:r>
          </a:p>
          <a:p>
            <a:pPr lvl="1"/>
            <a:r>
              <a:rPr lang="es-MX" sz="1800" dirty="0"/>
              <a:t>Identificar los problemas principales y ubicarlos como “huesos grandes / primarios”</a:t>
            </a:r>
          </a:p>
          <a:p>
            <a:pPr lvl="1"/>
            <a:r>
              <a:rPr lang="es-MX" sz="1800" dirty="0"/>
              <a:t>Identificar causas secundarias que se ubicarán en los “huesos pequeños o medianos”. 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5618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E307D-F29C-4D38-B814-E55ABA1D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Otras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C6A19-AE18-46E1-BE49-A04CA11D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Se debe identificar un problema principal que logre encerrar la problemática del área</a:t>
            </a:r>
          </a:p>
          <a:p>
            <a:r>
              <a:rPr lang="es-MX" sz="2400" dirty="0"/>
              <a:t>El problema principal deberá coincidir con un objetivo no satisfecho o parcialmente satisfecho, es decir, con una necesidad</a:t>
            </a:r>
          </a:p>
          <a:p>
            <a:r>
              <a:rPr lang="es-MX" sz="2400" dirty="0"/>
              <a:t>Los problemas generales son la incapacidad de un área/institución/alguien de dar satisfacción a los objetivos de un proceso/actividad.</a:t>
            </a:r>
            <a:endParaRPr lang="es-CO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A0F158-5E25-4DD1-AB2D-B58B42BEF3AE}"/>
              </a:ext>
            </a:extLst>
          </p:cNvPr>
          <p:cNvSpPr txBox="1"/>
          <p:nvPr/>
        </p:nvSpPr>
        <p:spPr>
          <a:xfrm>
            <a:off x="9782382" y="5911222"/>
            <a:ext cx="2371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UN-MÉTODO para la Elicitación de Requisitos de Software – Arango, F. y Zapata, C.M</a:t>
            </a:r>
          </a:p>
        </p:txBody>
      </p:sp>
    </p:spTree>
    <p:extLst>
      <p:ext uri="{BB962C8B-B14F-4D97-AF65-F5344CB8AC3E}">
        <p14:creationId xmlns:p14="http://schemas.microsoft.com/office/powerpoint/2010/main" val="100119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116B4-B184-4835-9723-B0AB75F8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88" y="49167"/>
            <a:ext cx="8911687" cy="1280890"/>
          </a:xfrm>
        </p:spPr>
        <p:txBody>
          <a:bodyPr/>
          <a:lstStyle/>
          <a:p>
            <a:r>
              <a:rPr lang="es-CO" dirty="0"/>
              <a:t>Ejemplo: Diagrama Causa Efecto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F217-4288-427B-AA9E-DE2ED5568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CEA12B-4595-4FDF-B61A-F1B2DC0D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457325"/>
            <a:ext cx="12172950" cy="5400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05215C-E339-4833-A353-24428CB1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2642">
            <a:off x="8785200" y="491615"/>
            <a:ext cx="3219450" cy="6953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8B12973-4466-4F63-BDCC-E50AD4A48005}"/>
              </a:ext>
            </a:extLst>
          </p:cNvPr>
          <p:cNvSpPr txBox="1"/>
          <p:nvPr/>
        </p:nvSpPr>
        <p:spPr>
          <a:xfrm>
            <a:off x="9811099" y="6027003"/>
            <a:ext cx="2371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UN-MÉTODO para la Elicitación de Requisitos de Software – Arango, F. y Zapata, C.M</a:t>
            </a:r>
          </a:p>
        </p:txBody>
      </p:sp>
    </p:spTree>
    <p:extLst>
      <p:ext uri="{BB962C8B-B14F-4D97-AF65-F5344CB8AC3E}">
        <p14:creationId xmlns:p14="http://schemas.microsoft.com/office/powerpoint/2010/main" val="16383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ABBCE-C48A-4308-89C8-FB4E7547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6028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MX" dirty="0"/>
              <a:t>Diagrama Causa-Efecto con pesos ponderados para cada una de las causas y</a:t>
            </a:r>
            <a:br>
              <a:rPr lang="es-MX" dirty="0"/>
            </a:br>
            <a:r>
              <a:rPr lang="es-MX" dirty="0"/>
              <a:t>subproblemas del dominio</a:t>
            </a:r>
            <a:br>
              <a:rPr lang="es-MX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04D5F-559A-4708-AFD2-25FF71DA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350" y="2133599"/>
            <a:ext cx="4728649" cy="4126523"/>
          </a:xfrm>
        </p:spPr>
        <p:txBody>
          <a:bodyPr>
            <a:normAutofit/>
          </a:bodyPr>
          <a:lstStyle/>
          <a:p>
            <a:pPr lvl="1"/>
            <a:r>
              <a:rPr lang="es-CO" sz="1800" dirty="0"/>
              <a:t>Siempre:</a:t>
            </a:r>
          </a:p>
          <a:p>
            <a:pPr lvl="2"/>
            <a:r>
              <a:rPr lang="es-CO" sz="1600" dirty="0"/>
              <a:t> Q1% + Q2% + … + </a:t>
            </a:r>
            <a:r>
              <a:rPr lang="es-CO" sz="1600" dirty="0" err="1"/>
              <a:t>Qi</a:t>
            </a:r>
            <a:r>
              <a:rPr lang="es-CO" sz="1600" dirty="0"/>
              <a:t>% = 100%</a:t>
            </a:r>
          </a:p>
          <a:p>
            <a:pPr lvl="1"/>
            <a:r>
              <a:rPr lang="es-CO" sz="1800" dirty="0"/>
              <a:t>Si Solo se tiene un Problema Principal (PP), R% = 100%</a:t>
            </a:r>
          </a:p>
          <a:p>
            <a:pPr lvl="1"/>
            <a:r>
              <a:rPr lang="es-CO" sz="1800" dirty="0"/>
              <a:t>Siempre, para cada Subproblema (</a:t>
            </a:r>
            <a:r>
              <a:rPr lang="es-CO" sz="1800" dirty="0" err="1"/>
              <a:t>SPi</a:t>
            </a:r>
            <a:r>
              <a:rPr lang="es-CO" sz="1800" dirty="0"/>
              <a:t>)  se tiene: </a:t>
            </a:r>
          </a:p>
          <a:p>
            <a:pPr lvl="2"/>
            <a:r>
              <a:rPr lang="es-CO" sz="1600" dirty="0"/>
              <a:t>Pi,1% + … + </a:t>
            </a:r>
            <a:r>
              <a:rPr lang="es-CO" sz="1600" dirty="0" err="1"/>
              <a:t>Pi,a</a:t>
            </a:r>
            <a:r>
              <a:rPr lang="es-CO" sz="1600" dirty="0"/>
              <a:t>% = 100%, siendo a la cantidad de causas de </a:t>
            </a:r>
            <a:r>
              <a:rPr lang="es-CO" sz="1600" dirty="0" err="1"/>
              <a:t>SPi</a:t>
            </a:r>
            <a:endParaRPr lang="es-CO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328AD8-F238-4DC0-BAD0-567CB234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0" y="2133600"/>
            <a:ext cx="70675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2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863A-7F53-4840-B08D-B99224D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en clase http://www.draw.io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860B9-4193-4496-91C0-E74D793E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Modelar el problema: se pierden las cosas que se prestan. De otro modo, el objetivo que no se satisface es el de preservar completas las posesiones materiales (libros, videojuegos, colecciones, etc.)</a:t>
            </a:r>
          </a:p>
        </p:txBody>
      </p:sp>
    </p:spTree>
    <p:extLst>
      <p:ext uri="{BB962C8B-B14F-4D97-AF65-F5344CB8AC3E}">
        <p14:creationId xmlns:p14="http://schemas.microsoft.com/office/powerpoint/2010/main" val="69830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86BF-56A5-4F3B-A46C-217CD01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85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ACC05-8893-4EE1-82C2-64EF19C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4599257"/>
          </a:xfrm>
        </p:spPr>
        <p:txBody>
          <a:bodyPr>
            <a:normAutofit fontScale="92500" lnSpcReduction="10000"/>
          </a:bodyPr>
          <a:lstStyle/>
          <a:p>
            <a:r>
              <a:rPr lang="es-CO" altLang="es-CO" dirty="0"/>
              <a:t>Ivar Jacobson, et al. La esencia de la Ingeniería de software. Aplicando el núcleo de </a:t>
            </a:r>
            <a:r>
              <a:rPr lang="es-CO" altLang="es-CO" dirty="0" err="1"/>
              <a:t>semat</a:t>
            </a:r>
            <a:r>
              <a:rPr lang="es-CO" altLang="es-CO" dirty="0"/>
              <a:t>. 2013. Traducción Zapata y Salazar.</a:t>
            </a:r>
          </a:p>
          <a:p>
            <a:r>
              <a:rPr lang="es-CO" altLang="es-CO" dirty="0"/>
              <a:t>Jacobson, I., Ng, P. </a:t>
            </a:r>
            <a:r>
              <a:rPr lang="es-CO" altLang="es-CO" dirty="0" err="1"/>
              <a:t>McMahon</a:t>
            </a:r>
            <a:r>
              <a:rPr lang="es-CO" altLang="es-CO" dirty="0"/>
              <a:t>, P., </a:t>
            </a:r>
            <a:r>
              <a:rPr lang="es-CO" altLang="es-CO" dirty="0" err="1"/>
              <a:t>Spence</a:t>
            </a:r>
            <a:r>
              <a:rPr lang="es-CO" altLang="es-CO" dirty="0"/>
              <a:t>, I. y </a:t>
            </a:r>
            <a:r>
              <a:rPr lang="es-CO" altLang="es-CO" dirty="0" err="1"/>
              <a:t>Lidman</a:t>
            </a:r>
            <a:r>
              <a:rPr lang="es-CO" altLang="es-CO" dirty="0"/>
              <a:t>, S.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essence</a:t>
            </a:r>
            <a:r>
              <a:rPr lang="es-CO" altLang="es-CO" dirty="0"/>
              <a:t> </a:t>
            </a:r>
            <a:r>
              <a:rPr lang="es-CO" altLang="es-CO" dirty="0" err="1"/>
              <a:t>of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appying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Semat</a:t>
            </a:r>
            <a:r>
              <a:rPr lang="es-CO" altLang="es-CO" dirty="0"/>
              <a:t> </a:t>
            </a:r>
            <a:r>
              <a:rPr lang="es-CO" altLang="es-CO" dirty="0" err="1"/>
              <a:t>kernel</a:t>
            </a:r>
            <a:r>
              <a:rPr lang="es-CO" altLang="es-CO" dirty="0"/>
              <a:t>, Addison Wesley, 2013</a:t>
            </a:r>
          </a:p>
          <a:p>
            <a:r>
              <a:rPr lang="es-CO" altLang="es-CO" dirty="0"/>
              <a:t>OMG </a:t>
            </a:r>
            <a:r>
              <a:rPr lang="es-CO" altLang="es-CO" dirty="0" err="1"/>
              <a:t>Submission</a:t>
            </a:r>
            <a:r>
              <a:rPr lang="es-CO" altLang="es-CO" dirty="0"/>
              <a:t>. </a:t>
            </a:r>
            <a:r>
              <a:rPr lang="es-CO" altLang="es-CO" dirty="0" err="1"/>
              <a:t>Essence</a:t>
            </a:r>
            <a:r>
              <a:rPr lang="es-CO" altLang="es-CO" dirty="0"/>
              <a:t>—</a:t>
            </a:r>
            <a:r>
              <a:rPr lang="es-CO" altLang="es-CO" dirty="0" err="1"/>
              <a:t>Kernel</a:t>
            </a:r>
            <a:r>
              <a:rPr lang="es-CO" altLang="es-CO" dirty="0"/>
              <a:t> and </a:t>
            </a:r>
            <a:r>
              <a:rPr lang="es-CO" altLang="es-CO" dirty="0" err="1"/>
              <a:t>language</a:t>
            </a:r>
            <a:r>
              <a:rPr lang="es-CO" altLang="es-CO" dirty="0"/>
              <a:t> </a:t>
            </a:r>
            <a:r>
              <a:rPr lang="es-CO" altLang="es-CO" dirty="0" err="1"/>
              <a:t>for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 </a:t>
            </a:r>
            <a:r>
              <a:rPr lang="es-CO" altLang="es-CO" dirty="0" err="1"/>
              <a:t>methods</a:t>
            </a:r>
            <a:r>
              <a:rPr lang="es-CO" altLang="es-CO" dirty="0"/>
              <a:t>. </a:t>
            </a:r>
            <a:r>
              <a:rPr lang="es-CO" altLang="es-CO" dirty="0" err="1"/>
              <a:t>Object</a:t>
            </a:r>
            <a:r>
              <a:rPr lang="es-CO" altLang="es-CO" dirty="0"/>
              <a:t> Management </a:t>
            </a:r>
            <a:r>
              <a:rPr lang="es-CO" altLang="es-CO" dirty="0" err="1"/>
              <a:t>Group</a:t>
            </a:r>
            <a:r>
              <a:rPr lang="es-CO" altLang="es-CO" dirty="0"/>
              <a:t>, 2013</a:t>
            </a:r>
          </a:p>
          <a:p>
            <a:r>
              <a:rPr lang="es-CO" altLang="es-CO" dirty="0"/>
              <a:t>Autores Varios.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methods</a:t>
            </a:r>
            <a:r>
              <a:rPr lang="es-CO" altLang="es-CO" dirty="0"/>
              <a:t>, </a:t>
            </a:r>
            <a:r>
              <a:rPr lang="es-CO" altLang="es-CO" dirty="0" err="1"/>
              <a:t>modeling</a:t>
            </a:r>
            <a:r>
              <a:rPr lang="es-CO" altLang="es-CO" dirty="0"/>
              <a:t>, and </a:t>
            </a:r>
            <a:r>
              <a:rPr lang="es-CO" altLang="es-CO" dirty="0" err="1"/>
              <a:t>teaching</a:t>
            </a:r>
            <a:r>
              <a:rPr lang="es-CO" altLang="es-CO" dirty="0"/>
              <a:t>, Sello Editorial Universidad de Medellín, 2011</a:t>
            </a:r>
          </a:p>
          <a:p>
            <a:r>
              <a:rPr lang="es-CO" altLang="es-CO" dirty="0"/>
              <a:t>Pressman Roger S. Ingeniería del Software, un enfoque práctico, Mc Graw Hill, 1999</a:t>
            </a:r>
          </a:p>
          <a:p>
            <a:r>
              <a:rPr lang="es-CO" altLang="es-CO" dirty="0" err="1"/>
              <a:t>Larman</a:t>
            </a:r>
            <a:r>
              <a:rPr lang="es-CO" altLang="es-CO" dirty="0"/>
              <a:t> Craig. UML y Patrones, Prentice Hill, 1999</a:t>
            </a:r>
          </a:p>
          <a:p>
            <a:r>
              <a:rPr lang="es-CO" altLang="es-CO" dirty="0"/>
              <a:t>Booch, Rumbaugh y Jacobson. El lenguaje Unificado de Modelado, Addison Wesley, 1999</a:t>
            </a:r>
          </a:p>
          <a:p>
            <a:r>
              <a:rPr lang="es-CO" altLang="es-CO" dirty="0" err="1"/>
              <a:t>Fowler</a:t>
            </a:r>
            <a:r>
              <a:rPr lang="es-CO" altLang="es-CO" dirty="0"/>
              <a:t>, M. UML </a:t>
            </a:r>
            <a:r>
              <a:rPr lang="es-CO" altLang="es-CO" dirty="0" err="1"/>
              <a:t>Distilled</a:t>
            </a:r>
            <a:r>
              <a:rPr lang="es-CO" altLang="es-CO" dirty="0"/>
              <a:t>: A </a:t>
            </a:r>
            <a:r>
              <a:rPr lang="es-CO" altLang="es-CO" dirty="0" err="1"/>
              <a:t>brief</a:t>
            </a:r>
            <a:r>
              <a:rPr lang="es-CO" altLang="es-CO" dirty="0"/>
              <a:t> </a:t>
            </a:r>
            <a:r>
              <a:rPr lang="es-CO" altLang="es-CO" dirty="0" err="1"/>
              <a:t>guide</a:t>
            </a:r>
            <a:r>
              <a:rPr lang="es-CO" altLang="es-CO" dirty="0"/>
              <a:t> </a:t>
            </a:r>
            <a:r>
              <a:rPr lang="es-CO" altLang="es-CO" dirty="0" err="1"/>
              <a:t>to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Standard </a:t>
            </a:r>
            <a:r>
              <a:rPr lang="es-CO" altLang="es-CO" dirty="0" err="1"/>
              <a:t>Object</a:t>
            </a:r>
            <a:r>
              <a:rPr lang="es-CO" altLang="es-CO" dirty="0"/>
              <a:t> </a:t>
            </a:r>
            <a:r>
              <a:rPr lang="es-CO" altLang="es-CO" dirty="0" err="1"/>
              <a:t>Modeling</a:t>
            </a:r>
            <a:r>
              <a:rPr lang="es-CO" altLang="es-CO" dirty="0"/>
              <a:t> </a:t>
            </a:r>
            <a:r>
              <a:rPr lang="es-CO" altLang="es-CO" dirty="0" err="1"/>
              <a:t>Language</a:t>
            </a:r>
            <a:r>
              <a:rPr lang="es-CO" altLang="es-CO" dirty="0"/>
              <a:t>, Addison Wesley, 2004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7223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723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Diagrama Causa Efecto – Espina de Pescado</vt:lpstr>
      <vt:lpstr>Tras la Segunda Guerra Mundial, los japoneses comenzaron a desarrollar una industria capaz de competir y derrotar a la americana.</vt:lpstr>
      <vt:lpstr>Este diagrama permite al analista estructurar y jerarquizar los problemas que identifica durante la ideación del software.</vt:lpstr>
      <vt:lpstr>Recomendaciones para modelar con el diagrama causa – efecto.</vt:lpstr>
      <vt:lpstr>Otras Recomendaciones</vt:lpstr>
      <vt:lpstr>Ejemplo: Diagrama Causa Efecto</vt:lpstr>
      <vt:lpstr>Diagrama Causa-Efecto con pesos ponderados para cada una de las causas y subproblemas del dominio </vt:lpstr>
      <vt:lpstr>Demo en clase http://www.draw.io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y Métodos de la Ingeniería de Software</dc:title>
  <dc:creator>Fernan Alonso Villa Garzón</dc:creator>
  <cp:lastModifiedBy>Fernan Alonso Villa Garzón</cp:lastModifiedBy>
  <cp:revision>42</cp:revision>
  <dcterms:created xsi:type="dcterms:W3CDTF">2018-08-14T05:00:07Z</dcterms:created>
  <dcterms:modified xsi:type="dcterms:W3CDTF">2021-10-26T03:16:55Z</dcterms:modified>
</cp:coreProperties>
</file>