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9" r:id="rId3"/>
    <p:sldId id="346" r:id="rId4"/>
    <p:sldId id="348" r:id="rId5"/>
    <p:sldId id="345" r:id="rId6"/>
    <p:sldId id="347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8-14T11:19:34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19149 8062 0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tanwolf.org/Network/Articles/Article?AID=182fe620-359d-4117-aac8-4f0afbd8f7a6" TargetMode="External"/><Relationship Id="rId2" Type="http://schemas.openxmlformats.org/officeDocument/2006/relationships/hyperlink" Target="http://aegxxi-desarrollo.blogspot.com/2012/06/historias-de-usuario-vs-casos-de-us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moinformatica.com/2015/05/historias-de-usuario-ejemplos.html" TargetMode="External"/><Relationship Id="rId5" Type="http://schemas.openxmlformats.org/officeDocument/2006/relationships/hyperlink" Target="http://www.pmoinformatica.com/2013/02/10-razones-para-aplicar-metodologias.html" TargetMode="External"/><Relationship Id="rId4" Type="http://schemas.openxmlformats.org/officeDocument/2006/relationships/hyperlink" Target="http://www.pmoinformatica.com/2013/01/10-razones-para-aplicar-metodologia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FB367-29E0-48DF-9E67-5FC47E65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1070113"/>
            <a:ext cx="5708120" cy="2262781"/>
          </a:xfrm>
        </p:spPr>
        <p:txBody>
          <a:bodyPr>
            <a:normAutofit/>
          </a:bodyPr>
          <a:lstStyle/>
          <a:p>
            <a:r>
              <a:rPr lang="es-ES" b="1" dirty="0"/>
              <a:t>Historias de Usuario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E9332-85A7-4A53-96D7-9F831358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763646"/>
            <a:ext cx="8915399" cy="2378555"/>
          </a:xfrm>
        </p:spPr>
        <p:txBody>
          <a:bodyPr>
            <a:normAutofit/>
          </a:bodyPr>
          <a:lstStyle/>
          <a:p>
            <a:r>
              <a:rPr lang="es-ES" dirty="0"/>
              <a:t>Departamento de Ciencias de la Computación y de la Decisión</a:t>
            </a:r>
          </a:p>
          <a:p>
            <a:r>
              <a:rPr lang="es-ES" dirty="0"/>
              <a:t>Universidad Nacional de Colombia</a:t>
            </a:r>
          </a:p>
          <a:p>
            <a:endParaRPr lang="es-CO" sz="1000" dirty="0"/>
          </a:p>
          <a:p>
            <a:r>
              <a:rPr lang="es-CO" dirty="0"/>
              <a:t>Fernán Alonso Villa Garzón</a:t>
            </a:r>
          </a:p>
          <a:p>
            <a:r>
              <a:rPr lang="es-CO" dirty="0"/>
              <a:t>Profesor Asociado</a:t>
            </a:r>
          </a:p>
          <a:p>
            <a:r>
              <a:rPr lang="es-CO" dirty="0"/>
              <a:t>favillao@unal.edu.co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14:cNvPr>
              <p14:cNvContentPartPr/>
              <p14:nvPr/>
            </p14:nvContentPartPr>
            <p14:xfrm>
              <a:off x="6893640" y="2902320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280" y="2892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91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77910-3EAA-46FF-9ADA-6BE41774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7255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MX" dirty="0"/>
              <a:t>En métodos ágiles como Extreme </a:t>
            </a:r>
            <a:r>
              <a:rPr lang="es-MX" dirty="0" err="1"/>
              <a:t>Programming</a:t>
            </a:r>
            <a:r>
              <a:rPr lang="es-MX" dirty="0"/>
              <a:t> y Scrum, las historias de usuario se utilizan para expresar requisitos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E12BA-1187-4E8D-B83C-FC1D3817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b="0" i="0" dirty="0">
                <a:effectLst/>
                <a:latin typeface="Roboto" panose="02000000000000000000" pitchFamily="2" charset="0"/>
              </a:rPr>
              <a:t>La historias de usuario son descripciones concretas para expresar las necesidades del usuario</a:t>
            </a:r>
          </a:p>
          <a:p>
            <a:r>
              <a:rPr lang="es-MX" sz="2400" b="0" i="0" dirty="0">
                <a:effectLst/>
                <a:latin typeface="Roboto" panose="02000000000000000000" pitchFamily="2" charset="0"/>
              </a:rPr>
              <a:t>Es complejo expresar con precisión los requisitos de una forma concreta.</a:t>
            </a:r>
          </a:p>
          <a:p>
            <a:r>
              <a:rPr lang="es-MX" sz="2400" dirty="0">
                <a:latin typeface="Roboto" panose="02000000000000000000" pitchFamily="2" charset="0"/>
              </a:rPr>
              <a:t>Historias de usuario mal escritas pueden conducir a malos requisitos, malas implementaciones y malas pruebas.</a:t>
            </a:r>
          </a:p>
          <a:p>
            <a:r>
              <a:rPr lang="es-MX" sz="2400" dirty="0">
                <a:latin typeface="Roboto" panose="02000000000000000000" pitchFamily="2" charset="0"/>
              </a:rPr>
              <a:t>Algunos consultores recomiendan que estas sean escritas por los mismos clientes o </a:t>
            </a:r>
            <a:r>
              <a:rPr lang="es-MX" sz="2400" dirty="0" err="1">
                <a:latin typeface="Roboto" panose="02000000000000000000" pitchFamily="2" charset="0"/>
              </a:rPr>
              <a:t>StakeHolders</a:t>
            </a:r>
            <a:r>
              <a:rPr lang="es-MX" sz="2400" dirty="0">
                <a:latin typeface="Roboto" panose="02000000000000000000" pitchFamily="2" charset="0"/>
              </a:rPr>
              <a:t>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201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3D806-D138-42CD-A7A2-C06C403D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C548071-1B12-4325-8883-4AEA0214AA58}"/>
              </a:ext>
            </a:extLst>
          </p:cNvPr>
          <p:cNvSpPr txBox="1">
            <a:spLocks/>
          </p:cNvSpPr>
          <p:nvPr/>
        </p:nvSpPr>
        <p:spPr>
          <a:xfrm>
            <a:off x="2466339" y="1719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/>
              <a:t>Esquema general de una Historia de Usuario…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0EF098-386E-4C39-BFB9-B4E6DDF2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1" y="1624492"/>
            <a:ext cx="6433731" cy="47015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AA11D-F632-4685-99F9-FAC97003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550" y="1905000"/>
            <a:ext cx="3765476" cy="41405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2345B9A-FEF1-4EC5-9AD5-834FDB328A0A}"/>
              </a:ext>
            </a:extLst>
          </p:cNvPr>
          <p:cNvSpPr txBox="1"/>
          <p:nvPr/>
        </p:nvSpPr>
        <p:spPr>
          <a:xfrm>
            <a:off x="1682045" y="63303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http://aegxxi-desarrollo.blogspot.com/2012/06/historias-de-usuario-vs-casos-de-uso.html</a:t>
            </a:r>
          </a:p>
        </p:txBody>
      </p:sp>
    </p:spTree>
    <p:extLst>
      <p:ext uri="{BB962C8B-B14F-4D97-AF65-F5344CB8AC3E}">
        <p14:creationId xmlns:p14="http://schemas.microsoft.com/office/powerpoint/2010/main" val="420181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61A96-3335-4467-89FF-EAFA7039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33" y="0"/>
            <a:ext cx="8911687" cy="1280890"/>
          </a:xfrm>
        </p:spPr>
        <p:txBody>
          <a:bodyPr/>
          <a:lstStyle/>
          <a:p>
            <a:r>
              <a:rPr lang="es-CO" dirty="0"/>
              <a:t>Errores Comunes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5A75F-E5E8-482B-BC40-91E8F0D4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15617"/>
            <a:ext cx="8915400" cy="6142383"/>
          </a:xfrm>
        </p:spPr>
        <p:txBody>
          <a:bodyPr>
            <a:normAutofit fontScale="92500" lnSpcReduction="20000"/>
          </a:bodyPr>
          <a:lstStyle/>
          <a:p>
            <a:r>
              <a:rPr lang="es-MX" b="1" i="0" dirty="0">
                <a:effectLst/>
                <a:latin typeface="Roboto" panose="02000000000000000000" pitchFamily="2" charset="0"/>
              </a:rPr>
              <a:t>Escriba una historia de usuario desde la perspectiva del usuario</a:t>
            </a:r>
          </a:p>
          <a:p>
            <a:pPr lvl="1"/>
            <a:r>
              <a:rPr lang="es-MX" b="0" i="1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Como</a:t>
            </a:r>
            <a:r>
              <a:rPr lang="es-MX" b="0" i="1" dirty="0">
                <a:effectLst/>
                <a:latin typeface="Roboto" panose="02000000000000000000" pitchFamily="2" charset="0"/>
              </a:rPr>
              <a:t> usuario </a:t>
            </a:r>
            <a:r>
              <a:rPr lang="es-MX" b="0" i="1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quiero poder </a:t>
            </a:r>
            <a:r>
              <a:rPr lang="es-MX" b="0" i="1" dirty="0">
                <a:effectLst/>
                <a:latin typeface="Roboto" panose="02000000000000000000" pitchFamily="2" charset="0"/>
              </a:rPr>
              <a:t>administrar los videojuegos </a:t>
            </a:r>
            <a:r>
              <a:rPr lang="es-MX" b="0" i="1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para poder</a:t>
            </a:r>
            <a:r>
              <a:rPr lang="es-MX" b="0" i="1" dirty="0">
                <a:effectLst/>
                <a:latin typeface="Roboto" panose="02000000000000000000" pitchFamily="2" charset="0"/>
              </a:rPr>
              <a:t> eliminar los videojuegos que he perdido</a:t>
            </a:r>
          </a:p>
          <a:p>
            <a:pPr lvl="1"/>
            <a:r>
              <a:rPr lang="es-MX" dirty="0">
                <a:latin typeface="Roboto" panose="02000000000000000000" pitchFamily="2" charset="0"/>
              </a:rPr>
              <a:t>Solución: DEBES definir el rol</a:t>
            </a:r>
          </a:p>
          <a:p>
            <a:r>
              <a:rPr lang="es-MX" b="1" i="0" dirty="0">
                <a:effectLst/>
                <a:latin typeface="Roboto" panose="02000000000000000000" pitchFamily="2" charset="0"/>
              </a:rPr>
              <a:t>Historia de usuario creada para el propietario del producto</a:t>
            </a:r>
          </a:p>
          <a:p>
            <a:pPr lvl="1"/>
            <a:r>
              <a:rPr lang="es-MX" b="0" i="1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Como</a:t>
            </a:r>
            <a:r>
              <a:rPr lang="es-MX" b="0" i="1" dirty="0">
                <a:effectLst/>
                <a:latin typeface="Roboto" panose="02000000000000000000" pitchFamily="2" charset="0"/>
              </a:rPr>
              <a:t> propietario del producto (</a:t>
            </a:r>
            <a:r>
              <a:rPr lang="es-MX" b="0" i="1" dirty="0" err="1">
                <a:effectLst/>
                <a:latin typeface="Roboto" panose="02000000000000000000" pitchFamily="2" charset="0"/>
              </a:rPr>
              <a:t>product</a:t>
            </a:r>
            <a:r>
              <a:rPr lang="es-MX" b="0" i="1" dirty="0">
                <a:effectLst/>
                <a:latin typeface="Roboto" panose="02000000000000000000" pitchFamily="2" charset="0"/>
              </a:rPr>
              <a:t> </a:t>
            </a:r>
            <a:r>
              <a:rPr lang="es-MX" b="0" i="1" dirty="0" err="1">
                <a:effectLst/>
                <a:latin typeface="Roboto" panose="02000000000000000000" pitchFamily="2" charset="0"/>
              </a:rPr>
              <a:t>owner</a:t>
            </a:r>
            <a:r>
              <a:rPr lang="es-MX" b="0" i="1" dirty="0">
                <a:effectLst/>
                <a:latin typeface="Roboto" panose="02000000000000000000" pitchFamily="2" charset="0"/>
              </a:rPr>
              <a:t>), </a:t>
            </a:r>
            <a:r>
              <a:rPr lang="es-MX" b="0" i="1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quiero que </a:t>
            </a:r>
            <a:r>
              <a:rPr lang="es-MX" b="0" i="1" dirty="0">
                <a:effectLst/>
                <a:latin typeface="Roboto" panose="02000000000000000000" pitchFamily="2" charset="0"/>
              </a:rPr>
              <a:t>el sistema tenga la función de eliminar los libros </a:t>
            </a:r>
            <a:r>
              <a:rPr lang="es-MX" b="0" i="1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para que</a:t>
            </a:r>
            <a:r>
              <a:rPr lang="es-MX" b="0" i="1" dirty="0">
                <a:effectLst/>
                <a:latin typeface="Roboto" panose="02000000000000000000" pitchFamily="2" charset="0"/>
              </a:rPr>
              <a:t> los usuarios puedan eliminar los libros.</a:t>
            </a:r>
          </a:p>
          <a:p>
            <a:pPr lvl="1"/>
            <a:r>
              <a:rPr lang="es-MX" dirty="0">
                <a:latin typeface="Roboto" panose="02000000000000000000" pitchFamily="2" charset="0"/>
              </a:rPr>
              <a:t>Solución: No escribirlas y pensarlo bien</a:t>
            </a:r>
          </a:p>
          <a:p>
            <a:r>
              <a:rPr lang="es-MX" b="1" i="0" dirty="0">
                <a:effectLst/>
                <a:latin typeface="Roboto" panose="02000000000000000000" pitchFamily="2" charset="0"/>
              </a:rPr>
              <a:t>Historias de usuario creadas para desarrolladores</a:t>
            </a:r>
          </a:p>
          <a:p>
            <a:pPr lvl="1"/>
            <a:r>
              <a:rPr lang="es-MX" b="0" i="1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Como</a:t>
            </a:r>
            <a:r>
              <a:rPr lang="es-MX" b="0" i="1" dirty="0">
                <a:effectLst/>
                <a:latin typeface="Roboto" panose="02000000000000000000" pitchFamily="2" charset="0"/>
              </a:rPr>
              <a:t> desarrollador, </a:t>
            </a:r>
            <a:r>
              <a:rPr lang="es-MX" b="0" i="1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quiero poder </a:t>
            </a:r>
            <a:r>
              <a:rPr lang="es-MX" b="0" i="1" dirty="0">
                <a:effectLst/>
                <a:latin typeface="Roboto" panose="02000000000000000000" pitchFamily="2" charset="0"/>
              </a:rPr>
              <a:t>realiza copias de respaldo </a:t>
            </a:r>
            <a:r>
              <a:rPr lang="es-MX" b="0" i="1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para</a:t>
            </a:r>
            <a:r>
              <a:rPr lang="es-MX" b="0" i="1" dirty="0">
                <a:effectLst/>
                <a:latin typeface="Roboto" panose="02000000000000000000" pitchFamily="2" charset="0"/>
              </a:rPr>
              <a:t> cumplir con la norma ISO 20XXX de seguridad</a:t>
            </a:r>
          </a:p>
          <a:p>
            <a:pPr lvl="1"/>
            <a:r>
              <a:rPr lang="es-MX" dirty="0">
                <a:latin typeface="Roboto" panose="02000000000000000000" pitchFamily="2" charset="0"/>
              </a:rPr>
              <a:t>Solución: No escribirlas y pensarlo bien, este tipo de historias, si bien son relevantes, no muestran una ventaja evidente en el negocio para el </a:t>
            </a:r>
            <a:r>
              <a:rPr lang="es-MX" dirty="0" err="1">
                <a:latin typeface="Roboto" panose="02000000000000000000" pitchFamily="2" charset="0"/>
              </a:rPr>
              <a:t>StakeHolder</a:t>
            </a:r>
            <a:r>
              <a:rPr lang="es-MX" dirty="0">
                <a:latin typeface="Roboto" panose="02000000000000000000" pitchFamily="2" charset="0"/>
              </a:rPr>
              <a:t> o </a:t>
            </a:r>
            <a:r>
              <a:rPr lang="es-MX" dirty="0" err="1">
                <a:latin typeface="Roboto" panose="02000000000000000000" pitchFamily="2" charset="0"/>
              </a:rPr>
              <a:t>Product</a:t>
            </a:r>
            <a:r>
              <a:rPr lang="es-MX" dirty="0">
                <a:latin typeface="Roboto" panose="02000000000000000000" pitchFamily="2" charset="0"/>
              </a:rPr>
              <a:t> </a:t>
            </a:r>
            <a:r>
              <a:rPr lang="es-MX" dirty="0" err="1">
                <a:latin typeface="Roboto" panose="02000000000000000000" pitchFamily="2" charset="0"/>
              </a:rPr>
              <a:t>Owner</a:t>
            </a:r>
            <a:endParaRPr lang="es-MX" dirty="0">
              <a:latin typeface="Roboto" panose="02000000000000000000" pitchFamily="2" charset="0"/>
            </a:endParaRPr>
          </a:p>
          <a:p>
            <a:r>
              <a:rPr lang="es-MX" b="1" i="0" dirty="0">
                <a:effectLst/>
                <a:latin typeface="Roboto" panose="02000000000000000000" pitchFamily="2" charset="0"/>
              </a:rPr>
              <a:t>Sin valor comercial o valor para el usuario.</a:t>
            </a:r>
          </a:p>
          <a:p>
            <a:pPr lvl="1"/>
            <a:r>
              <a:rPr lang="es-MX" i="1" dirty="0">
                <a:solidFill>
                  <a:srgbClr val="FF0000"/>
                </a:solidFill>
                <a:latin typeface="Roboto" panose="02000000000000000000" pitchFamily="2" charset="0"/>
              </a:rPr>
              <a:t>Como</a:t>
            </a:r>
            <a:r>
              <a:rPr lang="es-MX" i="1" dirty="0">
                <a:latin typeface="Roboto" panose="02000000000000000000" pitchFamily="2" charset="0"/>
              </a:rPr>
              <a:t> propietario de una colección de videojuegos </a:t>
            </a:r>
            <a:r>
              <a:rPr lang="es-MX" i="1" dirty="0">
                <a:solidFill>
                  <a:srgbClr val="FF0000"/>
                </a:solidFill>
                <a:latin typeface="Roboto" panose="02000000000000000000" pitchFamily="2" charset="0"/>
              </a:rPr>
              <a:t>quiero</a:t>
            </a:r>
            <a:r>
              <a:rPr lang="es-MX" i="1" dirty="0">
                <a:latin typeface="Roboto" panose="02000000000000000000" pitchFamily="2" charset="0"/>
              </a:rPr>
              <a:t> ordenar de algún modo los videojuegos </a:t>
            </a:r>
            <a:r>
              <a:rPr lang="es-MX" i="1" dirty="0">
                <a:solidFill>
                  <a:srgbClr val="FF0000"/>
                </a:solidFill>
                <a:latin typeface="Roboto" panose="02000000000000000000" pitchFamily="2" charset="0"/>
              </a:rPr>
              <a:t>para</a:t>
            </a:r>
            <a:r>
              <a:rPr lang="es-MX" i="1" dirty="0">
                <a:latin typeface="Roboto" panose="02000000000000000000" pitchFamily="2" charset="0"/>
              </a:rPr>
              <a:t> encontrarlos fácilmente.</a:t>
            </a:r>
          </a:p>
          <a:p>
            <a:pPr lvl="1"/>
            <a:r>
              <a:rPr lang="es-MX" dirty="0">
                <a:latin typeface="Roboto" panose="02000000000000000000" pitchFamily="2" charset="0"/>
              </a:rPr>
              <a:t>Solución: Plantee claramente cuál es el valor agregado que puede obtener el actor o rol, </a:t>
            </a:r>
            <a:r>
              <a:rPr lang="es-MX" dirty="0" err="1">
                <a:latin typeface="Roboto" panose="02000000000000000000" pitchFamily="2" charset="0"/>
              </a:rPr>
              <a:t>Ej</a:t>
            </a:r>
            <a:r>
              <a:rPr lang="es-MX" dirty="0">
                <a:latin typeface="Roboto" panose="02000000000000000000" pitchFamily="2" charset="0"/>
              </a:rPr>
              <a:t>:</a:t>
            </a:r>
            <a:r>
              <a:rPr lang="es-MX" i="1" dirty="0">
                <a:latin typeface="Roboto" panose="02000000000000000000" pitchFamily="2" charset="0"/>
              </a:rPr>
              <a:t> </a:t>
            </a:r>
            <a:r>
              <a:rPr lang="es-MX" b="1" i="1" dirty="0">
                <a:solidFill>
                  <a:srgbClr val="FF0000"/>
                </a:solidFill>
                <a:latin typeface="Roboto" panose="02000000000000000000" pitchFamily="2" charset="0"/>
              </a:rPr>
              <a:t>Como</a:t>
            </a:r>
            <a:r>
              <a:rPr lang="es-MX" i="1" dirty="0">
                <a:latin typeface="Roboto" panose="02000000000000000000" pitchFamily="2" charset="0"/>
              </a:rPr>
              <a:t> propietario de una colección de videojuegos </a:t>
            </a:r>
            <a:r>
              <a:rPr lang="es-MX" b="1" i="1" dirty="0">
                <a:solidFill>
                  <a:srgbClr val="FF0000"/>
                </a:solidFill>
                <a:latin typeface="Roboto" panose="02000000000000000000" pitchFamily="2" charset="0"/>
              </a:rPr>
              <a:t>quiero</a:t>
            </a:r>
            <a:r>
              <a:rPr lang="es-MX" i="1" dirty="0">
                <a:latin typeface="Roboto" panose="02000000000000000000" pitchFamily="2" charset="0"/>
              </a:rPr>
              <a:t> ordenar alfabéticamente las personas que tienen videojuegos de mi propiedad en su poder </a:t>
            </a:r>
            <a:r>
              <a:rPr lang="es-MX" b="1" i="1" dirty="0">
                <a:solidFill>
                  <a:srgbClr val="FF0000"/>
                </a:solidFill>
                <a:latin typeface="Roboto" panose="02000000000000000000" pitchFamily="2" charset="0"/>
              </a:rPr>
              <a:t>para</a:t>
            </a:r>
            <a:r>
              <a:rPr lang="es-MX" i="1" dirty="0">
                <a:latin typeface="Roboto" panose="02000000000000000000" pitchFamily="2" charset="0"/>
              </a:rPr>
              <a:t> llamarlos y solicitarles que me devuelvan el o los videojuegos.</a:t>
            </a:r>
          </a:p>
          <a:p>
            <a:r>
              <a:rPr lang="es-MX" b="1" dirty="0">
                <a:latin typeface="Roboto" panose="02000000000000000000" pitchFamily="2" charset="0"/>
              </a:rPr>
              <a:t>Que las condiciones o criterios de aceptación no sean claros</a:t>
            </a:r>
          </a:p>
          <a:p>
            <a:pPr lvl="1"/>
            <a:r>
              <a:rPr lang="es-MX" dirty="0">
                <a:latin typeface="Roboto" panose="02000000000000000000" pitchFamily="2" charset="0"/>
              </a:rPr>
              <a:t>Si una historia de usuario da pie a alguna pregunta que no es evidente, esta debe ser repensada y replanteada.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539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863A-7F53-4840-B08D-B99224D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Plantilla de Historias de Usuario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860B9-4193-4496-91C0-E74D793E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0070F1-0D4A-44B3-B186-EC41E6B9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891672"/>
            <a:ext cx="12106275" cy="40195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7C8EA11-39ED-4232-ABC5-04C6C0C969D6}"/>
              </a:ext>
            </a:extLst>
          </p:cNvPr>
          <p:cNvSpPr txBox="1"/>
          <p:nvPr/>
        </p:nvSpPr>
        <p:spPr>
          <a:xfrm>
            <a:off x="9602788" y="5893194"/>
            <a:ext cx="6154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www.pmoinformatica.com</a:t>
            </a:r>
          </a:p>
        </p:txBody>
      </p:sp>
    </p:spTree>
    <p:extLst>
      <p:ext uri="{BB962C8B-B14F-4D97-AF65-F5344CB8AC3E}">
        <p14:creationId xmlns:p14="http://schemas.microsoft.com/office/powerpoint/2010/main" val="69830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BA520-5926-4090-BDFD-6159A90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Lecturas recomendadas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687E11-507A-486F-86C8-FE0FD2C4A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s-CO" b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Historias de Usuario vs. Casos de Uso</a:t>
            </a:r>
            <a:endParaRPr lang="es-CO" dirty="0"/>
          </a:p>
          <a:p>
            <a:pPr lvl="1"/>
            <a:r>
              <a:rPr lang="es-CO" dirty="0">
                <a:hlinkClick r:id="rId2"/>
              </a:rPr>
              <a:t>http://aegxxi-desarrollo.blogspot.com/2012/06/historias-de-usuario-vs-casos-de-uso.html</a:t>
            </a:r>
            <a:endParaRPr lang="es-CO" dirty="0"/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5 Mistakes often made when writing user stories</a:t>
            </a:r>
          </a:p>
          <a:p>
            <a:pPr lvl="1"/>
            <a:r>
              <a:rPr lang="es-CO" dirty="0">
                <a:hlinkClick r:id="rId3"/>
              </a:rPr>
              <a:t>https://titanwolf.org/Network/Articles/Article?AID=182fe620-359d-4117-aac8-4f0afbd8f7a6</a:t>
            </a:r>
            <a:endParaRPr lang="es-CO" dirty="0"/>
          </a:p>
          <a:p>
            <a:r>
              <a:rPr lang="es-US" b="1" dirty="0"/>
              <a:t>Razones para aplicar metodologías ágiles</a:t>
            </a:r>
            <a:endParaRPr lang="es-CO" b="1" dirty="0"/>
          </a:p>
          <a:p>
            <a:pPr lvl="1"/>
            <a:r>
              <a:rPr lang="es-CO" dirty="0">
                <a:hlinkClick r:id="rId4"/>
              </a:rPr>
              <a:t>http://www.pmoinformatica.com/2013/01/10-razones-para-aplicar-metodologias.html</a:t>
            </a:r>
            <a:endParaRPr lang="es-CO" dirty="0"/>
          </a:p>
          <a:p>
            <a:pPr lvl="1"/>
            <a:r>
              <a:rPr lang="es-CO" dirty="0">
                <a:hlinkClick r:id="rId5"/>
              </a:rPr>
              <a:t>http://www.pmoinformatica.com/2013/02/10-razones-para-aplicar-metodologias.html</a:t>
            </a:r>
            <a:r>
              <a:rPr lang="es-CO" dirty="0"/>
              <a:t> </a:t>
            </a:r>
          </a:p>
          <a:p>
            <a:r>
              <a:rPr lang="es-MX" b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Historias de usuario: 30 ejemplos</a:t>
            </a:r>
          </a:p>
          <a:p>
            <a:pPr lvl="1"/>
            <a:r>
              <a:rPr lang="es-CO" dirty="0">
                <a:hlinkClick r:id="rId6"/>
              </a:rPr>
              <a:t>http://www.pmoinformatica.com/2015/05/historias-de-usuario-ejemplos.html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045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A86BF-56A5-4F3B-A46C-217CD015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85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ACC05-8893-4EE1-82C2-64EF19CA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1965"/>
            <a:ext cx="8915400" cy="4599257"/>
          </a:xfrm>
        </p:spPr>
        <p:txBody>
          <a:bodyPr>
            <a:normAutofit fontScale="92500" lnSpcReduction="10000"/>
          </a:bodyPr>
          <a:lstStyle/>
          <a:p>
            <a:r>
              <a:rPr lang="es-CO" altLang="es-CO" dirty="0"/>
              <a:t>Ivar Jacobson, et al. La esencia de la Ingeniería de software. Aplicando el núcleo de </a:t>
            </a:r>
            <a:r>
              <a:rPr lang="es-CO" altLang="es-CO" dirty="0" err="1"/>
              <a:t>semat</a:t>
            </a:r>
            <a:r>
              <a:rPr lang="es-CO" altLang="es-CO" dirty="0"/>
              <a:t>. 2013. Traducción Zapata y Salazar.</a:t>
            </a:r>
          </a:p>
          <a:p>
            <a:r>
              <a:rPr lang="es-CO" altLang="es-CO" dirty="0"/>
              <a:t>Jacobson, I., Ng, P. </a:t>
            </a:r>
            <a:r>
              <a:rPr lang="es-CO" altLang="es-CO" dirty="0" err="1"/>
              <a:t>McMahon</a:t>
            </a:r>
            <a:r>
              <a:rPr lang="es-CO" altLang="es-CO" dirty="0"/>
              <a:t>, P., </a:t>
            </a:r>
            <a:r>
              <a:rPr lang="es-CO" altLang="es-CO" dirty="0" err="1"/>
              <a:t>Spence</a:t>
            </a:r>
            <a:r>
              <a:rPr lang="es-CO" altLang="es-CO" dirty="0"/>
              <a:t>, I. y </a:t>
            </a:r>
            <a:r>
              <a:rPr lang="es-CO" altLang="es-CO" dirty="0" err="1"/>
              <a:t>Lidman</a:t>
            </a:r>
            <a:r>
              <a:rPr lang="es-CO" altLang="es-CO" dirty="0"/>
              <a:t>, S.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essence</a:t>
            </a:r>
            <a:r>
              <a:rPr lang="es-CO" altLang="es-CO" dirty="0"/>
              <a:t> </a:t>
            </a:r>
            <a:r>
              <a:rPr lang="es-CO" altLang="es-CO" dirty="0" err="1"/>
              <a:t>of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appying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Semat</a:t>
            </a:r>
            <a:r>
              <a:rPr lang="es-CO" altLang="es-CO" dirty="0"/>
              <a:t> </a:t>
            </a:r>
            <a:r>
              <a:rPr lang="es-CO" altLang="es-CO" dirty="0" err="1"/>
              <a:t>kernel</a:t>
            </a:r>
            <a:r>
              <a:rPr lang="es-CO" altLang="es-CO" dirty="0"/>
              <a:t>, Addison Wesley, 2013</a:t>
            </a:r>
          </a:p>
          <a:p>
            <a:r>
              <a:rPr lang="es-CO" altLang="es-CO" dirty="0"/>
              <a:t>OMG </a:t>
            </a:r>
            <a:r>
              <a:rPr lang="es-CO" altLang="es-CO" dirty="0" err="1"/>
              <a:t>Submission</a:t>
            </a:r>
            <a:r>
              <a:rPr lang="es-CO" altLang="es-CO" dirty="0"/>
              <a:t>. </a:t>
            </a:r>
            <a:r>
              <a:rPr lang="es-CO" altLang="es-CO" dirty="0" err="1"/>
              <a:t>Essence</a:t>
            </a:r>
            <a:r>
              <a:rPr lang="es-CO" altLang="es-CO" dirty="0"/>
              <a:t>—</a:t>
            </a:r>
            <a:r>
              <a:rPr lang="es-CO" altLang="es-CO" dirty="0" err="1"/>
              <a:t>Kernel</a:t>
            </a:r>
            <a:r>
              <a:rPr lang="es-CO" altLang="es-CO" dirty="0"/>
              <a:t> and </a:t>
            </a:r>
            <a:r>
              <a:rPr lang="es-CO" altLang="es-CO" dirty="0" err="1"/>
              <a:t>language</a:t>
            </a:r>
            <a:r>
              <a:rPr lang="es-CO" altLang="es-CO" dirty="0"/>
              <a:t> </a:t>
            </a:r>
            <a:r>
              <a:rPr lang="es-CO" altLang="es-CO" dirty="0" err="1"/>
              <a:t>for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 </a:t>
            </a:r>
            <a:r>
              <a:rPr lang="es-CO" altLang="es-CO" dirty="0" err="1"/>
              <a:t>methods</a:t>
            </a:r>
            <a:r>
              <a:rPr lang="es-CO" altLang="es-CO" dirty="0"/>
              <a:t>. </a:t>
            </a:r>
            <a:r>
              <a:rPr lang="es-CO" altLang="es-CO" dirty="0" err="1"/>
              <a:t>Object</a:t>
            </a:r>
            <a:r>
              <a:rPr lang="es-CO" altLang="es-CO" dirty="0"/>
              <a:t> Management </a:t>
            </a:r>
            <a:r>
              <a:rPr lang="es-CO" altLang="es-CO" dirty="0" err="1"/>
              <a:t>Group</a:t>
            </a:r>
            <a:r>
              <a:rPr lang="es-CO" altLang="es-CO" dirty="0"/>
              <a:t>, 2013</a:t>
            </a:r>
          </a:p>
          <a:p>
            <a:r>
              <a:rPr lang="es-CO" altLang="es-CO" dirty="0"/>
              <a:t>Autores Varios.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methods</a:t>
            </a:r>
            <a:r>
              <a:rPr lang="es-CO" altLang="es-CO" dirty="0"/>
              <a:t>, </a:t>
            </a:r>
            <a:r>
              <a:rPr lang="es-CO" altLang="es-CO" dirty="0" err="1"/>
              <a:t>modeling</a:t>
            </a:r>
            <a:r>
              <a:rPr lang="es-CO" altLang="es-CO" dirty="0"/>
              <a:t>, and </a:t>
            </a:r>
            <a:r>
              <a:rPr lang="es-CO" altLang="es-CO" dirty="0" err="1"/>
              <a:t>teaching</a:t>
            </a:r>
            <a:r>
              <a:rPr lang="es-CO" altLang="es-CO" dirty="0"/>
              <a:t>, Sello Editorial Universidad de Medellín, 2011</a:t>
            </a:r>
          </a:p>
          <a:p>
            <a:r>
              <a:rPr lang="es-CO" altLang="es-CO" dirty="0"/>
              <a:t>Pressman Roger S. Ingeniería del Software, un enfoque práctico, Mc Graw Hill, 1999</a:t>
            </a:r>
          </a:p>
          <a:p>
            <a:r>
              <a:rPr lang="es-CO" altLang="es-CO" dirty="0" err="1"/>
              <a:t>Larman</a:t>
            </a:r>
            <a:r>
              <a:rPr lang="es-CO" altLang="es-CO" dirty="0"/>
              <a:t> Craig. UML y Patrones, Prentice Hill, 1999</a:t>
            </a:r>
          </a:p>
          <a:p>
            <a:r>
              <a:rPr lang="es-CO" altLang="es-CO" dirty="0"/>
              <a:t>Booch, Rumbaugh y Jacobson. El lenguaje Unificado de Modelado, Addison Wesley, 1999</a:t>
            </a:r>
          </a:p>
          <a:p>
            <a:r>
              <a:rPr lang="es-CO" altLang="es-CO" dirty="0" err="1"/>
              <a:t>Fowler</a:t>
            </a:r>
            <a:r>
              <a:rPr lang="es-CO" altLang="es-CO" dirty="0"/>
              <a:t>, M. UML </a:t>
            </a:r>
            <a:r>
              <a:rPr lang="es-CO" altLang="es-CO" dirty="0" err="1"/>
              <a:t>Distilled</a:t>
            </a:r>
            <a:r>
              <a:rPr lang="es-CO" altLang="es-CO" dirty="0"/>
              <a:t>: A </a:t>
            </a:r>
            <a:r>
              <a:rPr lang="es-CO" altLang="es-CO" dirty="0" err="1"/>
              <a:t>brief</a:t>
            </a:r>
            <a:r>
              <a:rPr lang="es-CO" altLang="es-CO" dirty="0"/>
              <a:t> </a:t>
            </a:r>
            <a:r>
              <a:rPr lang="es-CO" altLang="es-CO" dirty="0" err="1"/>
              <a:t>guide</a:t>
            </a:r>
            <a:r>
              <a:rPr lang="es-CO" altLang="es-CO" dirty="0"/>
              <a:t> </a:t>
            </a:r>
            <a:r>
              <a:rPr lang="es-CO" altLang="es-CO" dirty="0" err="1"/>
              <a:t>to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Standard </a:t>
            </a:r>
            <a:r>
              <a:rPr lang="es-CO" altLang="es-CO" dirty="0" err="1"/>
              <a:t>Object</a:t>
            </a:r>
            <a:r>
              <a:rPr lang="es-CO" altLang="es-CO" dirty="0"/>
              <a:t> </a:t>
            </a:r>
            <a:r>
              <a:rPr lang="es-CO" altLang="es-CO" dirty="0" err="1"/>
              <a:t>Modeling</a:t>
            </a:r>
            <a:r>
              <a:rPr lang="es-CO" altLang="es-CO" dirty="0"/>
              <a:t> </a:t>
            </a:r>
            <a:r>
              <a:rPr lang="es-CO" altLang="es-CO" dirty="0" err="1"/>
              <a:t>Language</a:t>
            </a:r>
            <a:r>
              <a:rPr lang="es-CO" altLang="es-CO" dirty="0"/>
              <a:t>, Addison Wesley, 2004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72237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638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Roboto</vt:lpstr>
      <vt:lpstr>Wingdings 3</vt:lpstr>
      <vt:lpstr>Espiral</vt:lpstr>
      <vt:lpstr>Historias de Usuario</vt:lpstr>
      <vt:lpstr>En métodos ágiles como Extreme Programming y Scrum, las historias de usuario se utilizan para expresar requisitos</vt:lpstr>
      <vt:lpstr>Presentación de PowerPoint</vt:lpstr>
      <vt:lpstr>Errores Comunes</vt:lpstr>
      <vt:lpstr>Plantilla de Historias de Usuario</vt:lpstr>
      <vt:lpstr>Lecturas recomendadas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y Métodos de la Ingeniería de Software</dc:title>
  <dc:creator>Fernan Alonso Villa Garzón</dc:creator>
  <cp:lastModifiedBy>Fernan Alonso Villa Garzón</cp:lastModifiedBy>
  <cp:revision>43</cp:revision>
  <dcterms:created xsi:type="dcterms:W3CDTF">2018-08-14T05:00:07Z</dcterms:created>
  <dcterms:modified xsi:type="dcterms:W3CDTF">2021-10-26T04:19:56Z</dcterms:modified>
</cp:coreProperties>
</file>