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1"/>
  </p:notesMasterIdLst>
  <p:sldIdLst>
    <p:sldId id="256" r:id="rId2"/>
    <p:sldId id="281" r:id="rId3"/>
    <p:sldId id="257" r:id="rId4"/>
    <p:sldId id="260" r:id="rId5"/>
    <p:sldId id="258" r:id="rId6"/>
    <p:sldId id="312" r:id="rId7"/>
    <p:sldId id="303" r:id="rId8"/>
    <p:sldId id="301" r:id="rId9"/>
    <p:sldId id="304" r:id="rId10"/>
    <p:sldId id="305" r:id="rId11"/>
    <p:sldId id="306" r:id="rId12"/>
    <p:sldId id="313" r:id="rId13"/>
    <p:sldId id="307" r:id="rId14"/>
    <p:sldId id="314" r:id="rId15"/>
    <p:sldId id="300" r:id="rId16"/>
    <p:sldId id="290" r:id="rId17"/>
    <p:sldId id="289" r:id="rId18"/>
    <p:sldId id="295" r:id="rId19"/>
    <p:sldId id="288" r:id="rId20"/>
    <p:sldId id="294" r:id="rId21"/>
    <p:sldId id="287" r:id="rId22"/>
    <p:sldId id="293" r:id="rId23"/>
    <p:sldId id="308" r:id="rId24"/>
    <p:sldId id="284" r:id="rId25"/>
    <p:sldId id="291" r:id="rId26"/>
    <p:sldId id="285" r:id="rId27"/>
    <p:sldId id="292" r:id="rId28"/>
    <p:sldId id="316" r:id="rId29"/>
    <p:sldId id="315" r:id="rId30"/>
    <p:sldId id="317" r:id="rId31"/>
    <p:sldId id="318" r:id="rId32"/>
    <p:sldId id="297" r:id="rId33"/>
    <p:sldId id="286" r:id="rId34"/>
    <p:sldId id="296" r:id="rId35"/>
    <p:sldId id="298" r:id="rId36"/>
    <p:sldId id="299" r:id="rId37"/>
    <p:sldId id="280" r:id="rId38"/>
    <p:sldId id="310" r:id="rId39"/>
    <p:sldId id="311" r:id="rId40"/>
    <p:sldId id="272" r:id="rId41"/>
    <p:sldId id="309" r:id="rId42"/>
    <p:sldId id="273" r:id="rId43"/>
    <p:sldId id="302" r:id="rId44"/>
    <p:sldId id="274" r:id="rId45"/>
    <p:sldId id="261" r:id="rId46"/>
    <p:sldId id="262" r:id="rId47"/>
    <p:sldId id="264" r:id="rId48"/>
    <p:sldId id="278" r:id="rId49"/>
    <p:sldId id="279" r:id="rId50"/>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94C4D8B0-684E-4A55-A759-F44F9379F256}">
          <p14:sldIdLst>
            <p14:sldId id="256"/>
            <p14:sldId id="281"/>
          </p14:sldIdLst>
        </p14:section>
        <p14:section name="Introduction" id="{17498547-D415-4410-A05B-B69752FB45B3}">
          <p14:sldIdLst>
            <p14:sldId id="257"/>
            <p14:sldId id="260"/>
            <p14:sldId id="258"/>
          </p14:sldIdLst>
        </p14:section>
        <p14:section name="Methodology" id="{75D40815-6EC9-445C-819C-94C0A61B11EE}">
          <p14:sldIdLst>
            <p14:sldId id="312"/>
            <p14:sldId id="303"/>
            <p14:sldId id="301"/>
            <p14:sldId id="304"/>
            <p14:sldId id="305"/>
            <p14:sldId id="306"/>
            <p14:sldId id="313"/>
            <p14:sldId id="307"/>
            <p14:sldId id="314"/>
            <p14:sldId id="300"/>
          </p14:sldIdLst>
        </p14:section>
        <p14:section name="Results" id="{D4876272-DCFB-4840-A217-49AA4AFB24B5}">
          <p14:sldIdLst>
            <p14:sldId id="290"/>
            <p14:sldId id="289"/>
            <p14:sldId id="295"/>
            <p14:sldId id="288"/>
            <p14:sldId id="294"/>
            <p14:sldId id="287"/>
            <p14:sldId id="293"/>
            <p14:sldId id="308"/>
            <p14:sldId id="284"/>
            <p14:sldId id="291"/>
            <p14:sldId id="285"/>
            <p14:sldId id="292"/>
            <p14:sldId id="316"/>
            <p14:sldId id="315"/>
            <p14:sldId id="317"/>
            <p14:sldId id="318"/>
          </p14:sldIdLst>
        </p14:section>
        <p14:section name="Comparison" id="{E8E05414-9758-4E5F-BB14-F948F863867C}">
          <p14:sldIdLst>
            <p14:sldId id="297"/>
            <p14:sldId id="286"/>
            <p14:sldId id="296"/>
            <p14:sldId id="298"/>
            <p14:sldId id="299"/>
          </p14:sldIdLst>
        </p14:section>
        <p14:section name="Conclusion" id="{5910DA95-3962-488F-934A-97448723AE4C}">
          <p14:sldIdLst>
            <p14:sldId id="280"/>
            <p14:sldId id="310"/>
            <p14:sldId id="311"/>
            <p14:sldId id="272"/>
            <p14:sldId id="309"/>
            <p14:sldId id="273"/>
            <p14:sldId id="302"/>
          </p14:sldIdLst>
        </p14:section>
        <p14:section name="Backup" id="{6A084026-131E-4692-AED0-E4CBC0122119}">
          <p14:sldIdLst>
            <p14:sldId id="274"/>
            <p14:sldId id="261"/>
            <p14:sldId id="262"/>
            <p14:sldId id="264"/>
            <p14:sldId id="278"/>
            <p14:sldId id="279"/>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57" autoAdjust="0"/>
  </p:normalViewPr>
  <p:slideViewPr>
    <p:cSldViewPr snapToGrid="0">
      <p:cViewPr varScale="1">
        <p:scale>
          <a:sx n="111" d="100"/>
          <a:sy n="111" d="100"/>
        </p:scale>
        <p:origin x="634" y="48"/>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194" cy="513394"/>
          </a:xfrm>
          <a:prstGeom prst="rect">
            <a:avLst/>
          </a:prstGeom>
          <a:noFill/>
          <a:ln>
            <a:noFill/>
          </a:ln>
        </p:spPr>
        <p:txBody>
          <a:bodyPr spcFirstLastPara="1" wrap="square" lIns="42600" tIns="21300" rIns="42600" bIns="21300" anchor="t"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407" y="0"/>
            <a:ext cx="3076193" cy="513394"/>
          </a:xfrm>
          <a:prstGeom prst="rect">
            <a:avLst/>
          </a:prstGeom>
          <a:noFill/>
          <a:ln>
            <a:noFill/>
          </a:ln>
        </p:spPr>
        <p:txBody>
          <a:bodyPr spcFirstLastPara="1" wrap="square" lIns="42600" tIns="21300" rIns="42600" bIns="21300" anchor="t" anchorCtr="0">
            <a:noAutofit/>
          </a:bodyPr>
          <a:lstStyle>
            <a:lvl1pPr marR="0" lvl="0" algn="r"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761" y="4925463"/>
            <a:ext cx="5679780" cy="4029739"/>
          </a:xfrm>
          <a:prstGeom prst="rect">
            <a:avLst/>
          </a:prstGeom>
          <a:noFill/>
          <a:ln>
            <a:noFill/>
          </a:ln>
        </p:spPr>
        <p:txBody>
          <a:bodyPr spcFirstLastPara="1" wrap="square" lIns="42600" tIns="21300" rIns="42600" bIns="21300" anchor="t" anchorCtr="0">
            <a:noAutofit/>
          </a:bodyPr>
          <a:lstStyle>
            <a:lvl1pPr marL="457200" marR="0" lvl="0"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219"/>
            <a:ext cx="3076194" cy="513394"/>
          </a:xfrm>
          <a:prstGeom prst="rect">
            <a:avLst/>
          </a:prstGeom>
          <a:noFill/>
          <a:ln>
            <a:noFill/>
          </a:ln>
        </p:spPr>
        <p:txBody>
          <a:bodyPr spcFirstLastPara="1" wrap="square" lIns="42600" tIns="21300" rIns="42600" bIns="21300" anchor="b"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407" y="9721219"/>
            <a:ext cx="3076193" cy="513394"/>
          </a:xfrm>
          <a:prstGeom prst="rect">
            <a:avLst/>
          </a:prstGeom>
          <a:noFill/>
          <a:ln>
            <a:noFill/>
          </a:ln>
        </p:spPr>
        <p:txBody>
          <a:bodyPr spcFirstLastPara="1" wrap="square" lIns="42600" tIns="21300" rIns="42600" bIns="21300" anchor="b" anchorCtr="0">
            <a:noAutofit/>
          </a:bodyPr>
          <a:lstStyle/>
          <a:p>
            <a:pPr marL="0" marR="0" lvl="0" indent="0" algn="r" rtl="0">
              <a:spcBef>
                <a:spcPts val="0"/>
              </a:spcBef>
              <a:spcAft>
                <a:spcPts val="0"/>
              </a:spcAft>
              <a:buNone/>
            </a:pPr>
            <a:fld id="{00000000-1234-1234-1234-123412341234}" type="slidenum">
              <a:rPr lang="de-DE" sz="600" b="0" i="0" u="none" strike="noStrike" cap="none">
                <a:solidFill>
                  <a:schemeClr val="dk1"/>
                </a:solidFill>
                <a:latin typeface="Calibri"/>
                <a:ea typeface="Calibri"/>
                <a:cs typeface="Calibri"/>
                <a:sym typeface="Calibri"/>
              </a:rPr>
              <a:t>‹#›</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709761" y="4925463"/>
            <a:ext cx="5679780" cy="4029739"/>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4C9A647-E008-E9E2-66ED-D1CE8BB0923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9BC8089-C290-8053-6DE4-A6F2C1ACC8E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Matrix: coefficients across different scales (frequencies) and positions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uses a signal-to-noise ratio logic implicitly to judge peak strength</a:t>
            </a:r>
          </a:p>
        </p:txBody>
      </p:sp>
      <p:sp>
        <p:nvSpPr>
          <p:cNvPr id="219" name="Google Shape;219;g36b3a12114e_2_12:notes">
            <a:extLst>
              <a:ext uri="{FF2B5EF4-FFF2-40B4-BE49-F238E27FC236}">
                <a16:creationId xmlns:a16="http://schemas.microsoft.com/office/drawing/2014/main" id="{DBAC4C9A-9135-2F07-2324-49F56DCFCAF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35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8305951-D0AF-BF17-59C7-B80D867C276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C553A8D-E728-F1D8-F962-77C956F2442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Partitioning the data into k groups based on minimizing the distance between points and their assigned cluster centroids</a:t>
            </a:r>
          </a:p>
        </p:txBody>
      </p:sp>
      <p:sp>
        <p:nvSpPr>
          <p:cNvPr id="219" name="Google Shape;219;g36b3a12114e_2_12:notes">
            <a:extLst>
              <a:ext uri="{FF2B5EF4-FFF2-40B4-BE49-F238E27FC236}">
                <a16:creationId xmlns:a16="http://schemas.microsoft.com/office/drawing/2014/main" id="{10B32FFA-FDB7-647D-679D-EF0F0733EF8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059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DD5AACB-CE38-C75D-9939-E1ACA6786A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7149507-E9A0-E4E4-C310-814E294E54D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epsilon controls the radius of neighborhood (distance 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1D0712BD-A689-98E1-CA3D-E81FAA7C83C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759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FEF689-345F-F002-279F-92C52AC128E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5425DC-29FC-B11D-33F6-4C42CA6A883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contamination, number of trees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Uses Extremely Randomized Tree Regressors to separate anomalies from the rest of the data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Calculates an anomaly score for each data point and checks with a threshold. score depends on avg path length of an isolated point and average depth of all data points. closer to 1, strong anomaly </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https://www.youtube.com/watch?v=kN--TRv1UDY</a:t>
            </a:r>
            <a:endParaRPr lang="en-US" b="0" dirty="0">
              <a:effectLst/>
            </a:endParaRPr>
          </a:p>
          <a:p>
            <a:br>
              <a:rPr lang="en-US" b="0" dirty="0">
                <a:effectLst/>
              </a:rPr>
            </a:b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9CDA16F4-D121-0024-99D2-CB079F3EB0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44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12725CE-A25A-9ABA-8C31-6F50A113A93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A409CA94-9087-8E8D-2B7E-D6E06933E29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An autoencoder is a neural network model that seeks to learn a compressed representation of an input, known as the latent space.  And the decoder tries to recreate the features based on the compressed representation. </a:t>
            </a:r>
            <a:r>
              <a:rPr lang="en-US" sz="1904" b="0" i="0" u="none" strike="noStrike" cap="none" dirty="0">
                <a:solidFill>
                  <a:schemeClr val="dk1"/>
                </a:solidFill>
                <a:effectLst/>
                <a:latin typeface="Calibri"/>
                <a:ea typeface="Calibri"/>
                <a:cs typeface="Calibri"/>
                <a:sym typeface="Calibri"/>
              </a:rPr>
              <a:t>The goal is to minimize the difference between the original and reconstructed data.</a:t>
            </a:r>
            <a:endParaRPr lang="en-US" b="0" dirty="0">
              <a:effectLst/>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Long Short-Term Memory, or LSTM, network are specifically designed to support sequences of input data.</a:t>
            </a:r>
            <a:endParaRPr lang="en-US" sz="1904" b="0" i="0" u="none" strike="noStrike" cap="none" noProof="0" dirty="0">
              <a:solidFill>
                <a:schemeClr val="dk1"/>
              </a:solidFill>
              <a:effectLst/>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If the reconstructed output is different from the original input, it can show an anomaly or outlier which makes autoencoders useful for fraud detection and system monitoring.</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LSTM training is </a:t>
            </a:r>
            <a:r>
              <a:rPr lang="en-US" b="1" dirty="0"/>
              <a:t>slower than CNNs</a:t>
            </a:r>
            <a:endParaRPr lang="en-US" sz="1904" b="0" i="0" u="none" strike="noStrike" cap="none" noProof="0" dirty="0">
              <a:solidFill>
                <a:schemeClr val="dk1"/>
              </a:solidFill>
              <a:effectLst/>
              <a:latin typeface="Calibri"/>
              <a:ea typeface="Calibri"/>
              <a:cs typeface="Calibri"/>
              <a:sym typeface="Calibri"/>
            </a:endParaRPr>
          </a:p>
          <a:p>
            <a:r>
              <a:rPr lang="en-US" sz="1904" b="0" i="0" u="none" strike="noStrike" cap="none" noProof="0" dirty="0">
                <a:solidFill>
                  <a:schemeClr val="dk1"/>
                </a:solidFill>
                <a:effectLst/>
                <a:latin typeface="Calibri"/>
                <a:ea typeface="Calibri"/>
                <a:cs typeface="Calibri"/>
                <a:sym typeface="Calibri"/>
              </a:rPr>
              <a:t>Hyperparameters: </a:t>
            </a:r>
            <a:r>
              <a:rPr lang="en-US" dirty="0"/>
              <a:t>Number of layers/units, Sequence length, Learning rate, Dropout Batch size</a:t>
            </a:r>
          </a:p>
          <a:p>
            <a:r>
              <a:rPr lang="en-US" noProof="0" dirty="0"/>
              <a:t>Other parameters: reconstruction error threshold </a:t>
            </a:r>
            <a:r>
              <a:rPr lang="en-US" noProof="0" dirty="0">
                <a:sym typeface="Wingdings" panose="05000000000000000000" pitchFamily="2" charset="2"/>
              </a:rPr>
              <a:t> IQR/percentile etc. </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288452-2147-17EF-0156-5D8BB735195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87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93B65D02-50BD-689A-6AFC-90FB69E32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61A266-C729-6E47-5378-87BB3DC0FF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de-DE" dirty="0"/>
              <a:t>Multi-</a:t>
            </a:r>
            <a:r>
              <a:rPr lang="de-DE" dirty="0" err="1"/>
              <a:t>Objective</a:t>
            </a:r>
            <a:r>
              <a:rPr lang="de-DE" dirty="0"/>
              <a:t> </a:t>
            </a:r>
            <a:r>
              <a:rPr lang="de-DE" dirty="0" err="1"/>
              <a:t>Optimization</a:t>
            </a:r>
            <a:r>
              <a:rPr lang="de-DE" dirty="0"/>
              <a:t> </a:t>
            </a:r>
            <a:r>
              <a:rPr lang="de-DE" dirty="0" err="1"/>
              <a:t>with</a:t>
            </a:r>
            <a:r>
              <a:rPr lang="de-DE" dirty="0"/>
              <a:t> Pareto-Front</a:t>
            </a:r>
            <a:endParaRPr dirty="0"/>
          </a:p>
        </p:txBody>
      </p:sp>
      <p:sp>
        <p:nvSpPr>
          <p:cNvPr id="219" name="Google Shape;219;g36b3a12114e_2_12:notes">
            <a:extLst>
              <a:ext uri="{FF2B5EF4-FFF2-40B4-BE49-F238E27FC236}">
                <a16:creationId xmlns:a16="http://schemas.microsoft.com/office/drawing/2014/main" id="{4CAC0FCE-B157-3A7F-52EE-2D420F74B28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834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4F52D334-1708-31C0-FE6A-CE92FD2A66F9}"/>
            </a:ext>
          </a:extLst>
        </p:cNvPr>
        <p:cNvGrpSpPr/>
        <p:nvPr/>
      </p:nvGrpSpPr>
      <p:grpSpPr>
        <a:xfrm>
          <a:off x="0" y="0"/>
          <a:ext cx="0" cy="0"/>
          <a:chOff x="0" y="0"/>
          <a:chExt cx="0" cy="0"/>
        </a:xfrm>
      </p:grpSpPr>
      <p:sp>
        <p:nvSpPr>
          <p:cNvPr id="329" name="Google Shape;329;g36c2988baa0_0_19:notes">
            <a:extLst>
              <a:ext uri="{FF2B5EF4-FFF2-40B4-BE49-F238E27FC236}">
                <a16:creationId xmlns:a16="http://schemas.microsoft.com/office/drawing/2014/main" id="{D19E7BC3-D2A4-FD1D-3D0A-147E79A268C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30" name="Google Shape;330;g36c2988baa0_0_19:notes">
            <a:extLst>
              <a:ext uri="{FF2B5EF4-FFF2-40B4-BE49-F238E27FC236}">
                <a16:creationId xmlns:a16="http://schemas.microsoft.com/office/drawing/2014/main" id="{67674BF7-81A9-321F-782F-018C7A2182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9088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ED99CB0-9BAA-85D0-939B-FE75FFC27D8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3DAC6FE-9069-9D19-D6DA-BB73EC5AD3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014F34DC-AA1B-99CA-6FBB-AA288035C3F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57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974716-D88B-3704-3FA2-4E34A28605C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287AE9A-F92B-09CC-482C-17859BEAA71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9D992D8A-EDAB-AF1C-8A85-A22F1B4FE826}"/>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053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9085567-A85E-5664-284B-6A3DEAC10E8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AD7E42B-AD99-8323-1A26-F6F05F913E8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4CAA353-9BE1-CE34-31F0-0CB01DC1662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52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D2C11CC2-F9EC-2F6E-4A8B-5FBE0D8537BB}"/>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970CA48E-4643-8E42-FB64-C0965BDB867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00" name="Google Shape;200;g36b3cdc49be_0_0:notes">
            <a:extLst>
              <a:ext uri="{FF2B5EF4-FFF2-40B4-BE49-F238E27FC236}">
                <a16:creationId xmlns:a16="http://schemas.microsoft.com/office/drawing/2014/main" id="{0CEDA8B4-2758-CA9C-46E9-9416856334A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8661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865AB4-F199-8B70-5052-8B821556C3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602B790-E121-EF04-EC11-F79528C27B3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52133637-90AD-07F2-0253-62170E1512B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228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B2CA97E-D801-5C8A-EDA3-60705DFBADB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FEB1B82-8C97-AE55-5CAB-5D61F6BDFF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D1EF902B-FA04-300A-B51A-5DF79973C7C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2185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18D07795-4A25-252A-5C83-B2A652CC3467}"/>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D070EC7-A376-5581-ED0E-ED9CF8EE5E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35936D23-267C-1527-4132-A477791235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9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EC9CFBA-B2FD-3C95-C62E-5833FA23E37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88940F6-1130-9397-5738-98FFA9EAC94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9DE501BB-94A4-AAAC-BA51-3EFEDEEDB94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9563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899A77E-5BAA-000B-B830-F1336E4DBBC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2AE1410-BFD1-9FB9-B82A-11172BC57AC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C640067C-DA57-7E7F-4B90-8DC0F0D7430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0688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FBB612-76CE-1D42-AD45-527F61024EE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09BE2E40-30D2-DA0D-6357-418B300B0F0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506DCAF7-25DA-A949-89E9-A473772808B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06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92E9540-F4CD-E63C-920E-13B7C842BC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2FDE3B29-7EC1-40E6-F539-8A3E50C916D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DC8A998-942C-A3D8-3B6A-1C5B03FEA02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242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84B091-7BAC-7543-05BC-796DC284A3C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92B5692-C8F7-2AFF-EB35-2E2292D7EF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D107A732-8470-7174-DDEF-E68EC7CDBB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17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6956F93-4516-CC25-15A1-1B04C6E12745}"/>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3699CDD-20FA-8EE7-0B63-B3E5520F3AD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5DEB40B-20E3-1321-BEA4-AE68DD089B2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543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EE84A4C-547C-8FCA-6EDA-AA53575D03E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4433EF1-D9E4-68E7-C876-226BAF125E1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A615E66A-E8B1-49FB-D243-E461319F23C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954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c2988baa0_0_26: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58B06EA-B2C8-0D6C-AF66-B5EF7B207EA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62EFD6FF-89D2-2B9D-DFFB-6CD7EA74307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3D83751-A8C4-53FE-D987-1A97381D64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2560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5474B6F-E202-8830-EDD8-62908A99B47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42260BA-7BF2-F5E0-5A95-375C58B3A9E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5C62886-0FCE-560C-5D28-856F727E375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80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720DD6C4-A106-859C-6042-0FCE83CB8FC4}"/>
            </a:ext>
          </a:extLst>
        </p:cNvPr>
        <p:cNvGrpSpPr/>
        <p:nvPr/>
      </p:nvGrpSpPr>
      <p:grpSpPr>
        <a:xfrm>
          <a:off x="0" y="0"/>
          <a:ext cx="0" cy="0"/>
          <a:chOff x="0" y="0"/>
          <a:chExt cx="0" cy="0"/>
        </a:xfrm>
      </p:grpSpPr>
      <p:sp>
        <p:nvSpPr>
          <p:cNvPr id="329" name="Google Shape;329;g36c2988baa0_0_19:notes">
            <a:extLst>
              <a:ext uri="{FF2B5EF4-FFF2-40B4-BE49-F238E27FC236}">
                <a16:creationId xmlns:a16="http://schemas.microsoft.com/office/drawing/2014/main" id="{630CE35D-30F0-F185-0BB8-F983D7EB215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30" name="Google Shape;330;g36c2988baa0_0_19:notes">
            <a:extLst>
              <a:ext uri="{FF2B5EF4-FFF2-40B4-BE49-F238E27FC236}">
                <a16:creationId xmlns:a16="http://schemas.microsoft.com/office/drawing/2014/main" id="{2867A3CF-CB7F-009A-3BA4-FECA15E8466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00373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61A0281-6DC4-6B49-2899-413073235F5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B9EE1FF-D42B-D2C5-50B9-FEFBC61C7BA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86D7FF9-EDBD-9A61-B1E9-38C85DB69A2A}"/>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972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2F8A94F-D1B8-8A0E-18AF-A30775E8912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39FD65-1ABE-34F9-1A88-B6AD6F5074EC}"/>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445685F-4C2A-A0CE-5371-FBDBA8C9071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94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98F0C7A-205A-43CB-DC0D-849FBF74C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F911DAE-7025-E124-27CC-859A9330544C}"/>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438CA5A7-5C95-1219-FFD9-59C4C616770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05760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93D194D-F119-9EEB-9A9A-6965968E0D66}"/>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D951B3DD-FEFD-667E-A0A8-BBF4B980E28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8D4140E-9FC1-0195-D47D-5CAF3A7BEFD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1189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D4516B59-FF35-4526-9E20-6C7353A42ACE}"/>
            </a:ext>
          </a:extLst>
        </p:cNvPr>
        <p:cNvGrpSpPr/>
        <p:nvPr/>
      </p:nvGrpSpPr>
      <p:grpSpPr>
        <a:xfrm>
          <a:off x="0" y="0"/>
          <a:ext cx="0" cy="0"/>
          <a:chOff x="0" y="0"/>
          <a:chExt cx="0" cy="0"/>
        </a:xfrm>
      </p:grpSpPr>
      <p:sp>
        <p:nvSpPr>
          <p:cNvPr id="329" name="Google Shape;329;g36c2988baa0_0_19:notes">
            <a:extLst>
              <a:ext uri="{FF2B5EF4-FFF2-40B4-BE49-F238E27FC236}">
                <a16:creationId xmlns:a16="http://schemas.microsoft.com/office/drawing/2014/main" id="{2A0A16EB-161B-9B2F-6735-95E8BE857AC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30" name="Google Shape;330;g36c2988baa0_0_19:notes">
            <a:extLst>
              <a:ext uri="{FF2B5EF4-FFF2-40B4-BE49-F238E27FC236}">
                <a16:creationId xmlns:a16="http://schemas.microsoft.com/office/drawing/2014/main" id="{6EE1A10C-AF2C-11A6-4646-FF0CB9B9F2C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90544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36FFA00-45EF-A7A4-52E1-BA10EE09D601}"/>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FD6F2F0D-4A47-7E9F-4D95-E3BB01838FC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8F662CE-FB33-1806-A00D-6C243FFC85B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6943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A28F1E3D-27B7-BDE9-5632-0244FB24BFBD}"/>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2DD1EACA-F0AC-9F06-FDCF-5DB109DA2CB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C30AD5A-0500-4EBF-F662-0765D4665F0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12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3a12114e_2_12: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b65f15935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835E1CEA-BEB3-BDB2-2B72-CD20D8D446CB}"/>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D6767525-8C24-2FAF-BEBB-E0AA59449A1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3008D931-89AA-2463-EA36-2F406C5AA1F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533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6ae8b4110f_0_179: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46" name="Google Shape;346;g36ae8b4110f_0_179: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BDE125EB-37F9-15EB-D8AB-E0630BE5192F}"/>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61D831EF-170F-677F-AED5-C2F1B48C9E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9AA95FA2-5EF4-EA30-75CD-858698587F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34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b7a2f1fd2_1_1: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55" name="Google Shape;355;g36b7a2f1fd2_1_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b3a12114e_2_35: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0" name="Google Shape;230;g36b3a12114e_2_35: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c2988baa0_0_38: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8" name="Google Shape;238;g36c2988baa0_0_38: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3cdc49be_0_7: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228600" algn="l" rtl="0">
              <a:lnSpc>
                <a:spcPct val="115000"/>
              </a:lnSpc>
              <a:spcBef>
                <a:spcPts val="1200"/>
              </a:spcBef>
              <a:spcAft>
                <a:spcPts val="1200"/>
              </a:spcAft>
              <a:buNone/>
            </a:pPr>
            <a:r>
              <a:rPr lang="de-DE" sz="1000">
                <a:latin typeface="Arial"/>
                <a:ea typeface="Arial"/>
                <a:cs typeface="Arial"/>
                <a:sym typeface="Arial"/>
              </a:rPr>
              <a:t>·         The </a:t>
            </a:r>
            <a:r>
              <a:rPr lang="de-DE" sz="1000" i="1">
                <a:latin typeface="Arial"/>
                <a:ea typeface="Arial"/>
                <a:cs typeface="Arial"/>
                <a:sym typeface="Arial"/>
              </a:rPr>
              <a:t>prominence</a:t>
            </a:r>
            <a:r>
              <a:rPr lang="de-DE" sz="1000">
                <a:latin typeface="Arial"/>
                <a:ea typeface="Arial"/>
                <a:cs typeface="Arial"/>
                <a:sym typeface="Arial"/>
              </a:rPr>
              <a:t> of a peak measures how much the peak stands out due to its intrinsic height and its location relative to other peaks. It's not just how high the peak is, but how independent it is from nearby peaks.</a:t>
            </a:r>
            <a:endParaRPr sz="1000">
              <a:latin typeface="Arial"/>
              <a:ea typeface="Arial"/>
              <a:cs typeface="Arial"/>
              <a:sym typeface="Arial"/>
            </a:endParaRPr>
          </a:p>
        </p:txBody>
      </p:sp>
      <p:sp>
        <p:nvSpPr>
          <p:cNvPr id="254" name="Google Shape;254;g36b3cdc49be_0_7: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c2988baa0_1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sz="1405"/>
              <a:t>Calculates an anomaly score for each data point and checks with a threshold. score is depends on avg path length of an isolated point and average depth of all data points. closer to 1, strong anomaly </a:t>
            </a:r>
            <a:br>
              <a:rPr lang="de-DE" sz="1405"/>
            </a:br>
            <a:br>
              <a:rPr lang="de-DE" sz="1405"/>
            </a:br>
            <a:r>
              <a:rPr lang="de-DE" sz="1405"/>
              <a:t>https://www.youtube.com/watch?v=kN--TRv1UDY</a:t>
            </a:r>
            <a:endParaRPr sz="1405"/>
          </a:p>
          <a:p>
            <a:pPr marL="0" lvl="0" indent="0" algn="l" rtl="0">
              <a:spcBef>
                <a:spcPts val="0"/>
              </a:spcBef>
              <a:spcAft>
                <a:spcPts val="0"/>
              </a:spcAft>
              <a:buNone/>
            </a:pPr>
            <a:endParaRPr sz="1405"/>
          </a:p>
        </p:txBody>
      </p:sp>
      <p:sp>
        <p:nvSpPr>
          <p:cNvPr id="388" name="Google Shape;388;g36c2988baa0_1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c2988baa0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lnSpc>
                <a:spcPct val="100000"/>
              </a:lnSpc>
              <a:spcBef>
                <a:spcPts val="3200"/>
              </a:spcBef>
              <a:spcAft>
                <a:spcPts val="0"/>
              </a:spcAft>
              <a:buNone/>
            </a:pPr>
            <a:r>
              <a:rPr lang="de-DE" sz="1000">
                <a:latin typeface="Arial"/>
                <a:ea typeface="Arial"/>
                <a:cs typeface="Arial"/>
                <a:sym typeface="Arial"/>
              </a:rPr>
              <a:t>Encoder: The encoder takes the input data (e.g., an image, a sound clip, or a text document) and compresses it into a lower-dimensional representation, known as the latent space or encoded representation.</a:t>
            </a:r>
            <a:endParaRPr sz="1000">
              <a:latin typeface="Arial"/>
              <a:ea typeface="Arial"/>
              <a:cs typeface="Arial"/>
              <a:sym typeface="Arial"/>
            </a:endParaRPr>
          </a:p>
          <a:p>
            <a:pPr marL="0" lvl="0" indent="0" algn="l" rtl="0">
              <a:lnSpc>
                <a:spcPct val="100000"/>
              </a:lnSpc>
              <a:spcBef>
                <a:spcPts val="1700"/>
              </a:spcBef>
              <a:spcAft>
                <a:spcPts val="0"/>
              </a:spcAft>
              <a:buNone/>
            </a:pPr>
            <a:r>
              <a:rPr lang="de-DE" sz="1000">
                <a:latin typeface="Arial"/>
                <a:ea typeface="Arial"/>
                <a:cs typeface="Arial"/>
                <a:sym typeface="Arial"/>
              </a:rPr>
              <a:t>Decoder: The decoder takes the compressed representation and tries to reconstruct the original input. The goal is to minimize the difference between the original and reconstructed data.</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58000"/>
              </a:lnSpc>
              <a:spcBef>
                <a:spcPts val="0"/>
              </a:spcBef>
              <a:spcAft>
                <a:spcPts val="0"/>
              </a:spcAft>
              <a:buNone/>
            </a:pPr>
            <a:r>
              <a:rPr lang="de-DE" sz="1000">
                <a:latin typeface="Arial"/>
                <a:ea typeface="Arial"/>
                <a:cs typeface="Arial"/>
                <a:sym typeface="Arial"/>
              </a:rPr>
              <a:t>If the reconstructed output is different from the original input, it can show an anomaly or outlier which makes autoencoders useful for fraud detection and system monitoring.</a:t>
            </a:r>
            <a:endParaRPr sz="1000">
              <a:latin typeface="Arial"/>
              <a:ea typeface="Arial"/>
              <a:cs typeface="Arial"/>
              <a:sym typeface="Arial"/>
            </a:endParaRPr>
          </a:p>
          <a:p>
            <a:pPr marL="0" lvl="0" indent="0" algn="l" rtl="0">
              <a:lnSpc>
                <a:spcPct val="100000"/>
              </a:lnSpc>
              <a:spcBef>
                <a:spcPts val="1800"/>
              </a:spcBef>
              <a:spcAft>
                <a:spcPts val="0"/>
              </a:spcAft>
              <a:buNone/>
            </a:pPr>
            <a:r>
              <a:rPr lang="de-DE" sz="1000">
                <a:latin typeface="Arial"/>
                <a:ea typeface="Arial"/>
                <a:cs typeface="Arial"/>
                <a:sym typeface="Arial"/>
              </a:rPr>
              <a:t>https://towardsdatascience.com/auto-encoder-what-is-it-and-what-is-it-used-for-part-1-3e5c6f017726/</a:t>
            </a:r>
            <a:endParaRPr sz="1000">
              <a:latin typeface="Arial"/>
              <a:ea typeface="Arial"/>
              <a:cs typeface="Arial"/>
              <a:sym typeface="Arial"/>
            </a:endParaRPr>
          </a:p>
        </p:txBody>
      </p:sp>
      <p:sp>
        <p:nvSpPr>
          <p:cNvPr id="397" name="Google Shape;397;g36c2988baa0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3cdc49be_0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21260CD-0893-2A37-FD8F-3343EEB4251A}"/>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38DC44A6-D347-67FE-EF05-01E9184AC10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noProof="0" dirty="0"/>
              <a:t>Peaks can have different shapes and widths</a:t>
            </a:r>
          </a:p>
        </p:txBody>
      </p:sp>
      <p:sp>
        <p:nvSpPr>
          <p:cNvPr id="200" name="Google Shape;200;g36b3cdc49be_0_0:notes">
            <a:extLst>
              <a:ext uri="{FF2B5EF4-FFF2-40B4-BE49-F238E27FC236}">
                <a16:creationId xmlns:a16="http://schemas.microsoft.com/office/drawing/2014/main" id="{07974886-7FB9-38A2-8167-EAFD7492927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D0B3053F-129B-7BEE-E331-AB235CDB60A9}"/>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586D450C-F725-511B-8661-D8D24F70503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4DCAC61B-A040-EFCD-54ED-6199C0D69C5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1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638E20F-92C0-7888-E933-2AF0EB8B5E8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82FDCC03-EDEB-9B49-08FC-B47BE159B5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Linear methods assume a linear relationship or operate via linear operations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Nonlinear methods model complex, nonlinear relationships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Univariate methods analyze one time series at a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Multivariate methods can consider multiple dimensions/features simultaneously</a:t>
            </a:r>
          </a:p>
        </p:txBody>
      </p:sp>
      <p:sp>
        <p:nvSpPr>
          <p:cNvPr id="219" name="Google Shape;219;g36b3a12114e_2_12:notes">
            <a:extLst>
              <a:ext uri="{FF2B5EF4-FFF2-40B4-BE49-F238E27FC236}">
                <a16:creationId xmlns:a16="http://schemas.microsoft.com/office/drawing/2014/main" id="{A39EB753-003C-7C75-8A5A-9BF6AA5D693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97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92659B7-C130-76E8-614F-0B7CF4EE4E6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A3F511A-7939-7040-FB3E-AD6A7F9C18C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82454A8-E840-B9AA-F784-3E53E9D757A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05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9144000" cy="2000196"/>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pic>
        <p:nvPicPr>
          <p:cNvPr id="18" name="Google Shape;18;p2" descr="A close-up of a person's face&#10;&#10;Description automatically generated with medium confidence"/>
          <p:cNvPicPr preferRelativeResize="0"/>
          <p:nvPr/>
        </p:nvPicPr>
        <p:blipFill rotWithShape="1">
          <a:blip r:embed="rId2">
            <a:alphaModFix/>
          </a:blip>
          <a:srcRect/>
          <a:stretch/>
        </p:blipFill>
        <p:spPr>
          <a:xfrm>
            <a:off x="6797495" y="-770"/>
            <a:ext cx="2346506" cy="2000964"/>
          </a:xfrm>
          <a:prstGeom prst="rect">
            <a:avLst/>
          </a:prstGeom>
          <a:noFill/>
          <a:ln>
            <a:noFill/>
          </a:ln>
        </p:spPr>
      </p:pic>
      <p:pic>
        <p:nvPicPr>
          <p:cNvPr id="19" name="Google Shape;19;p2" descr="Text&#10;&#10;Description automatically generated with medium confidence"/>
          <p:cNvPicPr preferRelativeResize="0"/>
          <p:nvPr/>
        </p:nvPicPr>
        <p:blipFill rotWithShape="1">
          <a:blip r:embed="rId3">
            <a:alphaModFix/>
          </a:blip>
          <a:srcRect/>
          <a:stretch/>
        </p:blipFill>
        <p:spPr>
          <a:xfrm>
            <a:off x="800176" y="171445"/>
            <a:ext cx="1816680" cy="628633"/>
          </a:xfrm>
          <a:prstGeom prst="rect">
            <a:avLst/>
          </a:prstGeom>
          <a:noFill/>
          <a:ln>
            <a:noFill/>
          </a:ln>
        </p:spPr>
      </p:pic>
      <p:sp>
        <p:nvSpPr>
          <p:cNvPr id="20" name="Google Shape;20;p2"/>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lvl1pPr lvl="0" algn="l">
              <a:lnSpc>
                <a:spcPct val="90000"/>
              </a:lnSpc>
              <a:spcBef>
                <a:spcPts val="749"/>
              </a:spcBef>
              <a:spcAft>
                <a:spcPts val="0"/>
              </a:spcAft>
              <a:buSzPts val="1746"/>
              <a:buNone/>
              <a:defRPr sz="1745" b="1">
                <a:solidFill>
                  <a:schemeClr val="lt1"/>
                </a:solidFill>
                <a:latin typeface="Arial"/>
                <a:ea typeface="Arial"/>
                <a:cs typeface="Arial"/>
                <a:sym typeface="Aria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49"/>
              <a:buNone/>
              <a:defRPr sz="1349"/>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2"/>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lvl1pPr lvl="0" algn="l">
              <a:lnSpc>
                <a:spcPct val="90000"/>
              </a:lnSpc>
              <a:spcBef>
                <a:spcPts val="0"/>
              </a:spcBef>
              <a:spcAft>
                <a:spcPts val="0"/>
              </a:spcAft>
              <a:buClr>
                <a:schemeClr val="lt1"/>
              </a:buClr>
              <a:buSzPts val="2223"/>
              <a:buFont typeface="Arial"/>
              <a:buNone/>
              <a:defRPr sz="2223"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Logo&#10;&#10;Description automatically generated"/>
          <p:cNvPicPr preferRelativeResize="0"/>
          <p:nvPr/>
        </p:nvPicPr>
        <p:blipFill rotWithShape="1">
          <a:blip r:embed="rId4">
            <a:alphaModFix/>
          </a:blip>
          <a:srcRect/>
          <a:stretch/>
        </p:blipFill>
        <p:spPr>
          <a:xfrm>
            <a:off x="5715546" y="3314611"/>
            <a:ext cx="2857773" cy="14354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11"/>
          <p:cNvSpPr>
            <a:spLocks noGrp="1"/>
          </p:cNvSpPr>
          <p:nvPr>
            <p:ph type="pic" idx="2"/>
          </p:nvPr>
        </p:nvSpPr>
        <p:spPr>
          <a:xfrm>
            <a:off x="3887390" y="740570"/>
            <a:ext cx="4629151" cy="3655219"/>
          </a:xfrm>
          <a:prstGeom prst="rect">
            <a:avLst/>
          </a:prstGeom>
          <a:noFill/>
          <a:ln>
            <a:noFill/>
          </a:ln>
        </p:spPr>
      </p:sp>
      <p:sp>
        <p:nvSpPr>
          <p:cNvPr id="172" name="Google Shape;172;p11"/>
          <p:cNvSpPr txBox="1">
            <a:spLocks noGrp="1"/>
          </p:cNvSpPr>
          <p:nvPr>
            <p:ph type="body" idx="1"/>
          </p:nvPr>
        </p:nvSpPr>
        <p:spPr>
          <a:xfrm>
            <a:off x="629842" y="1543051"/>
            <a:ext cx="2949177" cy="22923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73" name="Google Shape;173;p1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175" name="Google Shape;175;p11"/>
          <p:cNvSpPr txBox="1"/>
          <p:nvPr/>
        </p:nvSpPr>
        <p:spPr>
          <a:xfrm>
            <a:off x="0" y="2"/>
            <a:ext cx="5746505" cy="520146"/>
          </a:xfrm>
          <a:prstGeom prst="rect">
            <a:avLst/>
          </a:prstGeom>
          <a:noFill/>
          <a:ln>
            <a:noFill/>
          </a:ln>
        </p:spPr>
        <p:txBody>
          <a:bodyPr spcFirstLastPara="1" wrap="square" lIns="144000" tIns="0" rIns="91425" bIns="0" anchor="ctr" anchorCtr="0">
            <a:noAutofit/>
          </a:bodyPr>
          <a:lstStyle/>
          <a:p>
            <a:pPr marL="0" marR="0" lvl="0" indent="0" algn="l" rtl="0">
              <a:lnSpc>
                <a:spcPct val="90000"/>
              </a:lnSpc>
              <a:spcBef>
                <a:spcPts val="0"/>
              </a:spcBef>
              <a:spcAft>
                <a:spcPts val="0"/>
              </a:spcAft>
              <a:buClr>
                <a:srgbClr val="0068B4"/>
              </a:buClr>
              <a:buSzPts val="1889"/>
              <a:buFont typeface="Arial"/>
              <a:buNone/>
            </a:pPr>
            <a:r>
              <a:rPr lang="de-DE" sz="1889" b="1">
                <a:solidFill>
                  <a:srgbClr val="0068B4"/>
                </a:solidFill>
                <a:latin typeface="Arial"/>
                <a:ea typeface="Arial"/>
                <a:cs typeface="Arial"/>
                <a:sym typeface="Arial"/>
              </a:rPr>
              <a:t>Click to edit Master title style</a:t>
            </a:r>
            <a:endParaRPr sz="1889" b="1">
              <a:solidFill>
                <a:srgbClr val="0068B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rot="5400000">
            <a:off x="2686192" y="-1184309"/>
            <a:ext cx="3263503" cy="78867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12"/>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3"/>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25" name="Google Shape;25;p3"/>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7" name="Google Shape;27;p3"/>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8B4"/>
              </a:buClr>
              <a:buSzPts val="2540"/>
              <a:buFont typeface="Arial"/>
              <a:buNone/>
              <a:defRPr sz="2540" b="1" cap="none">
                <a:solidFill>
                  <a:srgbClr val="0068B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0000" y="1537200"/>
            <a:ext cx="7704000" cy="1125140"/>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749"/>
              </a:spcBef>
              <a:spcAft>
                <a:spcPts val="0"/>
              </a:spcAft>
              <a:buSzPts val="1746"/>
              <a:buNone/>
              <a:defRPr sz="1745" b="0">
                <a:solidFill>
                  <a:schemeClr val="dk1"/>
                </a:solidFill>
                <a:latin typeface="Arial"/>
                <a:ea typeface="Arial"/>
                <a:cs typeface="Arial"/>
                <a:sym typeface="Aria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49"/>
              <a:buNone/>
              <a:defRPr sz="1349">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2" name="Google Shape;32;p4"/>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sz="794"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sz="790" b="1">
                <a:solidFill>
                  <a:schemeClr val="lt1"/>
                </a:solidFill>
                <a:latin typeface="Arial"/>
                <a:ea typeface="Arial"/>
                <a:cs typeface="Arial"/>
                <a:sym typeface="Arial"/>
              </a:defRPr>
            </a:lvl1pPr>
            <a:lvl2pPr marL="0" lvl="1" indent="0" algn="r">
              <a:spcBef>
                <a:spcPts val="0"/>
              </a:spcBef>
              <a:buNone/>
              <a:defRPr sz="790" b="1">
                <a:solidFill>
                  <a:schemeClr val="lt1"/>
                </a:solidFill>
                <a:latin typeface="Arial"/>
                <a:ea typeface="Arial"/>
                <a:cs typeface="Arial"/>
                <a:sym typeface="Arial"/>
              </a:defRPr>
            </a:lvl2pPr>
            <a:lvl3pPr marL="0" lvl="2" indent="0" algn="r">
              <a:spcBef>
                <a:spcPts val="0"/>
              </a:spcBef>
              <a:buNone/>
              <a:defRPr sz="790" b="1">
                <a:solidFill>
                  <a:schemeClr val="lt1"/>
                </a:solidFill>
                <a:latin typeface="Arial"/>
                <a:ea typeface="Arial"/>
                <a:cs typeface="Arial"/>
                <a:sym typeface="Arial"/>
              </a:defRPr>
            </a:lvl3pPr>
            <a:lvl4pPr marL="0" lvl="3" indent="0" algn="r">
              <a:spcBef>
                <a:spcPts val="0"/>
              </a:spcBef>
              <a:buNone/>
              <a:defRPr sz="790" b="1">
                <a:solidFill>
                  <a:schemeClr val="lt1"/>
                </a:solidFill>
                <a:latin typeface="Arial"/>
                <a:ea typeface="Arial"/>
                <a:cs typeface="Arial"/>
                <a:sym typeface="Arial"/>
              </a:defRPr>
            </a:lvl4pPr>
            <a:lvl5pPr marL="0" lvl="4" indent="0" algn="r">
              <a:spcBef>
                <a:spcPts val="0"/>
              </a:spcBef>
              <a:buNone/>
              <a:defRPr sz="790" b="1">
                <a:solidFill>
                  <a:schemeClr val="lt1"/>
                </a:solidFill>
                <a:latin typeface="Arial"/>
                <a:ea typeface="Arial"/>
                <a:cs typeface="Arial"/>
                <a:sym typeface="Arial"/>
              </a:defRPr>
            </a:lvl5pPr>
            <a:lvl6pPr marL="0" lvl="5" indent="0" algn="r">
              <a:spcBef>
                <a:spcPts val="0"/>
              </a:spcBef>
              <a:buNone/>
              <a:defRPr sz="790" b="1">
                <a:solidFill>
                  <a:schemeClr val="lt1"/>
                </a:solidFill>
                <a:latin typeface="Arial"/>
                <a:ea typeface="Arial"/>
                <a:cs typeface="Arial"/>
                <a:sym typeface="Arial"/>
              </a:defRPr>
            </a:lvl6pPr>
            <a:lvl7pPr marL="0" lvl="6" indent="0" algn="r">
              <a:spcBef>
                <a:spcPts val="0"/>
              </a:spcBef>
              <a:buNone/>
              <a:defRPr sz="790" b="1">
                <a:solidFill>
                  <a:schemeClr val="lt1"/>
                </a:solidFill>
                <a:latin typeface="Arial"/>
                <a:ea typeface="Arial"/>
                <a:cs typeface="Arial"/>
                <a:sym typeface="Arial"/>
              </a:defRPr>
            </a:lvl7pPr>
            <a:lvl8pPr marL="0" lvl="7" indent="0" algn="r">
              <a:spcBef>
                <a:spcPts val="0"/>
              </a:spcBef>
              <a:buNone/>
              <a:defRPr sz="790" b="1">
                <a:solidFill>
                  <a:schemeClr val="lt1"/>
                </a:solidFill>
                <a:latin typeface="Arial"/>
                <a:ea typeface="Arial"/>
                <a:cs typeface="Arial"/>
                <a:sym typeface="Arial"/>
              </a:defRPr>
            </a:lvl8pPr>
            <a:lvl9pPr marL="0" lvl="8" indent="0" algn="r">
              <a:spcBef>
                <a:spcPts val="0"/>
              </a:spcBef>
              <a:buNone/>
              <a:defRPr sz="790" b="1">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ndwritten Notes">
  <p:cSld name="Handwritten Notes">
    <p:spTree>
      <p:nvGrpSpPr>
        <p:cNvPr id="1" name="Shape 34"/>
        <p:cNvGrpSpPr/>
        <p:nvPr/>
      </p:nvGrpSpPr>
      <p:grpSpPr>
        <a:xfrm>
          <a:off x="0" y="0"/>
          <a:ext cx="0" cy="0"/>
          <a:chOff x="0" y="0"/>
          <a:chExt cx="0" cy="0"/>
        </a:xfrm>
      </p:grpSpPr>
      <p:sp>
        <p:nvSpPr>
          <p:cNvPr id="35" name="Google Shape;35;p5"/>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6" name="Google Shape;36;p5"/>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grpSp>
        <p:nvGrpSpPr>
          <p:cNvPr id="38" name="Google Shape;38;p5"/>
          <p:cNvGrpSpPr/>
          <p:nvPr/>
        </p:nvGrpSpPr>
        <p:grpSpPr>
          <a:xfrm>
            <a:off x="-1" y="520148"/>
            <a:ext cx="9146192" cy="4451903"/>
            <a:chOff x="-1" y="520148"/>
            <a:chExt cx="9146192" cy="4451903"/>
          </a:xfrm>
        </p:grpSpPr>
        <p:grpSp>
          <p:nvGrpSpPr>
            <p:cNvPr id="39" name="Google Shape;39;p5"/>
            <p:cNvGrpSpPr/>
            <p:nvPr/>
          </p:nvGrpSpPr>
          <p:grpSpPr>
            <a:xfrm>
              <a:off x="-1" y="644540"/>
              <a:ext cx="9146191" cy="3641022"/>
              <a:chOff x="139700" y="1063145"/>
              <a:chExt cx="8890000" cy="3539331"/>
            </a:xfrm>
          </p:grpSpPr>
          <p:cxnSp>
            <p:nvCxnSpPr>
              <p:cNvPr id="40" name="Google Shape;40;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1" name="Google Shape;41;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2" name="Google Shape;42;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3" name="Google Shape;43;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4" name="Google Shape;44;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5" name="Google Shape;45;p5"/>
              <p:cNvCxnSpPr/>
              <p:nvPr/>
            </p:nvCxnSpPr>
            <p:spPr>
              <a:xfrm>
                <a:off x="139700" y="171857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6" name="Google Shape;46;p5"/>
              <p:cNvCxnSpPr/>
              <p:nvPr/>
            </p:nvCxnSpPr>
            <p:spPr>
              <a:xfrm>
                <a:off x="139700" y="184966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7" name="Google Shape;47;p5"/>
              <p:cNvCxnSpPr/>
              <p:nvPr/>
            </p:nvCxnSpPr>
            <p:spPr>
              <a:xfrm>
                <a:off x="139700" y="198074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8" name="Google Shape;48;p5"/>
              <p:cNvCxnSpPr/>
              <p:nvPr/>
            </p:nvCxnSpPr>
            <p:spPr>
              <a:xfrm>
                <a:off x="139700" y="211183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9" name="Google Shape;49;p5"/>
              <p:cNvCxnSpPr/>
              <p:nvPr/>
            </p:nvCxnSpPr>
            <p:spPr>
              <a:xfrm>
                <a:off x="139700" y="224291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0" name="Google Shape;50;p5"/>
              <p:cNvCxnSpPr/>
              <p:nvPr/>
            </p:nvCxnSpPr>
            <p:spPr>
              <a:xfrm>
                <a:off x="139700" y="237400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1" name="Google Shape;51;p5"/>
              <p:cNvCxnSpPr/>
              <p:nvPr/>
            </p:nvCxnSpPr>
            <p:spPr>
              <a:xfrm>
                <a:off x="139700" y="250509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2" name="Google Shape;52;p5"/>
              <p:cNvCxnSpPr/>
              <p:nvPr/>
            </p:nvCxnSpPr>
            <p:spPr>
              <a:xfrm>
                <a:off x="139700" y="263617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3" name="Google Shape;53;p5"/>
              <p:cNvCxnSpPr/>
              <p:nvPr/>
            </p:nvCxnSpPr>
            <p:spPr>
              <a:xfrm>
                <a:off x="139700" y="276726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4" name="Google Shape;54;p5"/>
              <p:cNvCxnSpPr/>
              <p:nvPr/>
            </p:nvCxnSpPr>
            <p:spPr>
              <a:xfrm>
                <a:off x="139700" y="289834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5" name="Google Shape;55;p5"/>
              <p:cNvCxnSpPr/>
              <p:nvPr/>
            </p:nvCxnSpPr>
            <p:spPr>
              <a:xfrm>
                <a:off x="139700" y="302943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6" name="Google Shape;56;p5"/>
              <p:cNvCxnSpPr/>
              <p:nvPr/>
            </p:nvCxnSpPr>
            <p:spPr>
              <a:xfrm>
                <a:off x="139700" y="316052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7" name="Google Shape;57;p5"/>
              <p:cNvCxnSpPr/>
              <p:nvPr/>
            </p:nvCxnSpPr>
            <p:spPr>
              <a:xfrm>
                <a:off x="139700" y="329160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8" name="Google Shape;58;p5"/>
              <p:cNvCxnSpPr/>
              <p:nvPr/>
            </p:nvCxnSpPr>
            <p:spPr>
              <a:xfrm>
                <a:off x="139700" y="342269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9" name="Google Shape;59;p5"/>
              <p:cNvCxnSpPr/>
              <p:nvPr/>
            </p:nvCxnSpPr>
            <p:spPr>
              <a:xfrm>
                <a:off x="139700" y="355377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0" name="Google Shape;60;p5"/>
              <p:cNvCxnSpPr/>
              <p:nvPr/>
            </p:nvCxnSpPr>
            <p:spPr>
              <a:xfrm>
                <a:off x="139700" y="368486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1" name="Google Shape;61;p5"/>
              <p:cNvCxnSpPr/>
              <p:nvPr/>
            </p:nvCxnSpPr>
            <p:spPr>
              <a:xfrm>
                <a:off x="139700" y="381595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2" name="Google Shape;62;p5"/>
              <p:cNvCxnSpPr/>
              <p:nvPr/>
            </p:nvCxnSpPr>
            <p:spPr>
              <a:xfrm>
                <a:off x="139700" y="394703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3" name="Google Shape;63;p5"/>
              <p:cNvCxnSpPr/>
              <p:nvPr/>
            </p:nvCxnSpPr>
            <p:spPr>
              <a:xfrm>
                <a:off x="139700" y="407812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4" name="Google Shape;64;p5"/>
              <p:cNvCxnSpPr/>
              <p:nvPr/>
            </p:nvCxnSpPr>
            <p:spPr>
              <a:xfrm>
                <a:off x="139700" y="420920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5" name="Google Shape;65;p5"/>
              <p:cNvCxnSpPr/>
              <p:nvPr/>
            </p:nvCxnSpPr>
            <p:spPr>
              <a:xfrm>
                <a:off x="139700" y="434029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6" name="Google Shape;66;p5"/>
              <p:cNvCxnSpPr/>
              <p:nvPr/>
            </p:nvCxnSpPr>
            <p:spPr>
              <a:xfrm>
                <a:off x="139700" y="447138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7" name="Google Shape;67;p5"/>
              <p:cNvCxnSpPr/>
              <p:nvPr/>
            </p:nvCxnSpPr>
            <p:spPr>
              <a:xfrm>
                <a:off x="139700" y="4602476"/>
                <a:ext cx="8890000" cy="0"/>
              </a:xfrm>
              <a:prstGeom prst="straightConnector1">
                <a:avLst/>
              </a:prstGeom>
              <a:noFill/>
              <a:ln w="9525" cap="flat" cmpd="sng">
                <a:solidFill>
                  <a:srgbClr val="E9EAEB"/>
                </a:solidFill>
                <a:prstDash val="solid"/>
                <a:miter lim="800000"/>
                <a:headEnd type="none" w="sm" len="sm"/>
                <a:tailEnd type="none" w="sm" len="sm"/>
              </a:ln>
            </p:spPr>
          </p:cxnSp>
        </p:grpSp>
        <p:grpSp>
          <p:nvGrpSpPr>
            <p:cNvPr id="68" name="Google Shape;68;p5"/>
            <p:cNvGrpSpPr/>
            <p:nvPr/>
          </p:nvGrpSpPr>
          <p:grpSpPr>
            <a:xfrm>
              <a:off x="110067" y="520148"/>
              <a:ext cx="8912813" cy="4451903"/>
              <a:chOff x="235573" y="916827"/>
              <a:chExt cx="8663159" cy="3797693"/>
            </a:xfrm>
          </p:grpSpPr>
          <p:cxnSp>
            <p:nvCxnSpPr>
              <p:cNvPr id="69" name="Google Shape;69;p5"/>
              <p:cNvCxnSpPr/>
              <p:nvPr/>
            </p:nvCxnSpPr>
            <p:spPr>
              <a:xfrm flipH="1">
                <a:off x="235573" y="916827"/>
                <a:ext cx="5727" cy="3796652"/>
              </a:xfrm>
              <a:prstGeom prst="straightConnector1">
                <a:avLst/>
              </a:prstGeom>
              <a:noFill/>
              <a:ln w="9525" cap="flat" cmpd="sng">
                <a:solidFill>
                  <a:srgbClr val="E9EAEB"/>
                </a:solidFill>
                <a:prstDash val="solid"/>
                <a:miter lim="800000"/>
                <a:headEnd type="none" w="sm" len="sm"/>
                <a:tailEnd type="none" w="sm" len="sm"/>
              </a:ln>
            </p:spPr>
          </p:cxnSp>
          <p:cxnSp>
            <p:nvCxnSpPr>
              <p:cNvPr id="70" name="Google Shape;70;p5"/>
              <p:cNvCxnSpPr/>
              <p:nvPr/>
            </p:nvCxnSpPr>
            <p:spPr>
              <a:xfrm>
                <a:off x="37247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1" name="Google Shape;71;p5"/>
              <p:cNvCxnSpPr/>
              <p:nvPr/>
            </p:nvCxnSpPr>
            <p:spPr>
              <a:xfrm>
                <a:off x="50364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2" name="Google Shape;72;p5"/>
              <p:cNvCxnSpPr/>
              <p:nvPr/>
            </p:nvCxnSpPr>
            <p:spPr>
              <a:xfrm>
                <a:off x="63481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3" name="Google Shape;73;p5"/>
              <p:cNvCxnSpPr/>
              <p:nvPr/>
            </p:nvCxnSpPr>
            <p:spPr>
              <a:xfrm>
                <a:off x="76599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4" name="Google Shape;74;p5"/>
              <p:cNvCxnSpPr/>
              <p:nvPr/>
            </p:nvCxnSpPr>
            <p:spPr>
              <a:xfrm>
                <a:off x="89716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5" name="Google Shape;75;p5"/>
              <p:cNvCxnSpPr/>
              <p:nvPr/>
            </p:nvCxnSpPr>
            <p:spPr>
              <a:xfrm>
                <a:off x="102833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6" name="Google Shape;76;p5"/>
              <p:cNvCxnSpPr/>
              <p:nvPr/>
            </p:nvCxnSpPr>
            <p:spPr>
              <a:xfrm>
                <a:off x="115951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7" name="Google Shape;77;p5"/>
              <p:cNvCxnSpPr/>
              <p:nvPr/>
            </p:nvCxnSpPr>
            <p:spPr>
              <a:xfrm>
                <a:off x="129068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8" name="Google Shape;78;p5"/>
              <p:cNvCxnSpPr/>
              <p:nvPr/>
            </p:nvCxnSpPr>
            <p:spPr>
              <a:xfrm>
                <a:off x="142185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9" name="Google Shape;79;p5"/>
              <p:cNvCxnSpPr/>
              <p:nvPr/>
            </p:nvCxnSpPr>
            <p:spPr>
              <a:xfrm>
                <a:off x="155303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0" name="Google Shape;80;p5"/>
              <p:cNvCxnSpPr/>
              <p:nvPr/>
            </p:nvCxnSpPr>
            <p:spPr>
              <a:xfrm>
                <a:off x="168420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1" name="Google Shape;81;p5"/>
              <p:cNvCxnSpPr/>
              <p:nvPr/>
            </p:nvCxnSpPr>
            <p:spPr>
              <a:xfrm>
                <a:off x="181537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2" name="Google Shape;82;p5"/>
              <p:cNvCxnSpPr/>
              <p:nvPr/>
            </p:nvCxnSpPr>
            <p:spPr>
              <a:xfrm>
                <a:off x="194654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3" name="Google Shape;83;p5"/>
              <p:cNvCxnSpPr/>
              <p:nvPr/>
            </p:nvCxnSpPr>
            <p:spPr>
              <a:xfrm>
                <a:off x="207772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4" name="Google Shape;84;p5"/>
              <p:cNvCxnSpPr/>
              <p:nvPr/>
            </p:nvCxnSpPr>
            <p:spPr>
              <a:xfrm>
                <a:off x="220889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5" name="Google Shape;85;p5"/>
              <p:cNvCxnSpPr/>
              <p:nvPr/>
            </p:nvCxnSpPr>
            <p:spPr>
              <a:xfrm>
                <a:off x="234006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6" name="Google Shape;86;p5"/>
              <p:cNvCxnSpPr/>
              <p:nvPr/>
            </p:nvCxnSpPr>
            <p:spPr>
              <a:xfrm>
                <a:off x="247124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7" name="Google Shape;87;p5"/>
              <p:cNvCxnSpPr/>
              <p:nvPr/>
            </p:nvCxnSpPr>
            <p:spPr>
              <a:xfrm>
                <a:off x="260241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8" name="Google Shape;88;p5"/>
              <p:cNvCxnSpPr/>
              <p:nvPr/>
            </p:nvCxnSpPr>
            <p:spPr>
              <a:xfrm>
                <a:off x="273358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9" name="Google Shape;89;p5"/>
              <p:cNvCxnSpPr/>
              <p:nvPr/>
            </p:nvCxnSpPr>
            <p:spPr>
              <a:xfrm>
                <a:off x="286476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0" name="Google Shape;90;p5"/>
              <p:cNvCxnSpPr/>
              <p:nvPr/>
            </p:nvCxnSpPr>
            <p:spPr>
              <a:xfrm>
                <a:off x="299593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1" name="Google Shape;91;p5"/>
              <p:cNvCxnSpPr/>
              <p:nvPr/>
            </p:nvCxnSpPr>
            <p:spPr>
              <a:xfrm>
                <a:off x="312710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2" name="Google Shape;92;p5"/>
              <p:cNvCxnSpPr/>
              <p:nvPr/>
            </p:nvCxnSpPr>
            <p:spPr>
              <a:xfrm>
                <a:off x="325827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3" name="Google Shape;93;p5"/>
              <p:cNvCxnSpPr/>
              <p:nvPr/>
            </p:nvCxnSpPr>
            <p:spPr>
              <a:xfrm>
                <a:off x="338945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4" name="Google Shape;94;p5"/>
              <p:cNvCxnSpPr/>
              <p:nvPr/>
            </p:nvCxnSpPr>
            <p:spPr>
              <a:xfrm>
                <a:off x="352062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5" name="Google Shape;95;p5"/>
              <p:cNvCxnSpPr/>
              <p:nvPr/>
            </p:nvCxnSpPr>
            <p:spPr>
              <a:xfrm>
                <a:off x="365179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6" name="Google Shape;96;p5"/>
              <p:cNvCxnSpPr/>
              <p:nvPr/>
            </p:nvCxnSpPr>
            <p:spPr>
              <a:xfrm>
                <a:off x="378297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7" name="Google Shape;97;p5"/>
              <p:cNvCxnSpPr/>
              <p:nvPr/>
            </p:nvCxnSpPr>
            <p:spPr>
              <a:xfrm>
                <a:off x="391414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8" name="Google Shape;98;p5"/>
              <p:cNvCxnSpPr/>
              <p:nvPr/>
            </p:nvCxnSpPr>
            <p:spPr>
              <a:xfrm>
                <a:off x="404531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9" name="Google Shape;99;p5"/>
              <p:cNvCxnSpPr/>
              <p:nvPr/>
            </p:nvCxnSpPr>
            <p:spPr>
              <a:xfrm>
                <a:off x="417649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0" name="Google Shape;100;p5"/>
              <p:cNvCxnSpPr/>
              <p:nvPr/>
            </p:nvCxnSpPr>
            <p:spPr>
              <a:xfrm>
                <a:off x="430766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1" name="Google Shape;101;p5"/>
              <p:cNvCxnSpPr/>
              <p:nvPr/>
            </p:nvCxnSpPr>
            <p:spPr>
              <a:xfrm>
                <a:off x="443883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2" name="Google Shape;102;p5"/>
              <p:cNvCxnSpPr/>
              <p:nvPr/>
            </p:nvCxnSpPr>
            <p:spPr>
              <a:xfrm>
                <a:off x="457000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3" name="Google Shape;103;p5"/>
              <p:cNvCxnSpPr/>
              <p:nvPr/>
            </p:nvCxnSpPr>
            <p:spPr>
              <a:xfrm>
                <a:off x="470118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4" name="Google Shape;104;p5"/>
              <p:cNvCxnSpPr/>
              <p:nvPr/>
            </p:nvCxnSpPr>
            <p:spPr>
              <a:xfrm>
                <a:off x="483235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5" name="Google Shape;105;p5"/>
              <p:cNvCxnSpPr/>
              <p:nvPr/>
            </p:nvCxnSpPr>
            <p:spPr>
              <a:xfrm>
                <a:off x="496352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6" name="Google Shape;106;p5"/>
              <p:cNvCxnSpPr/>
              <p:nvPr/>
            </p:nvCxnSpPr>
            <p:spPr>
              <a:xfrm>
                <a:off x="509470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7" name="Google Shape;107;p5"/>
              <p:cNvCxnSpPr/>
              <p:nvPr/>
            </p:nvCxnSpPr>
            <p:spPr>
              <a:xfrm>
                <a:off x="522587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8" name="Google Shape;108;p5"/>
              <p:cNvCxnSpPr/>
              <p:nvPr/>
            </p:nvCxnSpPr>
            <p:spPr>
              <a:xfrm>
                <a:off x="535704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9" name="Google Shape;109;p5"/>
              <p:cNvCxnSpPr/>
              <p:nvPr/>
            </p:nvCxnSpPr>
            <p:spPr>
              <a:xfrm>
                <a:off x="548822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0" name="Google Shape;110;p5"/>
              <p:cNvCxnSpPr/>
              <p:nvPr/>
            </p:nvCxnSpPr>
            <p:spPr>
              <a:xfrm>
                <a:off x="561939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1" name="Google Shape;111;p5"/>
              <p:cNvCxnSpPr/>
              <p:nvPr/>
            </p:nvCxnSpPr>
            <p:spPr>
              <a:xfrm>
                <a:off x="575056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2" name="Google Shape;112;p5"/>
              <p:cNvCxnSpPr/>
              <p:nvPr/>
            </p:nvCxnSpPr>
            <p:spPr>
              <a:xfrm>
                <a:off x="588173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3" name="Google Shape;113;p5"/>
              <p:cNvCxnSpPr/>
              <p:nvPr/>
            </p:nvCxnSpPr>
            <p:spPr>
              <a:xfrm>
                <a:off x="601291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4" name="Google Shape;114;p5"/>
              <p:cNvCxnSpPr/>
              <p:nvPr/>
            </p:nvCxnSpPr>
            <p:spPr>
              <a:xfrm>
                <a:off x="614408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5" name="Google Shape;115;p5"/>
              <p:cNvCxnSpPr/>
              <p:nvPr/>
            </p:nvCxnSpPr>
            <p:spPr>
              <a:xfrm>
                <a:off x="627525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6" name="Google Shape;116;p5"/>
              <p:cNvCxnSpPr/>
              <p:nvPr/>
            </p:nvCxnSpPr>
            <p:spPr>
              <a:xfrm>
                <a:off x="640643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7" name="Google Shape;117;p5"/>
              <p:cNvCxnSpPr/>
              <p:nvPr/>
            </p:nvCxnSpPr>
            <p:spPr>
              <a:xfrm>
                <a:off x="653760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8" name="Google Shape;118;p5"/>
              <p:cNvCxnSpPr/>
              <p:nvPr/>
            </p:nvCxnSpPr>
            <p:spPr>
              <a:xfrm>
                <a:off x="666877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9" name="Google Shape;119;p5"/>
              <p:cNvCxnSpPr/>
              <p:nvPr/>
            </p:nvCxnSpPr>
            <p:spPr>
              <a:xfrm>
                <a:off x="679995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0" name="Google Shape;120;p5"/>
              <p:cNvCxnSpPr/>
              <p:nvPr/>
            </p:nvCxnSpPr>
            <p:spPr>
              <a:xfrm>
                <a:off x="693112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1" name="Google Shape;121;p5"/>
              <p:cNvCxnSpPr/>
              <p:nvPr/>
            </p:nvCxnSpPr>
            <p:spPr>
              <a:xfrm>
                <a:off x="706229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2" name="Google Shape;122;p5"/>
              <p:cNvCxnSpPr/>
              <p:nvPr/>
            </p:nvCxnSpPr>
            <p:spPr>
              <a:xfrm>
                <a:off x="719346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3" name="Google Shape;123;p5"/>
              <p:cNvCxnSpPr/>
              <p:nvPr/>
            </p:nvCxnSpPr>
            <p:spPr>
              <a:xfrm>
                <a:off x="732464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4" name="Google Shape;124;p5"/>
              <p:cNvCxnSpPr/>
              <p:nvPr/>
            </p:nvCxnSpPr>
            <p:spPr>
              <a:xfrm>
                <a:off x="745581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5" name="Google Shape;125;p5"/>
              <p:cNvCxnSpPr/>
              <p:nvPr/>
            </p:nvCxnSpPr>
            <p:spPr>
              <a:xfrm>
                <a:off x="758698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6" name="Google Shape;126;p5"/>
              <p:cNvCxnSpPr/>
              <p:nvPr/>
            </p:nvCxnSpPr>
            <p:spPr>
              <a:xfrm>
                <a:off x="771816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7" name="Google Shape;127;p5"/>
              <p:cNvCxnSpPr/>
              <p:nvPr/>
            </p:nvCxnSpPr>
            <p:spPr>
              <a:xfrm>
                <a:off x="784933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8" name="Google Shape;128;p5"/>
              <p:cNvCxnSpPr/>
              <p:nvPr/>
            </p:nvCxnSpPr>
            <p:spPr>
              <a:xfrm>
                <a:off x="798050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9" name="Google Shape;129;p5"/>
              <p:cNvCxnSpPr/>
              <p:nvPr/>
            </p:nvCxnSpPr>
            <p:spPr>
              <a:xfrm>
                <a:off x="811168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0" name="Google Shape;130;p5"/>
              <p:cNvCxnSpPr/>
              <p:nvPr/>
            </p:nvCxnSpPr>
            <p:spPr>
              <a:xfrm>
                <a:off x="824285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1" name="Google Shape;131;p5"/>
              <p:cNvCxnSpPr/>
              <p:nvPr/>
            </p:nvCxnSpPr>
            <p:spPr>
              <a:xfrm>
                <a:off x="837402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2" name="Google Shape;132;p5"/>
              <p:cNvCxnSpPr/>
              <p:nvPr/>
            </p:nvCxnSpPr>
            <p:spPr>
              <a:xfrm>
                <a:off x="850519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3" name="Google Shape;133;p5"/>
              <p:cNvCxnSpPr/>
              <p:nvPr/>
            </p:nvCxnSpPr>
            <p:spPr>
              <a:xfrm>
                <a:off x="863637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4" name="Google Shape;134;p5"/>
              <p:cNvCxnSpPr/>
              <p:nvPr/>
            </p:nvCxnSpPr>
            <p:spPr>
              <a:xfrm>
                <a:off x="876754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5" name="Google Shape;135;p5"/>
              <p:cNvCxnSpPr/>
              <p:nvPr/>
            </p:nvCxnSpPr>
            <p:spPr>
              <a:xfrm>
                <a:off x="8898732" y="916827"/>
                <a:ext cx="0" cy="3797693"/>
              </a:xfrm>
              <a:prstGeom prst="straightConnector1">
                <a:avLst/>
              </a:prstGeom>
              <a:noFill/>
              <a:ln w="9525" cap="flat" cmpd="sng">
                <a:solidFill>
                  <a:srgbClr val="E9EAEB"/>
                </a:solidFill>
                <a:prstDash val="solid"/>
                <a:miter lim="800000"/>
                <a:headEnd type="none" w="sm" len="sm"/>
                <a:tailEnd type="none" w="sm" len="sm"/>
              </a:ln>
            </p:spPr>
          </p:cxnSp>
        </p:grpSp>
        <p:grpSp>
          <p:nvGrpSpPr>
            <p:cNvPr id="136" name="Google Shape;136;p5"/>
            <p:cNvGrpSpPr/>
            <p:nvPr/>
          </p:nvGrpSpPr>
          <p:grpSpPr>
            <a:xfrm>
              <a:off x="0" y="4420423"/>
              <a:ext cx="9146191" cy="539409"/>
              <a:chOff x="139700" y="1063145"/>
              <a:chExt cx="8890000" cy="524344"/>
            </a:xfrm>
          </p:grpSpPr>
          <p:cxnSp>
            <p:nvCxnSpPr>
              <p:cNvPr id="137" name="Google Shape;137;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8" name="Google Shape;138;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9" name="Google Shape;139;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0" name="Google Shape;140;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1" name="Google Shape;141;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grpSp>
      </p:grpSp>
      <p:pic>
        <p:nvPicPr>
          <p:cNvPr id="142" name="Google Shape;142;p5"/>
          <p:cNvPicPr preferRelativeResize="0"/>
          <p:nvPr/>
        </p:nvPicPr>
        <p:blipFill rotWithShape="1">
          <a:blip r:embed="rId2">
            <a:alphaModFix/>
          </a:blip>
          <a:srcRect/>
          <a:stretch/>
        </p:blipFill>
        <p:spPr>
          <a:xfrm>
            <a:off x="694" y="-3958"/>
            <a:ext cx="9144000" cy="628676"/>
          </a:xfrm>
          <a:prstGeom prst="rect">
            <a:avLst/>
          </a:prstGeom>
          <a:noFill/>
          <a:ln>
            <a:noFill/>
          </a:ln>
        </p:spPr>
      </p:pic>
      <p:sp>
        <p:nvSpPr>
          <p:cNvPr id="143" name="Google Shape;143;p5"/>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
          <p:cNvSpPr txBox="1">
            <a:spLocks noGrp="1"/>
          </p:cNvSpPr>
          <p:nvPr>
            <p:ph type="body" idx="1"/>
          </p:nvPr>
        </p:nvSpPr>
        <p:spPr>
          <a:xfrm>
            <a:off x="6286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6"/>
          <p:cNvSpPr txBox="1">
            <a:spLocks noGrp="1"/>
          </p:cNvSpPr>
          <p:nvPr>
            <p:ph type="body" idx="2"/>
          </p:nvPr>
        </p:nvSpPr>
        <p:spPr>
          <a:xfrm>
            <a:off x="46291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8" name="Google Shape;148;p6"/>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6"/>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595979" y="820608"/>
            <a:ext cx="386834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2" name="Google Shape;152;p7"/>
          <p:cNvSpPr txBox="1">
            <a:spLocks noGrp="1"/>
          </p:cNvSpPr>
          <p:nvPr>
            <p:ph type="body" idx="2"/>
          </p:nvPr>
        </p:nvSpPr>
        <p:spPr>
          <a:xfrm>
            <a:off x="595979" y="1438541"/>
            <a:ext cx="3868340" cy="3074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3" name="Google Shape;153;p7"/>
          <p:cNvSpPr txBox="1">
            <a:spLocks noGrp="1"/>
          </p:cNvSpPr>
          <p:nvPr>
            <p:ph type="body" idx="3"/>
          </p:nvPr>
        </p:nvSpPr>
        <p:spPr>
          <a:xfrm>
            <a:off x="4663015" y="820608"/>
            <a:ext cx="388739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4" name="Google Shape;154;p7"/>
          <p:cNvSpPr txBox="1">
            <a:spLocks noGrp="1"/>
          </p:cNvSpPr>
          <p:nvPr>
            <p:ph type="body" idx="4"/>
          </p:nvPr>
        </p:nvSpPr>
        <p:spPr>
          <a:xfrm>
            <a:off x="4663015" y="1438540"/>
            <a:ext cx="3887390" cy="30741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7"/>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7"/>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
        <p:nvSpPr>
          <p:cNvPr id="157" name="Google Shape;157;p7"/>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8"/>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9"/>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3887390" y="740570"/>
            <a:ext cx="4629151"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49"/>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42900" algn="l">
              <a:lnSpc>
                <a:spcPct val="90000"/>
              </a:lnSpc>
              <a:spcBef>
                <a:spcPts val="375"/>
              </a:spcBef>
              <a:spcAft>
                <a:spcPts val="0"/>
              </a:spcAft>
              <a:buSzPts val="1800"/>
              <a:buChar char="•"/>
              <a:defRPr sz="1800"/>
            </a:lvl3pPr>
            <a:lvl4pPr marL="1828800" lvl="3" indent="-323850" algn="l">
              <a:lnSpc>
                <a:spcPct val="90000"/>
              </a:lnSpc>
              <a:spcBef>
                <a:spcPts val="375"/>
              </a:spcBef>
              <a:spcAft>
                <a:spcPts val="0"/>
              </a:spcAft>
              <a:buSzPts val="1500"/>
              <a:buChar char="•"/>
              <a:defRPr sz="1500"/>
            </a:lvl4pPr>
            <a:lvl5pPr marL="2286000" lvl="4" indent="-323850" algn="l">
              <a:lnSpc>
                <a:spcPct val="90000"/>
              </a:lnSpc>
              <a:spcBef>
                <a:spcPts val="375"/>
              </a:spcBef>
              <a:spcAft>
                <a:spcPts val="0"/>
              </a:spcAft>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7" name="Google Shape;167;p10"/>
          <p:cNvSpPr txBox="1">
            <a:spLocks noGrp="1"/>
          </p:cNvSpPr>
          <p:nvPr>
            <p:ph type="body" idx="2"/>
          </p:nvPr>
        </p:nvSpPr>
        <p:spPr>
          <a:xfrm>
            <a:off x="629842" y="1543050"/>
            <a:ext cx="2949177"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68" name="Google Shape;168;p10"/>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0"/>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3">
            <a:alphaModFix/>
          </a:blip>
          <a:srcRect/>
          <a:stretch/>
        </p:blipFill>
        <p:spPr>
          <a:xfrm>
            <a:off x="694" y="-3958"/>
            <a:ext cx="9144000" cy="628676"/>
          </a:xfrm>
          <a:prstGeom prst="rect">
            <a:avLst/>
          </a:prstGeom>
          <a:noFill/>
          <a:ln>
            <a:noFill/>
          </a:ln>
        </p:spPr>
      </p:pic>
      <p:sp>
        <p:nvSpPr>
          <p:cNvPr id="11" name="Google Shape;11;p1"/>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marR="0" lvl="0" algn="l" rtl="0">
              <a:lnSpc>
                <a:spcPct val="90000"/>
              </a:lnSpc>
              <a:spcBef>
                <a:spcPts val="0"/>
              </a:spcBef>
              <a:spcAft>
                <a:spcPts val="0"/>
              </a:spcAft>
              <a:buClr>
                <a:srgbClr val="0068B4"/>
              </a:buClr>
              <a:buSzPts val="1889"/>
              <a:buFont typeface="Arial"/>
              <a:buNone/>
              <a:defRPr sz="1889" b="1" i="0" u="none" strike="noStrike" cap="none">
                <a:solidFill>
                  <a:srgbClr val="0068B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794"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8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790" b="1" i="0" u="none" strike="noStrike" cap="none">
                <a:solidFill>
                  <a:schemeClr val="lt1"/>
                </a:solidFill>
                <a:latin typeface="Arial"/>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hyperlink" Target="https://blog.dailydoseofds.com/p/the-limitations-of-dbscan-clustering" TargetMode="External"/><Relationship Id="rId3" Type="http://schemas.openxmlformats.org/officeDocument/2006/relationships/hyperlink" Target="https://www.fptindustrie.com/deu/" TargetMode="External"/><Relationship Id="rId7" Type="http://schemas.openxmlformats.org/officeDocument/2006/relationships/hyperlink" Target="https://docs.scipy.org/doc/scipy/reference/generated/scipy.signal.peak_prominences.html"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link.springer.com/article/10.1007/s10950-019-09845-y" TargetMode="External"/><Relationship Id="rId5" Type="http://schemas.openxmlformats.org/officeDocument/2006/relationships/hyperlink" Target="https://en.wikipedia.org/wiki/Ricker_wavelet" TargetMode="External"/><Relationship Id="rId4" Type="http://schemas.openxmlformats.org/officeDocument/2006/relationships/hyperlink" Target="https://www.mdpi.com/1996-1073/17/15/3659"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p>
            <a:pPr marL="0" lvl="0" indent="0" algn="l" rtl="0">
              <a:lnSpc>
                <a:spcPct val="90000"/>
              </a:lnSpc>
              <a:spcBef>
                <a:spcPts val="0"/>
              </a:spcBef>
              <a:spcAft>
                <a:spcPts val="0"/>
              </a:spcAft>
              <a:buSzPts val="1700"/>
              <a:buNone/>
            </a:pPr>
            <a:r>
              <a:rPr lang="en-US" noProof="0" dirty="0"/>
              <a:t>Presentation of Final Results</a:t>
            </a:r>
          </a:p>
        </p:txBody>
      </p:sp>
      <p:sp>
        <p:nvSpPr>
          <p:cNvPr id="186" name="Google Shape;186;p13"/>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p>
            <a:pPr marL="0" lvl="0" indent="0" algn="l" rtl="0">
              <a:spcBef>
                <a:spcPts val="0"/>
              </a:spcBef>
              <a:spcAft>
                <a:spcPts val="0"/>
              </a:spcAft>
              <a:buClr>
                <a:schemeClr val="lt1"/>
              </a:buClr>
              <a:buSzPct val="98965"/>
              <a:buFont typeface="Arial"/>
              <a:buNone/>
            </a:pPr>
            <a:r>
              <a:rPr lang="en-US" noProof="0" dirty="0"/>
              <a:t>Peak Detection in Time Series</a:t>
            </a:r>
          </a:p>
          <a:p>
            <a:pPr marL="0" lvl="0" indent="0" algn="l" rtl="0">
              <a:lnSpc>
                <a:spcPct val="90000"/>
              </a:lnSpc>
              <a:spcBef>
                <a:spcPts val="0"/>
              </a:spcBef>
              <a:spcAft>
                <a:spcPts val="0"/>
              </a:spcAft>
              <a:buClr>
                <a:schemeClr val="lt1"/>
              </a:buClr>
              <a:buSzPct val="98965"/>
              <a:buFont typeface="Arial"/>
              <a:buNone/>
            </a:pPr>
            <a:endParaRPr lang="en-US" noProof="0" dirty="0"/>
          </a:p>
        </p:txBody>
      </p:sp>
      <p:sp>
        <p:nvSpPr>
          <p:cNvPr id="187" name="Google Shape;187;p13"/>
          <p:cNvSpPr txBox="1"/>
          <p:nvPr/>
        </p:nvSpPr>
        <p:spPr>
          <a:xfrm>
            <a:off x="800662" y="2171650"/>
            <a:ext cx="5836200" cy="629700"/>
          </a:xfrm>
          <a:prstGeom prst="rect">
            <a:avLst/>
          </a:prstGeom>
          <a:noFill/>
          <a:ln>
            <a:noFill/>
          </a:ln>
        </p:spPr>
        <p:txBody>
          <a:bodyPr spcFirstLastPara="1" wrap="square" lIns="0" tIns="45700" rIns="91425" bIns="45700" anchor="t" anchorCtr="0">
            <a:spAutoFit/>
          </a:bodyPr>
          <a:lstStyle/>
          <a:p>
            <a:pPr marL="0" lvl="0" indent="0" algn="l" rtl="0">
              <a:spcBef>
                <a:spcPts val="0"/>
              </a:spcBef>
              <a:spcAft>
                <a:spcPts val="0"/>
              </a:spcAft>
              <a:buClr>
                <a:schemeClr val="dk1"/>
              </a:buClr>
              <a:buFont typeface="Arial"/>
              <a:buNone/>
            </a:pPr>
            <a:r>
              <a:rPr lang="en-US" sz="1745" b="1" noProof="0" dirty="0">
                <a:solidFill>
                  <a:schemeClr val="dk1"/>
                </a:solidFill>
              </a:rPr>
              <a:t>Nestor Weidemann, Nathira Wijemanne</a:t>
            </a:r>
            <a:endParaRPr lang="en-US" noProof="0" dirty="0">
              <a:solidFill>
                <a:schemeClr val="dk1"/>
              </a:solidFill>
            </a:endParaRPr>
          </a:p>
          <a:p>
            <a:pPr marL="0" marR="0" lvl="0" indent="0" algn="l" rtl="0">
              <a:spcBef>
                <a:spcPts val="0"/>
              </a:spcBef>
              <a:spcAft>
                <a:spcPts val="0"/>
              </a:spcAft>
              <a:buNone/>
            </a:pPr>
            <a:endParaRPr lang="en-US" sz="1745" b="1" noProof="0" dirty="0">
              <a:solidFill>
                <a:schemeClr val="dk1"/>
              </a:solidFill>
            </a:endParaRPr>
          </a:p>
        </p:txBody>
      </p:sp>
      <p:sp>
        <p:nvSpPr>
          <p:cNvPr id="188" name="Google Shape;188;p13"/>
          <p:cNvSpPr txBox="1"/>
          <p:nvPr/>
        </p:nvSpPr>
        <p:spPr>
          <a:xfrm>
            <a:off x="800639" y="2683833"/>
            <a:ext cx="4859211" cy="77611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Arial"/>
                <a:ea typeface="Arial"/>
                <a:cs typeface="Arial"/>
                <a:sym typeface="Arial"/>
              </a:rPr>
              <a:t>Autonomous Multisensor Systems Group</a:t>
            </a:r>
            <a:endParaRPr lang="en-US" noProof="0" dirty="0"/>
          </a:p>
          <a:p>
            <a:pPr marL="0" marR="0" lvl="0" indent="0" algn="l" rtl="0">
              <a:spcBef>
                <a:spcPts val="0"/>
              </a:spcBef>
              <a:spcAft>
                <a:spcPts val="0"/>
              </a:spcAft>
              <a:buNone/>
            </a:pPr>
            <a:r>
              <a:rPr lang="en-US" sz="1111" noProof="0" dirty="0">
                <a:solidFill>
                  <a:schemeClr val="dk1"/>
                </a:solidFill>
                <a:latin typeface="Arial"/>
                <a:ea typeface="Arial"/>
                <a:cs typeface="Arial"/>
                <a:sym typeface="Arial"/>
              </a:rPr>
              <a:t>Institute for Intelligent Cooperating Systems</a:t>
            </a:r>
            <a:endParaRPr lang="en-US" noProof="0" dirty="0"/>
          </a:p>
          <a:p>
            <a:pPr marL="0" marR="0" lvl="0" indent="0" algn="l" rtl="0">
              <a:spcBef>
                <a:spcPts val="0"/>
              </a:spcBef>
              <a:spcAft>
                <a:spcPts val="0"/>
              </a:spcAft>
              <a:buNone/>
            </a:pPr>
            <a:r>
              <a:rPr lang="en-US" sz="1111" noProof="0" dirty="0">
                <a:solidFill>
                  <a:schemeClr val="dk1"/>
                </a:solidFill>
                <a:latin typeface="Arial"/>
                <a:ea typeface="Arial"/>
                <a:cs typeface="Arial"/>
                <a:sym typeface="Arial"/>
              </a:rPr>
              <a:t>Faculty of Computer Science</a:t>
            </a:r>
            <a:endParaRPr lang="en-US" noProof="0" dirty="0"/>
          </a:p>
          <a:p>
            <a:pPr marL="0" marR="0" lvl="0" indent="0" algn="l" rtl="0">
              <a:spcBef>
                <a:spcPts val="0"/>
              </a:spcBef>
              <a:spcAft>
                <a:spcPts val="0"/>
              </a:spcAft>
              <a:buNone/>
            </a:pPr>
            <a:r>
              <a:rPr lang="en-US" sz="1111" noProof="0" dirty="0">
                <a:solidFill>
                  <a:schemeClr val="dk1"/>
                </a:solidFill>
                <a:latin typeface="Arial"/>
                <a:ea typeface="Arial"/>
                <a:cs typeface="Arial"/>
                <a:sym typeface="Arial"/>
              </a:rPr>
              <a:t>Otto von Guericke University Magdeburg</a:t>
            </a:r>
            <a:endParaRPr lang="en-US" noProof="0" dirty="0"/>
          </a:p>
        </p:txBody>
      </p:sp>
      <p:sp>
        <p:nvSpPr>
          <p:cNvPr id="189" name="Google Shape;189;p13"/>
          <p:cNvSpPr txBox="1"/>
          <p:nvPr/>
        </p:nvSpPr>
        <p:spPr>
          <a:xfrm>
            <a:off x="800639" y="3621390"/>
            <a:ext cx="4859211" cy="2632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rPr>
              <a:t>16.09.2025</a:t>
            </a:r>
            <a:endParaRPr lang="en-US"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F0FBF1-428B-178A-2E3E-19301B36F4A3}"/>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24E24588-E3BB-4CD6-223F-B8F8533A9ADB}"/>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42AEDFEE-FBDB-1E5D-D8FD-D02A77ACFA58}"/>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Wavelet-Transform</a:t>
            </a:r>
          </a:p>
          <a:p>
            <a:pPr indent="-338400">
              <a:lnSpc>
                <a:spcPct val="95000"/>
              </a:lnSpc>
              <a:spcBef>
                <a:spcPts val="1200"/>
              </a:spcBef>
            </a:pPr>
            <a:r>
              <a:rPr lang="en-US" sz="1700" dirty="0"/>
              <a:t>Using the Ricker wavelet as a basis function</a:t>
            </a:r>
          </a:p>
          <a:p>
            <a:pPr indent="-338400">
              <a:lnSpc>
                <a:spcPct val="95000"/>
              </a:lnSpc>
              <a:spcBef>
                <a:spcPts val="1200"/>
              </a:spcBef>
            </a:pPr>
            <a:r>
              <a:rPr lang="en-US" sz="1700" dirty="0"/>
              <a:t>Decompose the signal into its components</a:t>
            </a:r>
          </a:p>
          <a:p>
            <a:pPr lvl="1" indent="-338400">
              <a:lnSpc>
                <a:spcPct val="95000"/>
              </a:lnSpc>
              <a:spcBef>
                <a:spcPts val="1200"/>
              </a:spcBef>
            </a:pPr>
            <a:r>
              <a:rPr lang="en-US" sz="1543" dirty="0"/>
              <a:t>Scale and shift the wavelet and apply convolution</a:t>
            </a:r>
            <a:br>
              <a:rPr lang="en-US" sz="1543" dirty="0"/>
            </a:br>
            <a:r>
              <a:rPr lang="en-US" sz="1543" dirty="0"/>
              <a:t>on the target signal</a:t>
            </a:r>
          </a:p>
          <a:p>
            <a:pPr lvl="1" indent="-338400">
              <a:lnSpc>
                <a:spcPct val="95000"/>
              </a:lnSpc>
              <a:spcBef>
                <a:spcPts val="1200"/>
              </a:spcBef>
            </a:pPr>
            <a:r>
              <a:rPr lang="en-US" sz="1543" dirty="0"/>
              <a:t>High response indicates strong similarity</a:t>
            </a:r>
          </a:p>
          <a:p>
            <a:pPr indent="-338400">
              <a:lnSpc>
                <a:spcPct val="95000"/>
              </a:lnSpc>
              <a:spcBef>
                <a:spcPts val="1200"/>
              </a:spcBef>
            </a:pPr>
            <a:endParaRPr lang="en-US" sz="1700" dirty="0"/>
          </a:p>
          <a:p>
            <a:pPr indent="-338400">
              <a:lnSpc>
                <a:spcPct val="95000"/>
              </a:lnSpc>
              <a:spcBef>
                <a:spcPts val="1200"/>
              </a:spcBef>
              <a:buFont typeface="Wingdings" panose="05000000000000000000" pitchFamily="2" charset="2"/>
              <a:buChar char="Ø"/>
            </a:pPr>
            <a:r>
              <a:rPr lang="en-US" sz="1700" dirty="0"/>
              <a:t>Peaks appear as strong, aligned coefficients across </a:t>
            </a:r>
            <a:br>
              <a:rPr lang="en-US" sz="1700" dirty="0"/>
            </a:br>
            <a:r>
              <a:rPr lang="en-US" sz="1700" dirty="0"/>
              <a:t>multiple scales</a:t>
            </a:r>
          </a:p>
        </p:txBody>
      </p:sp>
      <p:sp>
        <p:nvSpPr>
          <p:cNvPr id="223" name="Google Shape;223;p17">
            <a:extLst>
              <a:ext uri="{FF2B5EF4-FFF2-40B4-BE49-F238E27FC236}">
                <a16:creationId xmlns:a16="http://schemas.microsoft.com/office/drawing/2014/main" id="{04DA71C2-8CF1-1AEA-B346-5E8C3B6C81C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10</a:t>
            </a:fld>
            <a:endParaRPr lang="en-US" noProof="0" dirty="0"/>
          </a:p>
        </p:txBody>
      </p:sp>
      <p:sp>
        <p:nvSpPr>
          <p:cNvPr id="224" name="Google Shape;224;p17">
            <a:extLst>
              <a:ext uri="{FF2B5EF4-FFF2-40B4-BE49-F238E27FC236}">
                <a16:creationId xmlns:a16="http://schemas.microsoft.com/office/drawing/2014/main" id="{7A486549-E8CE-37F4-D18D-3F365927ED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77" name="Google Shape;377;p33">
            <a:extLst>
              <a:ext uri="{FF2B5EF4-FFF2-40B4-BE49-F238E27FC236}">
                <a16:creationId xmlns:a16="http://schemas.microsoft.com/office/drawing/2014/main" id="{FD956299-0F44-0EDC-4959-36FA58D8C60F}"/>
              </a:ext>
            </a:extLst>
          </p:cNvPr>
          <p:cNvPicPr preferRelativeResize="0"/>
          <p:nvPr/>
        </p:nvPicPr>
        <p:blipFill>
          <a:blip r:embed="rId3">
            <a:alphaModFix/>
          </a:blip>
          <a:stretch>
            <a:fillRect/>
          </a:stretch>
        </p:blipFill>
        <p:spPr>
          <a:xfrm>
            <a:off x="5969620" y="915240"/>
            <a:ext cx="2814379" cy="1656505"/>
          </a:xfrm>
          <a:prstGeom prst="rect">
            <a:avLst/>
          </a:prstGeom>
          <a:noFill/>
          <a:ln>
            <a:noFill/>
          </a:ln>
        </p:spPr>
      </p:pic>
      <p:pic>
        <p:nvPicPr>
          <p:cNvPr id="3074" name="Picture 2" descr="An alternative pulse classification algorithm based on multiple ...">
            <a:extLst>
              <a:ext uri="{FF2B5EF4-FFF2-40B4-BE49-F238E27FC236}">
                <a16:creationId xmlns:a16="http://schemas.microsoft.com/office/drawing/2014/main" id="{A2B96A2E-CBA7-CE5C-3837-CD1EBC108A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263" t="2420" r="1392" b="12198"/>
          <a:stretch>
            <a:fillRect/>
          </a:stretch>
        </p:blipFill>
        <p:spPr bwMode="auto">
          <a:xfrm flipV="1">
            <a:off x="6466105" y="2803204"/>
            <a:ext cx="2125430" cy="157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18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02ABDBB1-1E2A-B78D-7529-B53D396B35DF}"/>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F204F852-EF22-F781-FCDE-89E5A5D5119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2D1FBDFC-3933-4135-F76B-64D29B77091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Clustering with K-Means</a:t>
            </a:r>
          </a:p>
          <a:p>
            <a:pPr indent="-338400">
              <a:lnSpc>
                <a:spcPct val="95000"/>
              </a:lnSpc>
              <a:spcBef>
                <a:spcPts val="1200"/>
              </a:spcBef>
            </a:pPr>
            <a:r>
              <a:rPr lang="en-US" sz="1700" dirty="0"/>
              <a:t>Training an autoencoder to reproduce the input</a:t>
            </a:r>
          </a:p>
          <a:p>
            <a:pPr indent="-338400">
              <a:lnSpc>
                <a:spcPct val="95000"/>
              </a:lnSpc>
              <a:spcBef>
                <a:spcPts val="1200"/>
              </a:spcBef>
            </a:pPr>
            <a:r>
              <a:rPr lang="en-US" sz="1700" dirty="0"/>
              <a:t>The trained encoder-part is used to transform inputs </a:t>
            </a:r>
            <a:br>
              <a:rPr lang="en-US" sz="1700" dirty="0"/>
            </a:br>
            <a:r>
              <a:rPr lang="en-US" sz="1700" dirty="0"/>
              <a:t>into latent-space</a:t>
            </a:r>
          </a:p>
          <a:p>
            <a:pPr indent="-338400">
              <a:lnSpc>
                <a:spcPct val="95000"/>
              </a:lnSpc>
              <a:spcBef>
                <a:spcPts val="1200"/>
              </a:spcBef>
            </a:pPr>
            <a:endParaRPr lang="en-US" sz="1700" dirty="0"/>
          </a:p>
          <a:p>
            <a:pPr indent="-338400">
              <a:lnSpc>
                <a:spcPct val="95000"/>
              </a:lnSpc>
              <a:spcBef>
                <a:spcPts val="1200"/>
              </a:spcBef>
            </a:pPr>
            <a:r>
              <a:rPr lang="en-US" sz="1700" dirty="0"/>
              <a:t>Procedure:</a:t>
            </a:r>
          </a:p>
          <a:p>
            <a:pPr lvl="1" indent="-338400">
              <a:lnSpc>
                <a:spcPct val="95000"/>
              </a:lnSpc>
              <a:spcBef>
                <a:spcPts val="1200"/>
              </a:spcBef>
            </a:pPr>
            <a:r>
              <a:rPr lang="en-US" sz="1543" dirty="0"/>
              <a:t>Randomly initialize K centroids and assign each point to the nearest one</a:t>
            </a:r>
          </a:p>
          <a:p>
            <a:pPr lvl="1" indent="-338400">
              <a:lnSpc>
                <a:spcPct val="95000"/>
              </a:lnSpc>
              <a:spcBef>
                <a:spcPts val="1200"/>
              </a:spcBef>
            </a:pPr>
            <a:r>
              <a:rPr lang="en-US" sz="1543" dirty="0"/>
              <a:t>Recompute the centroids by calculating the mean of all points assigned to it</a:t>
            </a:r>
          </a:p>
          <a:p>
            <a:pPr lvl="1" indent="-338400">
              <a:lnSpc>
                <a:spcPct val="95000"/>
              </a:lnSpc>
              <a:spcBef>
                <a:spcPts val="1200"/>
              </a:spcBef>
            </a:pPr>
            <a:r>
              <a:rPr lang="en-US" sz="1543" dirty="0"/>
              <a:t>Repeat until changes in cluster assignments are minimal</a:t>
            </a:r>
          </a:p>
        </p:txBody>
      </p:sp>
      <p:sp>
        <p:nvSpPr>
          <p:cNvPr id="223" name="Google Shape;223;p17">
            <a:extLst>
              <a:ext uri="{FF2B5EF4-FFF2-40B4-BE49-F238E27FC236}">
                <a16:creationId xmlns:a16="http://schemas.microsoft.com/office/drawing/2014/main" id="{129931A0-4FCB-6958-1DFF-AD15C582A6E3}"/>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11</a:t>
            </a:fld>
            <a:endParaRPr lang="en-US" noProof="0" dirty="0"/>
          </a:p>
        </p:txBody>
      </p:sp>
      <p:sp>
        <p:nvSpPr>
          <p:cNvPr id="224" name="Google Shape;224;p17">
            <a:extLst>
              <a:ext uri="{FF2B5EF4-FFF2-40B4-BE49-F238E27FC236}">
                <a16:creationId xmlns:a16="http://schemas.microsoft.com/office/drawing/2014/main" id="{37F7D928-A0EB-9F81-0536-FF136559B99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7172" name="Picture 4">
            <a:extLst>
              <a:ext uri="{FF2B5EF4-FFF2-40B4-BE49-F238E27FC236}">
                <a16:creationId xmlns:a16="http://schemas.microsoft.com/office/drawing/2014/main" id="{5E98B927-8397-E6D3-0F5A-D2FF0CFC70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86" r="52837"/>
          <a:stretch>
            <a:fillRect/>
          </a:stretch>
        </p:blipFill>
        <p:spPr bwMode="auto">
          <a:xfrm>
            <a:off x="6984158" y="951568"/>
            <a:ext cx="1467803" cy="197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69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CF7557A-4707-BE8B-9E4C-E59E71C5EDB4}"/>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AB34922C-BF5D-A646-011F-8167E91B231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FEFF67F4-F005-FDA0-924F-2A41CD312160}"/>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Clustering with DBSCAN</a:t>
            </a:r>
          </a:p>
          <a:p>
            <a:pPr indent="-338400">
              <a:lnSpc>
                <a:spcPct val="95000"/>
              </a:lnSpc>
              <a:spcBef>
                <a:spcPts val="1200"/>
              </a:spcBef>
            </a:pPr>
            <a:r>
              <a:rPr lang="en-US" sz="1700" dirty="0"/>
              <a:t>“Density-Based Spatial Clustering of Applications with Noise”</a:t>
            </a:r>
          </a:p>
          <a:p>
            <a:pPr indent="-338400">
              <a:lnSpc>
                <a:spcPct val="95000"/>
              </a:lnSpc>
              <a:spcBef>
                <a:spcPts val="1200"/>
              </a:spcBef>
            </a:pPr>
            <a:r>
              <a:rPr lang="en-US" sz="1700" dirty="0"/>
              <a:t>Training an autoencoder to reproduce the input</a:t>
            </a:r>
          </a:p>
          <a:p>
            <a:pPr indent="-338400">
              <a:lnSpc>
                <a:spcPct val="95000"/>
              </a:lnSpc>
              <a:spcBef>
                <a:spcPts val="1200"/>
              </a:spcBef>
            </a:pPr>
            <a:r>
              <a:rPr lang="en-US" sz="1700" dirty="0"/>
              <a:t>The trained encoder-part is used to transform inputs </a:t>
            </a:r>
            <a:br>
              <a:rPr lang="en-US" sz="1700" dirty="0"/>
            </a:br>
            <a:r>
              <a:rPr lang="en-US" sz="1700" dirty="0"/>
              <a:t>into latent-space</a:t>
            </a:r>
          </a:p>
          <a:p>
            <a:pPr indent="-338400">
              <a:lnSpc>
                <a:spcPct val="95000"/>
              </a:lnSpc>
              <a:spcBef>
                <a:spcPts val="1200"/>
              </a:spcBef>
            </a:pPr>
            <a:endParaRPr lang="en-US" sz="1700" dirty="0"/>
          </a:p>
          <a:p>
            <a:pPr indent="-338400">
              <a:lnSpc>
                <a:spcPct val="95000"/>
              </a:lnSpc>
              <a:spcBef>
                <a:spcPts val="1200"/>
              </a:spcBef>
            </a:pPr>
            <a:r>
              <a:rPr lang="en-US" sz="1700" dirty="0"/>
              <a:t>Grouping together points that are closely packed</a:t>
            </a:r>
          </a:p>
          <a:p>
            <a:pPr indent="-338400">
              <a:lnSpc>
                <a:spcPct val="95000"/>
              </a:lnSpc>
              <a:spcBef>
                <a:spcPts val="1200"/>
              </a:spcBef>
            </a:pPr>
            <a:r>
              <a:rPr lang="en-US" sz="1700" dirty="0"/>
              <a:t>Marking those as outliers that lie alone in low-density regions</a:t>
            </a:r>
          </a:p>
          <a:p>
            <a:pPr indent="-338400">
              <a:lnSpc>
                <a:spcPct val="95000"/>
              </a:lnSpc>
              <a:spcBef>
                <a:spcPts val="1200"/>
              </a:spcBef>
            </a:pPr>
            <a:endParaRPr lang="en-US" sz="1700" dirty="0"/>
          </a:p>
        </p:txBody>
      </p:sp>
      <p:sp>
        <p:nvSpPr>
          <p:cNvPr id="223" name="Google Shape;223;p17">
            <a:extLst>
              <a:ext uri="{FF2B5EF4-FFF2-40B4-BE49-F238E27FC236}">
                <a16:creationId xmlns:a16="http://schemas.microsoft.com/office/drawing/2014/main" id="{01ED259F-69C7-A279-CD1E-B33ED029BDD3}"/>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12</a:t>
            </a:fld>
            <a:endParaRPr lang="en-US" noProof="0" dirty="0"/>
          </a:p>
        </p:txBody>
      </p:sp>
      <p:sp>
        <p:nvSpPr>
          <p:cNvPr id="224" name="Google Shape;224;p17">
            <a:extLst>
              <a:ext uri="{FF2B5EF4-FFF2-40B4-BE49-F238E27FC236}">
                <a16:creationId xmlns:a16="http://schemas.microsoft.com/office/drawing/2014/main" id="{114A4445-CE01-E257-21E4-D3886A458F2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4" name="Picture 4">
            <a:extLst>
              <a:ext uri="{FF2B5EF4-FFF2-40B4-BE49-F238E27FC236}">
                <a16:creationId xmlns:a16="http://schemas.microsoft.com/office/drawing/2014/main" id="{19369C6B-C0E6-C348-BB61-E9CE476368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84" t="6186" r="344"/>
          <a:stretch>
            <a:fillRect/>
          </a:stretch>
        </p:blipFill>
        <p:spPr bwMode="auto">
          <a:xfrm>
            <a:off x="6984158" y="951571"/>
            <a:ext cx="1446306" cy="197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41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3B6B48-5DBE-2AF8-57CC-4C3B632636D8}"/>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E69CEF07-0060-6E83-ECC1-661FBDEC1971}"/>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96DB8B13-BEC0-1D1F-BAF5-6E3E8BA48DAC}"/>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Isolation Tree</a:t>
            </a:r>
          </a:p>
          <a:p>
            <a:pPr indent="-338400">
              <a:lnSpc>
                <a:spcPct val="95000"/>
              </a:lnSpc>
              <a:spcBef>
                <a:spcPts val="1200"/>
              </a:spcBef>
            </a:pPr>
            <a:r>
              <a:rPr lang="en-US" sz="1700" dirty="0"/>
              <a:t>Robust for detecting outliers and noise within the data, both positive and negative. </a:t>
            </a:r>
          </a:p>
          <a:p>
            <a:pPr indent="-338400">
              <a:lnSpc>
                <a:spcPct val="95000"/>
              </a:lnSpc>
              <a:spcBef>
                <a:spcPts val="1200"/>
              </a:spcBef>
            </a:pPr>
            <a:r>
              <a:rPr lang="en-US" sz="1700" dirty="0"/>
              <a:t>Does not assume the distribution of the data and useful for high dimensional datasets. </a:t>
            </a:r>
          </a:p>
          <a:p>
            <a:pPr indent="-338400">
              <a:lnSpc>
                <a:spcPct val="95000"/>
              </a:lnSpc>
              <a:spcBef>
                <a:spcPts val="1200"/>
              </a:spcBef>
            </a:pPr>
            <a:endParaRPr lang="en-US" sz="1700" dirty="0"/>
          </a:p>
          <a:p>
            <a:pPr indent="-338400">
              <a:lnSpc>
                <a:spcPct val="95000"/>
              </a:lnSpc>
              <a:spcBef>
                <a:spcPts val="1200"/>
              </a:spcBef>
            </a:pPr>
            <a:r>
              <a:rPr lang="en-US" sz="1700" dirty="0"/>
              <a:t>However, since it was not built for timeseries data, feature engineering was done to provide more temporal context. </a:t>
            </a:r>
          </a:p>
          <a:p>
            <a:pPr indent="-338400">
              <a:lnSpc>
                <a:spcPct val="95000"/>
              </a:lnSpc>
              <a:spcBef>
                <a:spcPts val="1200"/>
              </a:spcBef>
            </a:pPr>
            <a:endParaRPr lang="en-US" sz="1700" dirty="0"/>
          </a:p>
        </p:txBody>
      </p:sp>
      <p:sp>
        <p:nvSpPr>
          <p:cNvPr id="223" name="Google Shape;223;p17">
            <a:extLst>
              <a:ext uri="{FF2B5EF4-FFF2-40B4-BE49-F238E27FC236}">
                <a16:creationId xmlns:a16="http://schemas.microsoft.com/office/drawing/2014/main" id="{BD1F78CB-1502-CF1B-BDFC-FD50328C183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13</a:t>
            </a:fld>
            <a:endParaRPr lang="en-US" noProof="0" dirty="0"/>
          </a:p>
        </p:txBody>
      </p:sp>
      <p:sp>
        <p:nvSpPr>
          <p:cNvPr id="224" name="Google Shape;224;p17">
            <a:extLst>
              <a:ext uri="{FF2B5EF4-FFF2-40B4-BE49-F238E27FC236}">
                <a16:creationId xmlns:a16="http://schemas.microsoft.com/office/drawing/2014/main" id="{6D43A7BC-F051-45B6-8538-46AD2AAF4F5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1028" name="Picture 4" descr="Anomaly Detection: Isolation Forest Tree">
            <a:extLst>
              <a:ext uri="{FF2B5EF4-FFF2-40B4-BE49-F238E27FC236}">
                <a16:creationId xmlns:a16="http://schemas.microsoft.com/office/drawing/2014/main" id="{85FCBFA1-8EC9-4D76-2D00-F1FE5BD7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408"/>
          <a:stretch>
            <a:fillRect/>
          </a:stretch>
        </p:blipFill>
        <p:spPr bwMode="auto">
          <a:xfrm>
            <a:off x="5746461" y="900650"/>
            <a:ext cx="3315038" cy="2158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83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96F92FD-FB96-1F89-0FC0-EE3A46F257A8}"/>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A1CEEF5A-A71E-E769-6F5B-4A5FDE23695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3BC9DF07-4608-3B03-98AD-2E7B9D8596F4}"/>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Encoder-Decoder </a:t>
            </a:r>
          </a:p>
          <a:p>
            <a:pPr indent="-338400">
              <a:lnSpc>
                <a:spcPct val="95000"/>
              </a:lnSpc>
              <a:spcBef>
                <a:spcPts val="1200"/>
              </a:spcBef>
            </a:pPr>
            <a:r>
              <a:rPr lang="en-US" sz="1700" dirty="0"/>
              <a:t>Detects anomalies for multivariate timeseries data by learning non-linear patterns </a:t>
            </a:r>
          </a:p>
          <a:p>
            <a:pPr indent="-338400">
              <a:lnSpc>
                <a:spcPct val="95000"/>
              </a:lnSpc>
              <a:spcBef>
                <a:spcPts val="1200"/>
              </a:spcBef>
            </a:pPr>
            <a:r>
              <a:rPr lang="en-US" sz="1700" dirty="0"/>
              <a:t>LSTMs – designed for sequences</a:t>
            </a:r>
          </a:p>
          <a:p>
            <a:pPr indent="-338400">
              <a:lnSpc>
                <a:spcPct val="95000"/>
              </a:lnSpc>
              <a:spcBef>
                <a:spcPts val="1200"/>
              </a:spcBef>
            </a:pPr>
            <a:r>
              <a:rPr lang="en-US" sz="1700" dirty="0"/>
              <a:t>Peaks – deviations with high reconstruction error</a:t>
            </a:r>
          </a:p>
          <a:p>
            <a:pPr indent="-338400">
              <a:lnSpc>
                <a:spcPct val="95000"/>
              </a:lnSpc>
              <a:spcBef>
                <a:spcPts val="1200"/>
              </a:spcBef>
            </a:pPr>
            <a:endParaRPr lang="en-US" sz="1700" dirty="0"/>
          </a:p>
          <a:p>
            <a:pPr indent="-338400">
              <a:lnSpc>
                <a:spcPct val="95000"/>
              </a:lnSpc>
              <a:spcBef>
                <a:spcPts val="1200"/>
              </a:spcBef>
            </a:pPr>
            <a:r>
              <a:rPr lang="en-US" sz="1700" dirty="0"/>
              <a:t>However, high computational cost, requires a lot of hyperparameter tuning, and hard to interpret. </a:t>
            </a:r>
          </a:p>
          <a:p>
            <a:pPr indent="-338400">
              <a:lnSpc>
                <a:spcPct val="95000"/>
              </a:lnSpc>
              <a:spcBef>
                <a:spcPts val="1200"/>
              </a:spcBef>
            </a:pPr>
            <a:endParaRPr lang="en-US" sz="1700" dirty="0"/>
          </a:p>
        </p:txBody>
      </p:sp>
      <p:sp>
        <p:nvSpPr>
          <p:cNvPr id="223" name="Google Shape;223;p17">
            <a:extLst>
              <a:ext uri="{FF2B5EF4-FFF2-40B4-BE49-F238E27FC236}">
                <a16:creationId xmlns:a16="http://schemas.microsoft.com/office/drawing/2014/main" id="{DEB32481-5AC2-3708-F190-FEC6105DC058}"/>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14</a:t>
            </a:fld>
            <a:endParaRPr lang="en-US" noProof="0" dirty="0"/>
          </a:p>
        </p:txBody>
      </p:sp>
      <p:sp>
        <p:nvSpPr>
          <p:cNvPr id="224" name="Google Shape;224;p17">
            <a:extLst>
              <a:ext uri="{FF2B5EF4-FFF2-40B4-BE49-F238E27FC236}">
                <a16:creationId xmlns:a16="http://schemas.microsoft.com/office/drawing/2014/main" id="{37C02EAA-D125-C3D7-3B3F-9268A642D64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2052" name="Picture 4">
            <a:extLst>
              <a:ext uri="{FF2B5EF4-FFF2-40B4-BE49-F238E27FC236}">
                <a16:creationId xmlns:a16="http://schemas.microsoft.com/office/drawing/2014/main" id="{AD602E60-B768-5DF6-CB82-81BA53962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618" y="1285660"/>
            <a:ext cx="2925384" cy="267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88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963F088-85AD-963F-B3D1-84329FA15F1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766A71D5-D907-E891-1364-0BEADB01B7C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Methodology</a:t>
            </a:r>
          </a:p>
        </p:txBody>
      </p:sp>
      <p:sp>
        <p:nvSpPr>
          <p:cNvPr id="222" name="Google Shape;222;p17">
            <a:extLst>
              <a:ext uri="{FF2B5EF4-FFF2-40B4-BE49-F238E27FC236}">
                <a16:creationId xmlns:a16="http://schemas.microsoft.com/office/drawing/2014/main" id="{DC5F0B37-FA6F-298F-1407-9B4F23238D3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Autofit/>
          </a:bodyPr>
          <a:lstStyle/>
          <a:p>
            <a:pPr marL="118800" indent="0">
              <a:lnSpc>
                <a:spcPct val="95000"/>
              </a:lnSpc>
              <a:spcBef>
                <a:spcPts val="1200"/>
              </a:spcBef>
              <a:buNone/>
            </a:pPr>
            <a:r>
              <a:rPr lang="en-US" sz="1700" noProof="0" dirty="0"/>
              <a:t>Determining the parameters</a:t>
            </a:r>
          </a:p>
          <a:p>
            <a:pPr indent="-338400">
              <a:lnSpc>
                <a:spcPct val="95000"/>
              </a:lnSpc>
              <a:spcBef>
                <a:spcPts val="1200"/>
              </a:spcBef>
              <a:buFont typeface="Wingdings" panose="05000000000000000000" pitchFamily="2" charset="2"/>
              <a:buChar char="Ø"/>
            </a:pPr>
            <a:r>
              <a:rPr lang="en-US" sz="1700" noProof="0" dirty="0"/>
              <a:t>Since no ground truth is available, the </a:t>
            </a:r>
            <a:r>
              <a:rPr lang="en-US" sz="1700" dirty="0"/>
              <a:t>quality of the parameters is estimated purely from </a:t>
            </a:r>
            <a:r>
              <a:rPr lang="en-US" sz="1700" b="1" dirty="0"/>
              <a:t>statistical metrics</a:t>
            </a:r>
            <a:endParaRPr lang="en-US" sz="1700" dirty="0"/>
          </a:p>
          <a:p>
            <a:pPr indent="-338400">
              <a:lnSpc>
                <a:spcPct val="95000"/>
              </a:lnSpc>
              <a:spcBef>
                <a:spcPts val="1200"/>
              </a:spcBef>
            </a:pPr>
            <a:r>
              <a:rPr lang="en-US" sz="1700" dirty="0"/>
              <a:t>Count of sequences without peaks (indicating </a:t>
            </a:r>
            <a:r>
              <a:rPr lang="en-US" sz="1700" noProof="0" dirty="0"/>
              <a:t>missed detections)</a:t>
            </a:r>
          </a:p>
          <a:p>
            <a:pPr indent="-338400">
              <a:lnSpc>
                <a:spcPct val="95000"/>
              </a:lnSpc>
              <a:spcBef>
                <a:spcPts val="1200"/>
              </a:spcBef>
            </a:pPr>
            <a:r>
              <a:rPr lang="en-US" sz="1700" noProof="0" dirty="0"/>
              <a:t>Total number of peaks (indicating sensitivity)</a:t>
            </a:r>
          </a:p>
          <a:p>
            <a:pPr indent="-338400">
              <a:lnSpc>
                <a:spcPct val="95000"/>
              </a:lnSpc>
              <a:spcBef>
                <a:spcPts val="1200"/>
              </a:spcBef>
            </a:pPr>
            <a:r>
              <a:rPr lang="en-US" sz="1700" noProof="0" dirty="0"/>
              <a:t>Average peak height (indicating proportion of true-positives)</a:t>
            </a:r>
          </a:p>
          <a:p>
            <a:pPr indent="-338400">
              <a:lnSpc>
                <a:spcPct val="95000"/>
              </a:lnSpc>
              <a:spcBef>
                <a:spcPts val="1200"/>
              </a:spcBef>
            </a:pPr>
            <a:r>
              <a:rPr lang="en-US" sz="1700" noProof="0" dirty="0"/>
              <a:t>Average peak prominence (indicating significance</a:t>
            </a:r>
            <a:r>
              <a:rPr lang="en-US" sz="1700" dirty="0"/>
              <a:t> of the peaks</a:t>
            </a:r>
            <a:r>
              <a:rPr lang="en-US" sz="1700" noProof="0" dirty="0"/>
              <a:t>)</a:t>
            </a:r>
          </a:p>
          <a:p>
            <a:pPr indent="-338400">
              <a:lnSpc>
                <a:spcPct val="95000"/>
              </a:lnSpc>
              <a:spcBef>
                <a:spcPts val="1200"/>
              </a:spcBef>
            </a:pPr>
            <a:endParaRPr lang="en-US" sz="1700" dirty="0"/>
          </a:p>
          <a:p>
            <a:pPr indent="-338400">
              <a:lnSpc>
                <a:spcPct val="95000"/>
              </a:lnSpc>
              <a:spcBef>
                <a:spcPts val="1200"/>
              </a:spcBef>
              <a:buFont typeface="Wingdings" panose="05000000000000000000" pitchFamily="2" charset="2"/>
              <a:buChar char="Ø"/>
            </a:pPr>
            <a:r>
              <a:rPr lang="en-US" sz="1700" noProof="0" dirty="0"/>
              <a:t>Using </a:t>
            </a:r>
            <a:r>
              <a:rPr lang="en-US" sz="1700" b="1" noProof="0" dirty="0"/>
              <a:t>Pareto-Front-Analysis</a:t>
            </a:r>
            <a:r>
              <a:rPr lang="en-US" sz="1700" noProof="0" dirty="0"/>
              <a:t> to select the best solution</a:t>
            </a:r>
          </a:p>
        </p:txBody>
      </p:sp>
      <p:sp>
        <p:nvSpPr>
          <p:cNvPr id="223" name="Google Shape;223;p17">
            <a:extLst>
              <a:ext uri="{FF2B5EF4-FFF2-40B4-BE49-F238E27FC236}">
                <a16:creationId xmlns:a16="http://schemas.microsoft.com/office/drawing/2014/main" id="{C9EADA8C-C091-8270-B574-BDBFE70D5CED}"/>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15</a:t>
            </a:fld>
            <a:endParaRPr lang="en-US" noProof="0" dirty="0"/>
          </a:p>
        </p:txBody>
      </p:sp>
      <p:sp>
        <p:nvSpPr>
          <p:cNvPr id="224" name="Google Shape;224;p17">
            <a:extLst>
              <a:ext uri="{FF2B5EF4-FFF2-40B4-BE49-F238E27FC236}">
                <a16:creationId xmlns:a16="http://schemas.microsoft.com/office/drawing/2014/main" id="{81443B6B-8219-E907-451B-3A82ADA1751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3422372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9BE7B73B-414B-66E7-E707-C66AC2A289B3}"/>
            </a:ext>
          </a:extLst>
        </p:cNvPr>
        <p:cNvGrpSpPr/>
        <p:nvPr/>
      </p:nvGrpSpPr>
      <p:grpSpPr>
        <a:xfrm>
          <a:off x="0" y="0"/>
          <a:ext cx="0" cy="0"/>
          <a:chOff x="0" y="0"/>
          <a:chExt cx="0" cy="0"/>
        </a:xfrm>
      </p:grpSpPr>
      <p:sp>
        <p:nvSpPr>
          <p:cNvPr id="332" name="Google Shape;332;p28">
            <a:extLst>
              <a:ext uri="{FF2B5EF4-FFF2-40B4-BE49-F238E27FC236}">
                <a16:creationId xmlns:a16="http://schemas.microsoft.com/office/drawing/2014/main" id="{6DF4C4CA-3EA2-8EB2-80E0-844890498A15}"/>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Results</a:t>
            </a:r>
          </a:p>
        </p:txBody>
      </p:sp>
      <p:sp>
        <p:nvSpPr>
          <p:cNvPr id="333" name="Google Shape;333;p28">
            <a:extLst>
              <a:ext uri="{FF2B5EF4-FFF2-40B4-BE49-F238E27FC236}">
                <a16:creationId xmlns:a16="http://schemas.microsoft.com/office/drawing/2014/main" id="{D54218C1-6BBF-E3FE-68FA-625F141BBE6E}"/>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34" name="Google Shape;334;p28">
            <a:extLst>
              <a:ext uri="{FF2B5EF4-FFF2-40B4-BE49-F238E27FC236}">
                <a16:creationId xmlns:a16="http://schemas.microsoft.com/office/drawing/2014/main" id="{7D3ACF36-3072-5879-DEE1-5A79CBB62444}"/>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16</a:t>
            </a:fld>
            <a:endParaRPr lang="en-US" noProof="0" dirty="0"/>
          </a:p>
        </p:txBody>
      </p:sp>
      <p:sp>
        <p:nvSpPr>
          <p:cNvPr id="335" name="Google Shape;335;p28">
            <a:extLst>
              <a:ext uri="{FF2B5EF4-FFF2-40B4-BE49-F238E27FC236}">
                <a16:creationId xmlns:a16="http://schemas.microsoft.com/office/drawing/2014/main" id="{66C0C8DB-6947-8358-A9BF-4DDD0239BF81}"/>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097274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D06FB7C-A9C7-34D9-1879-F5931D4E8229}"/>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58D8003D-36C1-277F-DDBB-E2AEF865438F}"/>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Threshold-Based Detection</a:t>
            </a:r>
          </a:p>
        </p:txBody>
      </p:sp>
      <p:sp>
        <p:nvSpPr>
          <p:cNvPr id="222" name="Google Shape;222;p17">
            <a:extLst>
              <a:ext uri="{FF2B5EF4-FFF2-40B4-BE49-F238E27FC236}">
                <a16:creationId xmlns:a16="http://schemas.microsoft.com/office/drawing/2014/main" id="{F46D9CFC-BC69-D075-6AFE-5F11BE552BC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Torque as an input feature</a:t>
            </a:r>
          </a:p>
          <a:p>
            <a:pPr lvl="0" indent="-338400">
              <a:lnSpc>
                <a:spcPct val="95000"/>
              </a:lnSpc>
              <a:spcBef>
                <a:spcPts val="1200"/>
              </a:spcBef>
            </a:pPr>
            <a:r>
              <a:rPr lang="en-US" sz="1700" noProof="0" dirty="0"/>
              <a:t>Using 5 as a threshold and 1.1 as a minimum prominence</a:t>
            </a:r>
          </a:p>
          <a:p>
            <a:pPr lvl="0" indent="-338400">
              <a:lnSpc>
                <a:spcPct val="95000"/>
              </a:lnSpc>
              <a:spcBef>
                <a:spcPts val="1200"/>
              </a:spcBef>
            </a:pPr>
            <a:r>
              <a:rPr lang="en-US" sz="1700" noProof="0" dirty="0"/>
              <a:t>Optimal compromise between all metrics</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C0A907FB-397F-4C3B-107F-BD3A43388FC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17</a:t>
            </a:fld>
            <a:endParaRPr lang="en-US" noProof="0" dirty="0"/>
          </a:p>
        </p:txBody>
      </p:sp>
      <p:sp>
        <p:nvSpPr>
          <p:cNvPr id="224" name="Google Shape;224;p17">
            <a:extLst>
              <a:ext uri="{FF2B5EF4-FFF2-40B4-BE49-F238E27FC236}">
                <a16:creationId xmlns:a16="http://schemas.microsoft.com/office/drawing/2014/main" id="{63E6F5E6-5185-1351-6225-11C2FBE765A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3936933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DE9AA62-4CEB-02D7-AA20-1B35EA69490C}"/>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9093F9E3-D23D-56ED-4E5B-1202C8F9D08B}"/>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Threshold-Based Detection</a:t>
            </a:r>
          </a:p>
        </p:txBody>
      </p:sp>
      <p:sp>
        <p:nvSpPr>
          <p:cNvPr id="223" name="Google Shape;223;p17">
            <a:extLst>
              <a:ext uri="{FF2B5EF4-FFF2-40B4-BE49-F238E27FC236}">
                <a16:creationId xmlns:a16="http://schemas.microsoft.com/office/drawing/2014/main" id="{B8C63876-A9BB-4A4A-2817-0B937F0C7001}"/>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18</a:t>
            </a:fld>
            <a:endParaRPr lang="en-US" noProof="0" dirty="0"/>
          </a:p>
        </p:txBody>
      </p:sp>
      <p:sp>
        <p:nvSpPr>
          <p:cNvPr id="224" name="Google Shape;224;p17">
            <a:extLst>
              <a:ext uri="{FF2B5EF4-FFF2-40B4-BE49-F238E27FC236}">
                <a16:creationId xmlns:a16="http://schemas.microsoft.com/office/drawing/2014/main" id="{778C6CD2-030A-878A-48BA-B1B91831A802}"/>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7" name="Google Shape;222;p17">
            <a:extLst>
              <a:ext uri="{FF2B5EF4-FFF2-40B4-BE49-F238E27FC236}">
                <a16:creationId xmlns:a16="http://schemas.microsoft.com/office/drawing/2014/main" id="{5A2C6425-D795-1F48-BD0B-850CF7A5036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dirty="0"/>
              <a:t>Analysis of the results</a:t>
            </a:r>
          </a:p>
          <a:p>
            <a:pPr lvl="0" indent="-338400">
              <a:lnSpc>
                <a:spcPct val="95000"/>
              </a:lnSpc>
              <a:spcBef>
                <a:spcPts val="1200"/>
              </a:spcBef>
            </a:pPr>
            <a:r>
              <a:rPr lang="en-US" sz="1700" dirty="0"/>
              <a:t>Good precision on easy examples with large outliers but fails on others with many false-positives (bad generalization)</a:t>
            </a:r>
          </a:p>
          <a:p>
            <a:pPr lvl="0" indent="-338400">
              <a:lnSpc>
                <a:spcPct val="95000"/>
              </a:lnSpc>
              <a:spcBef>
                <a:spcPts val="1200"/>
              </a:spcBef>
            </a:pPr>
            <a:r>
              <a:rPr lang="en-US" sz="1700" dirty="0"/>
              <a:t>Many of the true peaks were detected but not all</a:t>
            </a:r>
          </a:p>
          <a:p>
            <a:pPr lvl="0" indent="-338400">
              <a:lnSpc>
                <a:spcPct val="95000"/>
              </a:lnSpc>
              <a:spcBef>
                <a:spcPts val="1200"/>
              </a:spcBef>
            </a:pPr>
            <a:r>
              <a:rPr lang="en-US" sz="1700" dirty="0"/>
              <a:t>Characteristic of predicting one precise position and not an area</a:t>
            </a:r>
          </a:p>
          <a:p>
            <a:pPr indent="-338400">
              <a:lnSpc>
                <a:spcPct val="95000"/>
              </a:lnSpc>
              <a:spcBef>
                <a:spcPts val="1200"/>
              </a:spcBef>
            </a:pPr>
            <a:r>
              <a:rPr lang="en-US" sz="1700" dirty="0"/>
              <a:t>Can detect positive and negative peaks</a:t>
            </a:r>
          </a:p>
          <a:p>
            <a:pPr indent="-338400">
              <a:lnSpc>
                <a:spcPct val="95000"/>
              </a:lnSpc>
              <a:spcBef>
                <a:spcPts val="1200"/>
              </a:spcBef>
            </a:pPr>
            <a:r>
              <a:rPr lang="en-US" sz="1700" dirty="0"/>
              <a:t>Good alignment of the predicted position and the extremes</a:t>
            </a:r>
          </a:p>
        </p:txBody>
      </p:sp>
      <p:pic>
        <p:nvPicPr>
          <p:cNvPr id="10" name="Grafik 9" descr="Ein Bild, das Text, Diagramm, Schrift, Reihe enthält.&#10;&#10;KI-generierte Inhalte können fehlerhaft sein.">
            <a:extLst>
              <a:ext uri="{FF2B5EF4-FFF2-40B4-BE49-F238E27FC236}">
                <a16:creationId xmlns:a16="http://schemas.microsoft.com/office/drawing/2014/main" id="{807BADC9-FDE3-3ED7-999E-F2BAF5C6158C}"/>
              </a:ext>
            </a:extLst>
          </p:cNvPr>
          <p:cNvPicPr>
            <a:picLocks noChangeAspect="1"/>
          </p:cNvPicPr>
          <p:nvPr/>
        </p:nvPicPr>
        <p:blipFill>
          <a:blip r:embed="rId3"/>
          <a:stretch>
            <a:fillRect/>
          </a:stretch>
        </p:blipFill>
        <p:spPr>
          <a:xfrm>
            <a:off x="4448619" y="753381"/>
            <a:ext cx="4410545" cy="1865728"/>
          </a:xfrm>
          <a:prstGeom prst="rect">
            <a:avLst/>
          </a:prstGeom>
        </p:spPr>
      </p:pic>
      <p:pic>
        <p:nvPicPr>
          <p:cNvPr id="13" name="Grafik 12" descr="Ein Bild, das Diagramm, Reihe, Text, Screenshot enthält.&#10;&#10;KI-generierte Inhalte können fehlerhaft sein.">
            <a:extLst>
              <a:ext uri="{FF2B5EF4-FFF2-40B4-BE49-F238E27FC236}">
                <a16:creationId xmlns:a16="http://schemas.microsoft.com/office/drawing/2014/main" id="{D4FFB2CA-F4D7-4626-AD84-00418A8C3E20}"/>
              </a:ext>
            </a:extLst>
          </p:cNvPr>
          <p:cNvPicPr>
            <a:picLocks noChangeAspect="1"/>
          </p:cNvPicPr>
          <p:nvPr/>
        </p:nvPicPr>
        <p:blipFill>
          <a:blip r:embed="rId4"/>
          <a:stretch>
            <a:fillRect/>
          </a:stretch>
        </p:blipFill>
        <p:spPr>
          <a:xfrm>
            <a:off x="4448618" y="2720934"/>
            <a:ext cx="4410545" cy="1880051"/>
          </a:xfrm>
          <a:prstGeom prst="rect">
            <a:avLst/>
          </a:prstGeom>
        </p:spPr>
      </p:pic>
    </p:spTree>
    <p:extLst>
      <p:ext uri="{BB962C8B-B14F-4D97-AF65-F5344CB8AC3E}">
        <p14:creationId xmlns:p14="http://schemas.microsoft.com/office/powerpoint/2010/main" val="2363418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FF105B2-97F4-55BC-F3F9-56B53090ADD3}"/>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FE12257D-6583-8879-9D3A-601C182084D1}"/>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Threshold-Based Detection</a:t>
            </a:r>
          </a:p>
        </p:txBody>
      </p:sp>
      <p:sp>
        <p:nvSpPr>
          <p:cNvPr id="222" name="Google Shape;222;p17">
            <a:extLst>
              <a:ext uri="{FF2B5EF4-FFF2-40B4-BE49-F238E27FC236}">
                <a16:creationId xmlns:a16="http://schemas.microsoft.com/office/drawing/2014/main" id="{BC179D93-BFD4-1541-69C4-5BD766B26513}"/>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Commanded speed as an input feature</a:t>
            </a:r>
          </a:p>
          <a:p>
            <a:pPr lvl="0" indent="-338400">
              <a:lnSpc>
                <a:spcPct val="95000"/>
              </a:lnSpc>
              <a:spcBef>
                <a:spcPts val="1200"/>
              </a:spcBef>
            </a:pPr>
            <a:r>
              <a:rPr lang="en-US" sz="1700" noProof="0" dirty="0"/>
              <a:t>Using 0.7 as a threshold and 1.1 as a minimum prominence</a:t>
            </a:r>
          </a:p>
          <a:p>
            <a:pPr lvl="0" indent="-338400">
              <a:lnSpc>
                <a:spcPct val="95000"/>
              </a:lnSpc>
              <a:spcBef>
                <a:spcPts val="1200"/>
              </a:spcBef>
            </a:pPr>
            <a:r>
              <a:rPr lang="en-US" sz="1700" noProof="0" dirty="0"/>
              <a:t>Optimal compromise between all metrics</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E1A304FF-F569-CC38-210F-D132C2BE093A}"/>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19</a:t>
            </a:fld>
            <a:endParaRPr lang="en-US" noProof="0" dirty="0"/>
          </a:p>
        </p:txBody>
      </p:sp>
      <p:sp>
        <p:nvSpPr>
          <p:cNvPr id="224" name="Google Shape;224;p17">
            <a:extLst>
              <a:ext uri="{FF2B5EF4-FFF2-40B4-BE49-F238E27FC236}">
                <a16:creationId xmlns:a16="http://schemas.microsoft.com/office/drawing/2014/main" id="{1D665101-5C18-D149-AA84-BDD2EF6AB61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681990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7AD41126-BD17-D372-C473-B19EEB157C1B}"/>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5F6478A2-FF45-0AD5-3216-1B4CBE4860C8}"/>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Overview</a:t>
            </a:r>
          </a:p>
        </p:txBody>
      </p:sp>
      <p:sp>
        <p:nvSpPr>
          <p:cNvPr id="203" name="Google Shape;203;p15">
            <a:extLst>
              <a:ext uri="{FF2B5EF4-FFF2-40B4-BE49-F238E27FC236}">
                <a16:creationId xmlns:a16="http://schemas.microsoft.com/office/drawing/2014/main" id="{B9A2CDE9-A725-B023-8B03-703301E9F593}"/>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457200" lvl="0" indent="-336550" algn="l" rtl="0">
              <a:lnSpc>
                <a:spcPct val="95000"/>
              </a:lnSpc>
              <a:spcBef>
                <a:spcPts val="1200"/>
              </a:spcBef>
              <a:spcAft>
                <a:spcPts val="0"/>
              </a:spcAft>
              <a:buSzPts val="1700"/>
              <a:buChar char="•"/>
            </a:pPr>
            <a:r>
              <a:rPr lang="en-US" sz="1700" noProof="0" dirty="0"/>
              <a:t>Introduction</a:t>
            </a:r>
          </a:p>
          <a:p>
            <a:pPr marL="457200" lvl="0" indent="-336550" algn="l" rtl="0">
              <a:lnSpc>
                <a:spcPct val="95000"/>
              </a:lnSpc>
              <a:spcBef>
                <a:spcPts val="1200"/>
              </a:spcBef>
              <a:spcAft>
                <a:spcPts val="0"/>
              </a:spcAft>
              <a:buSzPts val="1700"/>
              <a:buChar char="•"/>
            </a:pPr>
            <a:r>
              <a:rPr lang="en-US" sz="1700" noProof="0" dirty="0"/>
              <a:t>Methodology</a:t>
            </a:r>
          </a:p>
          <a:p>
            <a:pPr marL="457200" lvl="0" indent="-336550" algn="l" rtl="0">
              <a:lnSpc>
                <a:spcPct val="95000"/>
              </a:lnSpc>
              <a:spcBef>
                <a:spcPts val="1200"/>
              </a:spcBef>
              <a:spcAft>
                <a:spcPts val="0"/>
              </a:spcAft>
              <a:buSzPts val="1700"/>
              <a:buChar char="•"/>
            </a:pPr>
            <a:r>
              <a:rPr lang="en-US" sz="1700" noProof="0" dirty="0"/>
              <a:t>Results</a:t>
            </a:r>
          </a:p>
          <a:p>
            <a:pPr marL="457200" lvl="0" indent="-336550" algn="l" rtl="0">
              <a:lnSpc>
                <a:spcPct val="95000"/>
              </a:lnSpc>
              <a:spcBef>
                <a:spcPts val="1200"/>
              </a:spcBef>
              <a:spcAft>
                <a:spcPts val="0"/>
              </a:spcAft>
              <a:buSzPts val="1700"/>
              <a:buChar char="•"/>
            </a:pPr>
            <a:r>
              <a:rPr lang="en-US" sz="1700" noProof="0" dirty="0"/>
              <a:t>Comparison</a:t>
            </a:r>
            <a:endParaRPr lang="en-US" sz="1700" dirty="0"/>
          </a:p>
          <a:p>
            <a:pPr marL="457200" lvl="0" indent="-336550" algn="l" rtl="0">
              <a:lnSpc>
                <a:spcPct val="95000"/>
              </a:lnSpc>
              <a:spcBef>
                <a:spcPts val="1200"/>
              </a:spcBef>
              <a:spcAft>
                <a:spcPts val="0"/>
              </a:spcAft>
              <a:buSzPts val="1700"/>
              <a:buChar char="•"/>
            </a:pPr>
            <a:r>
              <a:rPr lang="en-US" sz="1700" noProof="0" dirty="0"/>
              <a:t>Conclusion</a:t>
            </a:r>
          </a:p>
        </p:txBody>
      </p:sp>
      <p:sp>
        <p:nvSpPr>
          <p:cNvPr id="204" name="Google Shape;204;p15">
            <a:extLst>
              <a:ext uri="{FF2B5EF4-FFF2-40B4-BE49-F238E27FC236}">
                <a16:creationId xmlns:a16="http://schemas.microsoft.com/office/drawing/2014/main" id="{B7EF01B4-00C5-85F0-B4A7-F08AD1C8365E}"/>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a:t>
            </a:fld>
            <a:endParaRPr lang="en-US" noProof="0" dirty="0"/>
          </a:p>
        </p:txBody>
      </p:sp>
      <p:sp>
        <p:nvSpPr>
          <p:cNvPr id="206" name="Google Shape;206;p15">
            <a:extLst>
              <a:ext uri="{FF2B5EF4-FFF2-40B4-BE49-F238E27FC236}">
                <a16:creationId xmlns:a16="http://schemas.microsoft.com/office/drawing/2014/main" id="{2CE9E510-B0A4-F04F-7ED0-DE8A695FB3F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a:extLst>
              <a:ext uri="{FF2B5EF4-FFF2-40B4-BE49-F238E27FC236}">
                <a16:creationId xmlns:a16="http://schemas.microsoft.com/office/drawing/2014/main" id="{218EC80D-A1FA-D7CF-500F-4772A1F2AC18}"/>
              </a:ext>
            </a:extLst>
          </p:cNvPr>
          <p:cNvPicPr>
            <a:picLocks noChangeAspect="1"/>
          </p:cNvPicPr>
          <p:nvPr/>
        </p:nvPicPr>
        <p:blipFill>
          <a:blip r:embed="rId3"/>
          <a:stretch>
            <a:fillRect/>
          </a:stretch>
        </p:blipFill>
        <p:spPr>
          <a:xfrm>
            <a:off x="4734218" y="1328502"/>
            <a:ext cx="3696246" cy="1383723"/>
          </a:xfrm>
          <a:prstGeom prst="rect">
            <a:avLst/>
          </a:prstGeom>
          <a:ln w="38100">
            <a:solidFill>
              <a:srgbClr val="FF0000"/>
            </a:solidFill>
          </a:ln>
        </p:spPr>
      </p:pic>
    </p:spTree>
    <p:extLst>
      <p:ext uri="{BB962C8B-B14F-4D97-AF65-F5344CB8AC3E}">
        <p14:creationId xmlns:p14="http://schemas.microsoft.com/office/powerpoint/2010/main" val="2559591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0FAB15A-0BF5-4AE5-CAAE-3283AFA0F430}"/>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6163FF6D-9C73-A54E-1A67-BE2EFD3550F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Threshold-Based Detection</a:t>
            </a:r>
          </a:p>
        </p:txBody>
      </p:sp>
      <p:sp>
        <p:nvSpPr>
          <p:cNvPr id="223" name="Google Shape;223;p17">
            <a:extLst>
              <a:ext uri="{FF2B5EF4-FFF2-40B4-BE49-F238E27FC236}">
                <a16:creationId xmlns:a16="http://schemas.microsoft.com/office/drawing/2014/main" id="{20BCA239-9C33-5A12-749B-83A50512D78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20</a:t>
            </a:fld>
            <a:endParaRPr lang="en-US" noProof="0" dirty="0"/>
          </a:p>
        </p:txBody>
      </p:sp>
      <p:sp>
        <p:nvSpPr>
          <p:cNvPr id="224" name="Google Shape;224;p17">
            <a:extLst>
              <a:ext uri="{FF2B5EF4-FFF2-40B4-BE49-F238E27FC236}">
                <a16:creationId xmlns:a16="http://schemas.microsoft.com/office/drawing/2014/main" id="{C4852767-3BA5-93BB-8B73-9A152E1EFB08}"/>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7" name="Grafik 6" descr="Ein Bild, das Diagramm, Reihe, Text, Screenshot enthält.&#10;&#10;KI-generierte Inhalte können fehlerhaft sein.">
            <a:extLst>
              <a:ext uri="{FF2B5EF4-FFF2-40B4-BE49-F238E27FC236}">
                <a16:creationId xmlns:a16="http://schemas.microsoft.com/office/drawing/2014/main" id="{BFB9F86F-1B24-C82F-F370-495759A031B0}"/>
              </a:ext>
            </a:extLst>
          </p:cNvPr>
          <p:cNvPicPr>
            <a:picLocks noChangeAspect="1"/>
          </p:cNvPicPr>
          <p:nvPr/>
        </p:nvPicPr>
        <p:blipFill>
          <a:blip r:embed="rId3"/>
          <a:stretch>
            <a:fillRect/>
          </a:stretch>
        </p:blipFill>
        <p:spPr>
          <a:xfrm>
            <a:off x="4448620" y="2720935"/>
            <a:ext cx="4410544" cy="1880050"/>
          </a:xfrm>
          <a:prstGeom prst="rect">
            <a:avLst/>
          </a:prstGeom>
        </p:spPr>
      </p:pic>
      <p:pic>
        <p:nvPicPr>
          <p:cNvPr id="2" name="Grafik 1" descr="Ein Bild, das Text, Diagramm, Reihe, Schrift enthält.&#10;&#10;KI-generierte Inhalte können fehlerhaft sein.">
            <a:extLst>
              <a:ext uri="{FF2B5EF4-FFF2-40B4-BE49-F238E27FC236}">
                <a16:creationId xmlns:a16="http://schemas.microsoft.com/office/drawing/2014/main" id="{CB8CDA7D-A4EC-ADB8-EDC2-C5B80F18FBFD}"/>
              </a:ext>
            </a:extLst>
          </p:cNvPr>
          <p:cNvPicPr>
            <a:picLocks noChangeAspect="1"/>
          </p:cNvPicPr>
          <p:nvPr/>
        </p:nvPicPr>
        <p:blipFill>
          <a:blip r:embed="rId4"/>
          <a:stretch>
            <a:fillRect/>
          </a:stretch>
        </p:blipFill>
        <p:spPr>
          <a:xfrm>
            <a:off x="4448620" y="753381"/>
            <a:ext cx="4410544" cy="1865728"/>
          </a:xfrm>
          <a:prstGeom prst="rect">
            <a:avLst/>
          </a:prstGeom>
        </p:spPr>
      </p:pic>
      <p:sp>
        <p:nvSpPr>
          <p:cNvPr id="8" name="Google Shape;222;p17">
            <a:extLst>
              <a:ext uri="{FF2B5EF4-FFF2-40B4-BE49-F238E27FC236}">
                <a16:creationId xmlns:a16="http://schemas.microsoft.com/office/drawing/2014/main" id="{D0070120-4FEF-8594-7A7C-FD5906D09088}"/>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dirty="0"/>
              <a:t>Analysis of the results</a:t>
            </a:r>
          </a:p>
          <a:p>
            <a:pPr lvl="0" indent="-338400">
              <a:lnSpc>
                <a:spcPct val="95000"/>
              </a:lnSpc>
              <a:spcBef>
                <a:spcPts val="1200"/>
              </a:spcBef>
            </a:pPr>
            <a:r>
              <a:rPr lang="en-US" sz="1700" dirty="0"/>
              <a:t>Very high precision (no false-positives)</a:t>
            </a:r>
          </a:p>
          <a:p>
            <a:pPr lvl="0" indent="-338400">
              <a:lnSpc>
                <a:spcPct val="95000"/>
              </a:lnSpc>
              <a:spcBef>
                <a:spcPts val="1200"/>
              </a:spcBef>
            </a:pPr>
            <a:r>
              <a:rPr lang="en-US" sz="1700" dirty="0"/>
              <a:t>Most of the true peaks were detected but not all (especially peaks with a smaller amplitude)</a:t>
            </a:r>
          </a:p>
          <a:p>
            <a:pPr lvl="0" indent="-338400">
              <a:lnSpc>
                <a:spcPct val="95000"/>
              </a:lnSpc>
              <a:spcBef>
                <a:spcPts val="1200"/>
              </a:spcBef>
            </a:pPr>
            <a:r>
              <a:rPr lang="en-US" sz="1700" dirty="0"/>
              <a:t>Characteristic of predicting one precise position and not an area</a:t>
            </a:r>
          </a:p>
          <a:p>
            <a:pPr indent="-338400">
              <a:lnSpc>
                <a:spcPct val="95000"/>
              </a:lnSpc>
              <a:spcBef>
                <a:spcPts val="1200"/>
              </a:spcBef>
            </a:pPr>
            <a:r>
              <a:rPr lang="en-US" sz="1700" dirty="0"/>
              <a:t>Can detect positive and negative peaks</a:t>
            </a:r>
          </a:p>
          <a:p>
            <a:pPr indent="-338400">
              <a:lnSpc>
                <a:spcPct val="95000"/>
              </a:lnSpc>
              <a:spcBef>
                <a:spcPts val="1200"/>
              </a:spcBef>
            </a:pPr>
            <a:r>
              <a:rPr lang="en-US" sz="1700" dirty="0"/>
              <a:t>Not a perfect alignment of the predicted position and the extremes</a:t>
            </a:r>
          </a:p>
        </p:txBody>
      </p:sp>
    </p:spTree>
    <p:extLst>
      <p:ext uri="{BB962C8B-B14F-4D97-AF65-F5344CB8AC3E}">
        <p14:creationId xmlns:p14="http://schemas.microsoft.com/office/powerpoint/2010/main" val="287991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B7B7B60-C527-AD12-3582-779CA2ADF7E4}"/>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19CC9EE-9531-3EF2-8246-FA384FF8FB3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Wavelet Transform</a:t>
            </a:r>
          </a:p>
        </p:txBody>
      </p:sp>
      <p:sp>
        <p:nvSpPr>
          <p:cNvPr id="222" name="Google Shape;222;p17">
            <a:extLst>
              <a:ext uri="{FF2B5EF4-FFF2-40B4-BE49-F238E27FC236}">
                <a16:creationId xmlns:a16="http://schemas.microsoft.com/office/drawing/2014/main" id="{A6AF5205-CFB5-3BD2-5989-FD728605A70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Torque as an input feature</a:t>
            </a:r>
          </a:p>
          <a:p>
            <a:pPr lvl="0" indent="-338400">
              <a:lnSpc>
                <a:spcPct val="95000"/>
              </a:lnSpc>
              <a:spcBef>
                <a:spcPts val="1200"/>
              </a:spcBef>
            </a:pPr>
            <a:r>
              <a:rPr lang="en-US" sz="1700" noProof="0" dirty="0"/>
              <a:t>Using the Ricker-Wavelet with widths between 100 and 150</a:t>
            </a:r>
          </a:p>
          <a:p>
            <a:pPr lvl="0" indent="-338400">
              <a:lnSpc>
                <a:spcPct val="95000"/>
              </a:lnSpc>
              <a:spcBef>
                <a:spcPts val="1200"/>
              </a:spcBef>
            </a:pPr>
            <a:r>
              <a:rPr lang="en-US" sz="1700" noProof="0" dirty="0"/>
              <a:t>Best tradeoff between amplitude and prominence with a more realistic peak count</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3194F5C5-848B-6C06-202B-FB74C07B0B03}"/>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21</a:t>
            </a:fld>
            <a:endParaRPr lang="en-US" noProof="0" dirty="0"/>
          </a:p>
        </p:txBody>
      </p:sp>
      <p:sp>
        <p:nvSpPr>
          <p:cNvPr id="224" name="Google Shape;224;p17">
            <a:extLst>
              <a:ext uri="{FF2B5EF4-FFF2-40B4-BE49-F238E27FC236}">
                <a16:creationId xmlns:a16="http://schemas.microsoft.com/office/drawing/2014/main" id="{A76CA1C2-1589-EEC6-E455-2990266FD7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387241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5B58963-1D1A-FAA3-C4B4-FA4F87BFFF30}"/>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3F388853-ECB5-0EF3-7EBE-8ED53FBE0346}"/>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Wavelet Transform</a:t>
            </a:r>
          </a:p>
        </p:txBody>
      </p:sp>
      <p:sp>
        <p:nvSpPr>
          <p:cNvPr id="223" name="Google Shape;223;p17">
            <a:extLst>
              <a:ext uri="{FF2B5EF4-FFF2-40B4-BE49-F238E27FC236}">
                <a16:creationId xmlns:a16="http://schemas.microsoft.com/office/drawing/2014/main" id="{812A4760-A918-8453-119B-B88DC01FC98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22</a:t>
            </a:fld>
            <a:endParaRPr lang="en-US" noProof="0" dirty="0"/>
          </a:p>
        </p:txBody>
      </p:sp>
      <p:sp>
        <p:nvSpPr>
          <p:cNvPr id="224" name="Google Shape;224;p17">
            <a:extLst>
              <a:ext uri="{FF2B5EF4-FFF2-40B4-BE49-F238E27FC236}">
                <a16:creationId xmlns:a16="http://schemas.microsoft.com/office/drawing/2014/main" id="{B904A6C3-6FA7-6532-75F7-EAFCA9DA7ED2}"/>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Diagramm, Reihe, Screenshot enthält.&#10;&#10;KI-generierte Inhalte können fehlerhaft sein.">
            <a:extLst>
              <a:ext uri="{FF2B5EF4-FFF2-40B4-BE49-F238E27FC236}">
                <a16:creationId xmlns:a16="http://schemas.microsoft.com/office/drawing/2014/main" id="{504A420E-F2DD-A9A0-2CE8-0DF559013DD1}"/>
              </a:ext>
            </a:extLst>
          </p:cNvPr>
          <p:cNvPicPr>
            <a:picLocks noChangeAspect="1"/>
          </p:cNvPicPr>
          <p:nvPr/>
        </p:nvPicPr>
        <p:blipFill>
          <a:blip r:embed="rId3"/>
          <a:stretch>
            <a:fillRect/>
          </a:stretch>
        </p:blipFill>
        <p:spPr>
          <a:xfrm>
            <a:off x="4448621" y="753381"/>
            <a:ext cx="4410544" cy="1865728"/>
          </a:xfrm>
          <a:prstGeom prst="rect">
            <a:avLst/>
          </a:prstGeom>
        </p:spPr>
      </p:pic>
      <p:pic>
        <p:nvPicPr>
          <p:cNvPr id="6" name="Grafik 5" descr="Ein Bild, das Diagramm, Reihe, Screenshot, parallel enthält.&#10;&#10;KI-generierte Inhalte können fehlerhaft sein.">
            <a:extLst>
              <a:ext uri="{FF2B5EF4-FFF2-40B4-BE49-F238E27FC236}">
                <a16:creationId xmlns:a16="http://schemas.microsoft.com/office/drawing/2014/main" id="{C4F5E5E2-4E87-E487-3482-D71A6F8DBC45}"/>
              </a:ext>
            </a:extLst>
          </p:cNvPr>
          <p:cNvPicPr>
            <a:picLocks noChangeAspect="1"/>
          </p:cNvPicPr>
          <p:nvPr/>
        </p:nvPicPr>
        <p:blipFill>
          <a:blip r:embed="rId4"/>
          <a:stretch>
            <a:fillRect/>
          </a:stretch>
        </p:blipFill>
        <p:spPr>
          <a:xfrm>
            <a:off x="4448621" y="2720935"/>
            <a:ext cx="4410543" cy="1880050"/>
          </a:xfrm>
          <a:prstGeom prst="rect">
            <a:avLst/>
          </a:prstGeom>
        </p:spPr>
      </p:pic>
      <p:sp>
        <p:nvSpPr>
          <p:cNvPr id="15" name="Google Shape;222;p17">
            <a:extLst>
              <a:ext uri="{FF2B5EF4-FFF2-40B4-BE49-F238E27FC236}">
                <a16:creationId xmlns:a16="http://schemas.microsoft.com/office/drawing/2014/main" id="{2F47258E-41BA-136F-7FDD-E1F91C35C73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dirty="0"/>
              <a:t>Analysis of the results</a:t>
            </a:r>
          </a:p>
          <a:p>
            <a:pPr lvl="0" indent="-338400">
              <a:lnSpc>
                <a:spcPct val="95000"/>
              </a:lnSpc>
              <a:spcBef>
                <a:spcPts val="1200"/>
              </a:spcBef>
            </a:pPr>
            <a:r>
              <a:rPr lang="en-US" sz="1700" dirty="0"/>
              <a:t>Very bad precision (many false-positives)</a:t>
            </a:r>
          </a:p>
          <a:p>
            <a:pPr lvl="0" indent="-338400">
              <a:lnSpc>
                <a:spcPct val="95000"/>
              </a:lnSpc>
              <a:spcBef>
                <a:spcPts val="1200"/>
              </a:spcBef>
            </a:pPr>
            <a:r>
              <a:rPr lang="en-US" sz="1700" dirty="0"/>
              <a:t>Most of the true peaks were detected but not all</a:t>
            </a:r>
          </a:p>
          <a:p>
            <a:pPr lvl="0" indent="-338400">
              <a:lnSpc>
                <a:spcPct val="95000"/>
              </a:lnSpc>
              <a:spcBef>
                <a:spcPts val="1200"/>
              </a:spcBef>
            </a:pPr>
            <a:r>
              <a:rPr lang="en-US" sz="1700" dirty="0"/>
              <a:t>Characteristic of predicting one precise position and not an area</a:t>
            </a:r>
          </a:p>
          <a:p>
            <a:pPr indent="-338400">
              <a:lnSpc>
                <a:spcPct val="95000"/>
              </a:lnSpc>
              <a:spcBef>
                <a:spcPts val="1200"/>
              </a:spcBef>
            </a:pPr>
            <a:r>
              <a:rPr lang="en-US" sz="1700" dirty="0"/>
              <a:t>Can detect only positive peaks (with one single wavelet)</a:t>
            </a:r>
          </a:p>
        </p:txBody>
      </p:sp>
    </p:spTree>
    <p:extLst>
      <p:ext uri="{BB962C8B-B14F-4D97-AF65-F5344CB8AC3E}">
        <p14:creationId xmlns:p14="http://schemas.microsoft.com/office/powerpoint/2010/main" val="2012536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11C7F28-C4EB-B675-FD19-7FE421BA5AF2}"/>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9611FF89-7179-712A-0C9C-4B1E01D31EA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Wavelet Transform</a:t>
            </a:r>
          </a:p>
        </p:txBody>
      </p:sp>
      <p:sp>
        <p:nvSpPr>
          <p:cNvPr id="222" name="Google Shape;222;p17">
            <a:extLst>
              <a:ext uri="{FF2B5EF4-FFF2-40B4-BE49-F238E27FC236}">
                <a16:creationId xmlns:a16="http://schemas.microsoft.com/office/drawing/2014/main" id="{886A3427-5E4C-B551-92D8-D422AF7DF2FC}"/>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Possible reason of failure</a:t>
            </a:r>
          </a:p>
          <a:p>
            <a:pPr indent="-338400">
              <a:lnSpc>
                <a:spcPct val="95000"/>
              </a:lnSpc>
              <a:spcBef>
                <a:spcPts val="1200"/>
              </a:spcBef>
            </a:pPr>
            <a:r>
              <a:rPr lang="en-US" sz="1700" dirty="0"/>
              <a:t>Peaks have different shapes and widths</a:t>
            </a:r>
          </a:p>
          <a:p>
            <a:pPr indent="-338400">
              <a:lnSpc>
                <a:spcPct val="95000"/>
              </a:lnSpc>
              <a:spcBef>
                <a:spcPts val="1200"/>
              </a:spcBef>
            </a:pPr>
            <a:r>
              <a:rPr lang="en-US" sz="1700" dirty="0"/>
              <a:t>Shape of peaks are indistinguishable from noise</a:t>
            </a:r>
          </a:p>
          <a:p>
            <a:pPr indent="-338400">
              <a:lnSpc>
                <a:spcPct val="95000"/>
              </a:lnSpc>
              <a:spcBef>
                <a:spcPts val="1200"/>
              </a:spcBef>
            </a:pPr>
            <a:endParaRPr lang="en-US" sz="1700" dirty="0"/>
          </a:p>
          <a:p>
            <a:pPr indent="-338400">
              <a:lnSpc>
                <a:spcPct val="95000"/>
              </a:lnSpc>
              <a:spcBef>
                <a:spcPts val="1200"/>
              </a:spcBef>
            </a:pPr>
            <a:endParaRPr lang="en-US" sz="1700" dirty="0"/>
          </a:p>
          <a:p>
            <a:pPr indent="-338400">
              <a:lnSpc>
                <a:spcPct val="95000"/>
              </a:lnSpc>
              <a:spcBef>
                <a:spcPts val="1200"/>
              </a:spcBef>
            </a:pPr>
            <a:r>
              <a:rPr lang="en-US" sz="1700" dirty="0"/>
              <a:t>Examples pictures …</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6821C724-C43A-9E5E-E018-8BF59B75C28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23</a:t>
            </a:fld>
            <a:endParaRPr lang="en-US" noProof="0" dirty="0"/>
          </a:p>
        </p:txBody>
      </p:sp>
      <p:sp>
        <p:nvSpPr>
          <p:cNvPr id="224" name="Google Shape;224;p17">
            <a:extLst>
              <a:ext uri="{FF2B5EF4-FFF2-40B4-BE49-F238E27FC236}">
                <a16:creationId xmlns:a16="http://schemas.microsoft.com/office/drawing/2014/main" id="{36BE6C41-9B2D-710C-938D-937450419E1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907154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705F167-73EC-A138-28B4-72CB1188BE63}"/>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FE7BBEEB-7251-D3FD-054F-245B58BEC85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Clustering with DBSCAN</a:t>
            </a:r>
          </a:p>
        </p:txBody>
      </p:sp>
      <p:sp>
        <p:nvSpPr>
          <p:cNvPr id="222" name="Google Shape;222;p17">
            <a:extLst>
              <a:ext uri="{FF2B5EF4-FFF2-40B4-BE49-F238E27FC236}">
                <a16:creationId xmlns:a16="http://schemas.microsoft.com/office/drawing/2014/main" id="{F79C3514-6938-34E2-6772-76878FEC2D7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Torque as an input feature and epsilon = 3.5</a:t>
            </a:r>
          </a:p>
          <a:p>
            <a:pPr lvl="0" indent="-338400">
              <a:lnSpc>
                <a:spcPct val="95000"/>
              </a:lnSpc>
              <a:spcBef>
                <a:spcPts val="1200"/>
              </a:spcBef>
            </a:pPr>
            <a:r>
              <a:rPr lang="en-US" sz="1700" noProof="0" dirty="0"/>
              <a:t>Highest mean prominence, no sequences without peaks and decent mean amplitude</a:t>
            </a:r>
          </a:p>
        </p:txBody>
      </p:sp>
      <p:sp>
        <p:nvSpPr>
          <p:cNvPr id="223" name="Google Shape;223;p17">
            <a:extLst>
              <a:ext uri="{FF2B5EF4-FFF2-40B4-BE49-F238E27FC236}">
                <a16:creationId xmlns:a16="http://schemas.microsoft.com/office/drawing/2014/main" id="{DD1439E0-4DB7-5EC2-8700-32B99424E6D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24</a:t>
            </a:fld>
            <a:endParaRPr lang="en-US" noProof="0" dirty="0"/>
          </a:p>
        </p:txBody>
      </p:sp>
      <p:sp>
        <p:nvSpPr>
          <p:cNvPr id="224" name="Google Shape;224;p17">
            <a:extLst>
              <a:ext uri="{FF2B5EF4-FFF2-40B4-BE49-F238E27FC236}">
                <a16:creationId xmlns:a16="http://schemas.microsoft.com/office/drawing/2014/main" id="{62CA08EF-6048-B440-EE8B-B7296A0CD79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642866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AE152F2-108B-6D30-8613-C4B3B3ACBF7F}"/>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7BA0910-14F0-FE00-0BC0-61B909190D7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Clustering with DBSCAN</a:t>
            </a:r>
          </a:p>
        </p:txBody>
      </p:sp>
      <p:sp>
        <p:nvSpPr>
          <p:cNvPr id="223" name="Google Shape;223;p17">
            <a:extLst>
              <a:ext uri="{FF2B5EF4-FFF2-40B4-BE49-F238E27FC236}">
                <a16:creationId xmlns:a16="http://schemas.microsoft.com/office/drawing/2014/main" id="{CF80284C-78C6-38A2-78BC-DF61F2E5B379}"/>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25</a:t>
            </a:fld>
            <a:endParaRPr lang="en-US" noProof="0" dirty="0"/>
          </a:p>
        </p:txBody>
      </p:sp>
      <p:sp>
        <p:nvSpPr>
          <p:cNvPr id="224" name="Google Shape;224;p17">
            <a:extLst>
              <a:ext uri="{FF2B5EF4-FFF2-40B4-BE49-F238E27FC236}">
                <a16:creationId xmlns:a16="http://schemas.microsoft.com/office/drawing/2014/main" id="{11A7E470-7D86-9651-50DE-01A5CC941AA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Schrift, Diagramm, Reihe enthält.&#10;&#10;KI-generierte Inhalte können fehlerhaft sein.">
            <a:extLst>
              <a:ext uri="{FF2B5EF4-FFF2-40B4-BE49-F238E27FC236}">
                <a16:creationId xmlns:a16="http://schemas.microsoft.com/office/drawing/2014/main" id="{BD5E7B01-C592-F2AA-5615-146DF5970FC3}"/>
              </a:ext>
            </a:extLst>
          </p:cNvPr>
          <p:cNvPicPr>
            <a:picLocks noChangeAspect="1"/>
          </p:cNvPicPr>
          <p:nvPr/>
        </p:nvPicPr>
        <p:blipFill>
          <a:blip r:embed="rId3"/>
          <a:stretch>
            <a:fillRect/>
          </a:stretch>
        </p:blipFill>
        <p:spPr>
          <a:xfrm>
            <a:off x="4448619" y="752800"/>
            <a:ext cx="4410545" cy="1865728"/>
          </a:xfrm>
          <a:prstGeom prst="rect">
            <a:avLst/>
          </a:prstGeom>
        </p:spPr>
      </p:pic>
      <p:pic>
        <p:nvPicPr>
          <p:cNvPr id="6" name="Grafik 5" descr="Ein Bild, das Text, Diagramm, Reihe, Screenshot enthält.&#10;&#10;KI-generierte Inhalte können fehlerhaft sein.">
            <a:extLst>
              <a:ext uri="{FF2B5EF4-FFF2-40B4-BE49-F238E27FC236}">
                <a16:creationId xmlns:a16="http://schemas.microsoft.com/office/drawing/2014/main" id="{DA404EE8-9D22-1EDC-6436-74B70CF611B7}"/>
              </a:ext>
            </a:extLst>
          </p:cNvPr>
          <p:cNvPicPr>
            <a:picLocks noChangeAspect="1"/>
          </p:cNvPicPr>
          <p:nvPr/>
        </p:nvPicPr>
        <p:blipFill>
          <a:blip r:embed="rId4"/>
          <a:stretch>
            <a:fillRect/>
          </a:stretch>
        </p:blipFill>
        <p:spPr>
          <a:xfrm>
            <a:off x="4448619" y="2720935"/>
            <a:ext cx="4410545" cy="1880051"/>
          </a:xfrm>
          <a:prstGeom prst="rect">
            <a:avLst/>
          </a:prstGeom>
        </p:spPr>
      </p:pic>
      <p:sp>
        <p:nvSpPr>
          <p:cNvPr id="2" name="Google Shape;222;p17">
            <a:extLst>
              <a:ext uri="{FF2B5EF4-FFF2-40B4-BE49-F238E27FC236}">
                <a16:creationId xmlns:a16="http://schemas.microsoft.com/office/drawing/2014/main" id="{8E5727CE-2226-DCE7-6D6E-AA98622C327A}"/>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dirty="0"/>
              <a:t>Analysis of the results</a:t>
            </a:r>
          </a:p>
          <a:p>
            <a:pPr indent="-338400">
              <a:lnSpc>
                <a:spcPct val="95000"/>
              </a:lnSpc>
              <a:spcBef>
                <a:spcPts val="1200"/>
              </a:spcBef>
            </a:pPr>
            <a:r>
              <a:rPr lang="en-US" sz="1700" dirty="0"/>
              <a:t>Very high precision (almost no false-positives)</a:t>
            </a:r>
          </a:p>
          <a:p>
            <a:pPr indent="-338400">
              <a:lnSpc>
                <a:spcPct val="95000"/>
              </a:lnSpc>
              <a:spcBef>
                <a:spcPts val="1200"/>
              </a:spcBef>
            </a:pPr>
            <a:r>
              <a:rPr lang="en-US" sz="1700" dirty="0"/>
              <a:t>Some peaks were not detected</a:t>
            </a:r>
          </a:p>
          <a:p>
            <a:pPr indent="-338400">
              <a:lnSpc>
                <a:spcPct val="95000"/>
              </a:lnSpc>
              <a:spcBef>
                <a:spcPts val="1200"/>
              </a:spcBef>
            </a:pPr>
            <a:r>
              <a:rPr lang="en-US" sz="1700" dirty="0"/>
              <a:t>Characteristic of marking the whole peak area instead of just one precise position</a:t>
            </a:r>
          </a:p>
          <a:p>
            <a:pPr indent="-338400">
              <a:lnSpc>
                <a:spcPct val="95000"/>
              </a:lnSpc>
              <a:spcBef>
                <a:spcPts val="1200"/>
              </a:spcBef>
            </a:pPr>
            <a:r>
              <a:rPr lang="en-US" sz="1700" dirty="0"/>
              <a:t>Can detect positive and negative peaks</a:t>
            </a:r>
          </a:p>
        </p:txBody>
      </p:sp>
    </p:spTree>
    <p:extLst>
      <p:ext uri="{BB962C8B-B14F-4D97-AF65-F5344CB8AC3E}">
        <p14:creationId xmlns:p14="http://schemas.microsoft.com/office/powerpoint/2010/main" val="189430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3F8D3D1-E257-65DE-385D-FD4A00C14035}"/>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6A2CFDBF-522B-30F4-3BAC-93AE592BF4C8}"/>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Clustering with K-Means</a:t>
            </a:r>
          </a:p>
        </p:txBody>
      </p:sp>
      <p:sp>
        <p:nvSpPr>
          <p:cNvPr id="222" name="Google Shape;222;p17">
            <a:extLst>
              <a:ext uri="{FF2B5EF4-FFF2-40B4-BE49-F238E27FC236}">
                <a16:creationId xmlns:a16="http://schemas.microsoft.com/office/drawing/2014/main" id="{D84AE5FA-CA72-0A7E-8124-2BA7AFB3C779}"/>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Using 2 clusters (binary classification)</a:t>
            </a:r>
          </a:p>
          <a:p>
            <a:pPr lvl="0" indent="-338400">
              <a:lnSpc>
                <a:spcPct val="95000"/>
              </a:lnSpc>
              <a:spcBef>
                <a:spcPts val="1200"/>
              </a:spcBef>
            </a:pPr>
            <a:r>
              <a:rPr lang="en-US" sz="1700" noProof="0" dirty="0"/>
              <a:t>Commanded speed as an input feature</a:t>
            </a:r>
          </a:p>
          <a:p>
            <a:pPr lvl="0" indent="-338400">
              <a:lnSpc>
                <a:spcPct val="95000"/>
              </a:lnSpc>
              <a:spcBef>
                <a:spcPts val="1200"/>
              </a:spcBef>
            </a:pPr>
            <a:r>
              <a:rPr lang="en-US" sz="1700" noProof="0" dirty="0"/>
              <a:t>Higher mean prominence and amplitude and more realistic peak count</a:t>
            </a:r>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5ED4880E-31B9-BBE5-F0E8-A5C2076C2D8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26</a:t>
            </a:fld>
            <a:endParaRPr lang="en-US" noProof="0" dirty="0"/>
          </a:p>
        </p:txBody>
      </p:sp>
      <p:sp>
        <p:nvSpPr>
          <p:cNvPr id="224" name="Google Shape;224;p17">
            <a:extLst>
              <a:ext uri="{FF2B5EF4-FFF2-40B4-BE49-F238E27FC236}">
                <a16:creationId xmlns:a16="http://schemas.microsoft.com/office/drawing/2014/main" id="{D6108B77-987F-C40A-BAFC-1F25D349DD2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86829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818FCED-CBE8-23E8-1972-2212B4188EEB}"/>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AA0136D6-C0DA-F388-5B45-B7C644A1D11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Clustering with K-Means</a:t>
            </a:r>
          </a:p>
        </p:txBody>
      </p:sp>
      <p:sp>
        <p:nvSpPr>
          <p:cNvPr id="223" name="Google Shape;223;p17">
            <a:extLst>
              <a:ext uri="{FF2B5EF4-FFF2-40B4-BE49-F238E27FC236}">
                <a16:creationId xmlns:a16="http://schemas.microsoft.com/office/drawing/2014/main" id="{C626B699-BFA4-FF2E-D2CB-C75DD186DBD3}"/>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27</a:t>
            </a:fld>
            <a:endParaRPr lang="en-US" noProof="0" dirty="0"/>
          </a:p>
        </p:txBody>
      </p:sp>
      <p:sp>
        <p:nvSpPr>
          <p:cNvPr id="224" name="Google Shape;224;p17">
            <a:extLst>
              <a:ext uri="{FF2B5EF4-FFF2-40B4-BE49-F238E27FC236}">
                <a16:creationId xmlns:a16="http://schemas.microsoft.com/office/drawing/2014/main" id="{FB96A87F-C172-11E1-26CE-5767A11E0C8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4" name="Grafik 3" descr="Ein Bild, das Text, Diagramm, Reihe, Schrift enthält.&#10;&#10;KI-generierte Inhalte können fehlerhaft sein.">
            <a:extLst>
              <a:ext uri="{FF2B5EF4-FFF2-40B4-BE49-F238E27FC236}">
                <a16:creationId xmlns:a16="http://schemas.microsoft.com/office/drawing/2014/main" id="{E542D338-B88C-E9F9-A346-2ED77A2654A5}"/>
              </a:ext>
            </a:extLst>
          </p:cNvPr>
          <p:cNvPicPr>
            <a:picLocks noChangeAspect="1"/>
          </p:cNvPicPr>
          <p:nvPr/>
        </p:nvPicPr>
        <p:blipFill>
          <a:blip r:embed="rId3"/>
          <a:stretch>
            <a:fillRect/>
          </a:stretch>
        </p:blipFill>
        <p:spPr>
          <a:xfrm>
            <a:off x="4448619" y="752800"/>
            <a:ext cx="4410544" cy="1865728"/>
          </a:xfrm>
          <a:prstGeom prst="rect">
            <a:avLst/>
          </a:prstGeom>
        </p:spPr>
      </p:pic>
      <p:pic>
        <p:nvPicPr>
          <p:cNvPr id="7" name="Grafik 6" descr="Ein Bild, das Diagramm, Text, Reihe, Screenshot enthält.&#10;&#10;KI-generierte Inhalte können fehlerhaft sein.">
            <a:extLst>
              <a:ext uri="{FF2B5EF4-FFF2-40B4-BE49-F238E27FC236}">
                <a16:creationId xmlns:a16="http://schemas.microsoft.com/office/drawing/2014/main" id="{02852722-5F71-6B58-FB33-3CA72D97FA68}"/>
              </a:ext>
            </a:extLst>
          </p:cNvPr>
          <p:cNvPicPr>
            <a:picLocks noChangeAspect="1"/>
          </p:cNvPicPr>
          <p:nvPr/>
        </p:nvPicPr>
        <p:blipFill>
          <a:blip r:embed="rId4"/>
          <a:stretch>
            <a:fillRect/>
          </a:stretch>
        </p:blipFill>
        <p:spPr>
          <a:xfrm>
            <a:off x="4448619" y="2720935"/>
            <a:ext cx="4410544" cy="1880050"/>
          </a:xfrm>
          <a:prstGeom prst="rect">
            <a:avLst/>
          </a:prstGeom>
        </p:spPr>
      </p:pic>
      <p:sp>
        <p:nvSpPr>
          <p:cNvPr id="3" name="Google Shape;222;p17">
            <a:extLst>
              <a:ext uri="{FF2B5EF4-FFF2-40B4-BE49-F238E27FC236}">
                <a16:creationId xmlns:a16="http://schemas.microsoft.com/office/drawing/2014/main" id="{9CE114F1-34FB-0D1C-E658-FC554AB5B895}"/>
              </a:ext>
            </a:extLst>
          </p:cNvPr>
          <p:cNvSpPr txBox="1">
            <a:spLocks/>
          </p:cNvSpPr>
          <p:nvPr/>
        </p:nvSpPr>
        <p:spPr>
          <a:xfrm>
            <a:off x="359999" y="752799"/>
            <a:ext cx="4212001" cy="3848185"/>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105000"/>
              </a:lnSpc>
              <a:spcBef>
                <a:spcPts val="1200"/>
              </a:spcBef>
              <a:buNone/>
            </a:pPr>
            <a:r>
              <a:rPr lang="en-US" sz="1700" dirty="0"/>
              <a:t>Analysis of the results</a:t>
            </a:r>
          </a:p>
          <a:p>
            <a:pPr lvl="0" indent="-338400">
              <a:lnSpc>
                <a:spcPct val="105000"/>
              </a:lnSpc>
              <a:spcBef>
                <a:spcPts val="1200"/>
              </a:spcBef>
            </a:pPr>
            <a:r>
              <a:rPr lang="en-US" sz="1700" dirty="0"/>
              <a:t>False-positives issues on some sequences</a:t>
            </a:r>
          </a:p>
          <a:p>
            <a:pPr lvl="0" indent="-338400">
              <a:lnSpc>
                <a:spcPct val="105000"/>
              </a:lnSpc>
              <a:spcBef>
                <a:spcPts val="1200"/>
              </a:spcBef>
            </a:pPr>
            <a:r>
              <a:rPr lang="en-US" sz="1700" dirty="0"/>
              <a:t>Many peaks were not detected</a:t>
            </a:r>
          </a:p>
          <a:p>
            <a:pPr lvl="0" indent="-338400">
              <a:lnSpc>
                <a:spcPct val="105000"/>
              </a:lnSpc>
              <a:spcBef>
                <a:spcPts val="1200"/>
              </a:spcBef>
            </a:pPr>
            <a:r>
              <a:rPr lang="en-US" sz="1700" dirty="0"/>
              <a:t>Recognizable tendency of detecting peaks</a:t>
            </a:r>
          </a:p>
          <a:p>
            <a:pPr lvl="0" indent="-338400">
              <a:lnSpc>
                <a:spcPct val="105000"/>
              </a:lnSpc>
              <a:spcBef>
                <a:spcPts val="1200"/>
              </a:spcBef>
            </a:pPr>
            <a:r>
              <a:rPr lang="en-US" sz="1700" dirty="0"/>
              <a:t>Characteristic of marking the whole peak area instead of just one precise position</a:t>
            </a:r>
          </a:p>
          <a:p>
            <a:pPr indent="-338400">
              <a:lnSpc>
                <a:spcPct val="105000"/>
              </a:lnSpc>
              <a:spcBef>
                <a:spcPts val="1200"/>
              </a:spcBef>
            </a:pPr>
            <a:r>
              <a:rPr lang="en-US" sz="1700" dirty="0"/>
              <a:t>Can detect positive and negative peaks</a:t>
            </a:r>
          </a:p>
        </p:txBody>
      </p:sp>
    </p:spTree>
    <p:extLst>
      <p:ext uri="{BB962C8B-B14F-4D97-AF65-F5344CB8AC3E}">
        <p14:creationId xmlns:p14="http://schemas.microsoft.com/office/powerpoint/2010/main" val="3781175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A395D55-9EE7-623D-7CD8-DB9DE16BAFB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65265AD-9A13-5FED-5D38-AF925755788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Isolation Tree</a:t>
            </a:r>
          </a:p>
        </p:txBody>
      </p:sp>
      <p:sp>
        <p:nvSpPr>
          <p:cNvPr id="222" name="Google Shape;222;p17">
            <a:extLst>
              <a:ext uri="{FF2B5EF4-FFF2-40B4-BE49-F238E27FC236}">
                <a16:creationId xmlns:a16="http://schemas.microsoft.com/office/drawing/2014/main" id="{93B1BE35-D0B8-E162-E96B-1595AFBF6461}"/>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Features: Torque, Moving Average of Torque as input</a:t>
            </a:r>
          </a:p>
          <a:p>
            <a:pPr lvl="0" indent="-338400">
              <a:lnSpc>
                <a:spcPct val="95000"/>
              </a:lnSpc>
              <a:spcBef>
                <a:spcPts val="1200"/>
              </a:spcBef>
            </a:pPr>
            <a:r>
              <a:rPr lang="en-US" sz="1700" noProof="0" dirty="0"/>
              <a:t>Parameters: </a:t>
            </a:r>
            <a:endParaRPr lang="en-US" sz="1543" noProof="0" dirty="0"/>
          </a:p>
          <a:p>
            <a:pPr lvl="1" indent="-338400">
              <a:lnSpc>
                <a:spcPct val="95000"/>
              </a:lnSpc>
              <a:spcBef>
                <a:spcPts val="1200"/>
              </a:spcBef>
            </a:pPr>
            <a:r>
              <a:rPr lang="en-US" sz="1543" dirty="0"/>
              <a:t>Contamination: </a:t>
            </a:r>
            <a:r>
              <a:rPr lang="en-US" sz="1700" noProof="0" dirty="0"/>
              <a:t>0.01</a:t>
            </a:r>
          </a:p>
          <a:p>
            <a:pPr lvl="1" indent="-338400">
              <a:lnSpc>
                <a:spcPct val="95000"/>
              </a:lnSpc>
              <a:spcBef>
                <a:spcPts val="1200"/>
              </a:spcBef>
            </a:pPr>
            <a:r>
              <a:rPr lang="en-US" sz="1700" noProof="0" dirty="0"/>
              <a:t>Number of estimators</a:t>
            </a:r>
            <a:r>
              <a:rPr lang="en-US" sz="1700" dirty="0"/>
              <a:t>: 100</a:t>
            </a:r>
            <a:endParaRPr lang="en-US" sz="1700" noProof="0" dirty="0"/>
          </a:p>
          <a:p>
            <a:pPr lvl="0" indent="-338400">
              <a:lnSpc>
                <a:spcPct val="95000"/>
              </a:lnSpc>
              <a:spcBef>
                <a:spcPts val="1200"/>
              </a:spcBef>
            </a:pPr>
            <a:r>
              <a:rPr lang="en-US" sz="1700" noProof="0" dirty="0"/>
              <a:t>Higher median F1 score (against pseudo labels ) and more realistic peak count</a:t>
            </a:r>
          </a:p>
          <a:p>
            <a:pPr lvl="0" indent="-338400">
              <a:lnSpc>
                <a:spcPct val="95000"/>
              </a:lnSpc>
              <a:spcBef>
                <a:spcPts val="1200"/>
              </a:spcBef>
            </a:pPr>
            <a:r>
              <a:rPr lang="en-US" sz="1700" dirty="0"/>
              <a:t>However, better results for certain sequences </a:t>
            </a:r>
            <a:r>
              <a:rPr lang="en-US" sz="1700" dirty="0">
                <a:sym typeface="Wingdings" panose="05000000000000000000" pitchFamily="2" charset="2"/>
              </a:rPr>
              <a:t> Not very generalizable</a:t>
            </a:r>
            <a:endParaRPr lang="en-US" sz="1700" noProof="0" dirty="0"/>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F5952906-0D37-DEE2-B7AF-5A3A7BA8D42C}"/>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28</a:t>
            </a:fld>
            <a:endParaRPr lang="en-US" noProof="0" dirty="0"/>
          </a:p>
        </p:txBody>
      </p:sp>
      <p:sp>
        <p:nvSpPr>
          <p:cNvPr id="224" name="Google Shape;224;p17">
            <a:extLst>
              <a:ext uri="{FF2B5EF4-FFF2-40B4-BE49-F238E27FC236}">
                <a16:creationId xmlns:a16="http://schemas.microsoft.com/office/drawing/2014/main" id="{D7DF8630-C98F-1BB0-D4BA-46EC325D87A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65922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E158D6-B7CA-B20D-F1C5-9A33BA6FD5C8}"/>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931A9D1B-33A5-15EA-DD85-B45A552B435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Isolation tree</a:t>
            </a:r>
          </a:p>
        </p:txBody>
      </p:sp>
      <p:sp>
        <p:nvSpPr>
          <p:cNvPr id="223" name="Google Shape;223;p17">
            <a:extLst>
              <a:ext uri="{FF2B5EF4-FFF2-40B4-BE49-F238E27FC236}">
                <a16:creationId xmlns:a16="http://schemas.microsoft.com/office/drawing/2014/main" id="{F51505B8-2572-23E7-6090-98AFF96E91A8}"/>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29</a:t>
            </a:fld>
            <a:endParaRPr lang="en-US" noProof="0" dirty="0"/>
          </a:p>
        </p:txBody>
      </p:sp>
      <p:sp>
        <p:nvSpPr>
          <p:cNvPr id="224" name="Google Shape;224;p17">
            <a:extLst>
              <a:ext uri="{FF2B5EF4-FFF2-40B4-BE49-F238E27FC236}">
                <a16:creationId xmlns:a16="http://schemas.microsoft.com/office/drawing/2014/main" id="{3D83B546-8C58-0D80-9569-E4803C7615B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3" name="Google Shape;222;p17">
            <a:extLst>
              <a:ext uri="{FF2B5EF4-FFF2-40B4-BE49-F238E27FC236}">
                <a16:creationId xmlns:a16="http://schemas.microsoft.com/office/drawing/2014/main" id="{605DEDAE-F240-BCA2-E79E-FAAFF1CAFBE5}"/>
              </a:ext>
            </a:extLst>
          </p:cNvPr>
          <p:cNvSpPr txBox="1">
            <a:spLocks/>
          </p:cNvSpPr>
          <p:nvPr/>
        </p:nvSpPr>
        <p:spPr>
          <a:xfrm>
            <a:off x="360000" y="752799"/>
            <a:ext cx="410199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105000"/>
              </a:lnSpc>
              <a:spcBef>
                <a:spcPts val="1200"/>
              </a:spcBef>
              <a:buNone/>
            </a:pPr>
            <a:r>
              <a:rPr lang="en-US" sz="1700" dirty="0"/>
              <a:t>Analysis of the results</a:t>
            </a:r>
          </a:p>
          <a:p>
            <a:pPr lvl="0" indent="-338400">
              <a:lnSpc>
                <a:spcPct val="105000"/>
              </a:lnSpc>
              <a:spcBef>
                <a:spcPts val="1200"/>
              </a:spcBef>
            </a:pPr>
            <a:r>
              <a:rPr lang="en-US" sz="1700" dirty="0"/>
              <a:t>Not many false-positives issued on the sequences</a:t>
            </a:r>
          </a:p>
          <a:p>
            <a:pPr lvl="0" indent="-338400">
              <a:lnSpc>
                <a:spcPct val="105000"/>
              </a:lnSpc>
              <a:spcBef>
                <a:spcPts val="1200"/>
              </a:spcBef>
            </a:pPr>
            <a:r>
              <a:rPr lang="en-US" sz="1700" dirty="0"/>
              <a:t>Many peaks were not detected</a:t>
            </a:r>
          </a:p>
          <a:p>
            <a:pPr lvl="0" indent="-338400">
              <a:lnSpc>
                <a:spcPct val="105000"/>
              </a:lnSpc>
              <a:spcBef>
                <a:spcPts val="1200"/>
              </a:spcBef>
            </a:pPr>
            <a:r>
              <a:rPr lang="en-US" sz="1700" dirty="0"/>
              <a:t>Characteristic of marking the whole peak area instead of just one precise position</a:t>
            </a:r>
          </a:p>
          <a:p>
            <a:pPr indent="-338400">
              <a:lnSpc>
                <a:spcPct val="105000"/>
              </a:lnSpc>
              <a:spcBef>
                <a:spcPts val="1200"/>
              </a:spcBef>
            </a:pPr>
            <a:r>
              <a:rPr lang="en-US" sz="1700" dirty="0"/>
              <a:t>Can detect positive and negative peaks</a:t>
            </a:r>
          </a:p>
        </p:txBody>
      </p:sp>
      <p:pic>
        <p:nvPicPr>
          <p:cNvPr id="10" name="Picture 9" descr="A graph showing a line of different colored lines&#10;&#10;AI-generated content may be incorrect.">
            <a:extLst>
              <a:ext uri="{FF2B5EF4-FFF2-40B4-BE49-F238E27FC236}">
                <a16:creationId xmlns:a16="http://schemas.microsoft.com/office/drawing/2014/main" id="{98023A4F-1F27-7215-6205-F1D9ECA50155}"/>
              </a:ext>
            </a:extLst>
          </p:cNvPr>
          <p:cNvPicPr>
            <a:picLocks noChangeAspect="1"/>
          </p:cNvPicPr>
          <p:nvPr/>
        </p:nvPicPr>
        <p:blipFill>
          <a:blip r:embed="rId3"/>
          <a:srcRect l="3166" t="7789" r="1676" b="6177"/>
          <a:stretch>
            <a:fillRect/>
          </a:stretch>
        </p:blipFill>
        <p:spPr>
          <a:xfrm>
            <a:off x="4400060" y="2879261"/>
            <a:ext cx="4654563" cy="1803529"/>
          </a:xfrm>
          <a:prstGeom prst="rect">
            <a:avLst/>
          </a:prstGeom>
        </p:spPr>
      </p:pic>
      <p:pic>
        <p:nvPicPr>
          <p:cNvPr id="18" name="Picture 17">
            <a:extLst>
              <a:ext uri="{FF2B5EF4-FFF2-40B4-BE49-F238E27FC236}">
                <a16:creationId xmlns:a16="http://schemas.microsoft.com/office/drawing/2014/main" id="{01C5CE52-345A-06F3-41E2-45F61237748E}"/>
              </a:ext>
            </a:extLst>
          </p:cNvPr>
          <p:cNvPicPr>
            <a:picLocks noChangeAspect="1"/>
          </p:cNvPicPr>
          <p:nvPr/>
        </p:nvPicPr>
        <p:blipFill>
          <a:blip r:embed="rId4"/>
          <a:srcRect t="5792"/>
          <a:stretch>
            <a:fillRect/>
          </a:stretch>
        </p:blipFill>
        <p:spPr>
          <a:xfrm>
            <a:off x="4400059" y="843134"/>
            <a:ext cx="4694723" cy="1851940"/>
          </a:xfrm>
          <a:prstGeom prst="rect">
            <a:avLst/>
          </a:prstGeom>
        </p:spPr>
      </p:pic>
    </p:spTree>
    <p:extLst>
      <p:ext uri="{BB962C8B-B14F-4D97-AF65-F5344CB8AC3E}">
        <p14:creationId xmlns:p14="http://schemas.microsoft.com/office/powerpoint/2010/main" val="424605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Introduction</a:t>
            </a:r>
          </a:p>
        </p:txBody>
      </p:sp>
      <p:sp>
        <p:nvSpPr>
          <p:cNvPr id="195" name="Google Shape;195;p14"/>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196" name="Google Shape;196;p14"/>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a:t>
            </a:fld>
            <a:endParaRPr lang="en-US" noProof="0" dirty="0"/>
          </a:p>
        </p:txBody>
      </p:sp>
      <p:sp>
        <p:nvSpPr>
          <p:cNvPr id="197" name="Google Shape;197;p14"/>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69FF539-9987-B8A9-ECFE-9835BB51369D}"/>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B39F9C9-950A-D0D4-E916-9C1E6BC58A9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Autoencoder</a:t>
            </a:r>
          </a:p>
        </p:txBody>
      </p:sp>
      <p:sp>
        <p:nvSpPr>
          <p:cNvPr id="222" name="Google Shape;222;p17">
            <a:extLst>
              <a:ext uri="{FF2B5EF4-FFF2-40B4-BE49-F238E27FC236}">
                <a16:creationId xmlns:a16="http://schemas.microsoft.com/office/drawing/2014/main" id="{06F01486-A215-8482-F91D-C5929B96EAD0}"/>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lnSpcReduction="10000"/>
          </a:bodyPr>
          <a:lstStyle/>
          <a:p>
            <a:pPr lvl="0" indent="-338400" algn="l" rtl="0">
              <a:lnSpc>
                <a:spcPct val="95000"/>
              </a:lnSpc>
              <a:spcBef>
                <a:spcPts val="1200"/>
              </a:spcBef>
              <a:spcAft>
                <a:spcPts val="0"/>
              </a:spcAft>
              <a:buNone/>
            </a:pPr>
            <a:r>
              <a:rPr lang="en-US" sz="1700" noProof="0" dirty="0"/>
              <a:t>Selected parameters</a:t>
            </a:r>
          </a:p>
          <a:p>
            <a:pPr lvl="0" indent="-338400">
              <a:lnSpc>
                <a:spcPct val="95000"/>
              </a:lnSpc>
              <a:spcBef>
                <a:spcPts val="1200"/>
              </a:spcBef>
            </a:pPr>
            <a:r>
              <a:rPr lang="en-US" sz="1700" noProof="0" dirty="0"/>
              <a:t>Features: Torque as input</a:t>
            </a:r>
          </a:p>
          <a:p>
            <a:pPr lvl="0" indent="-338400">
              <a:lnSpc>
                <a:spcPct val="95000"/>
              </a:lnSpc>
              <a:spcBef>
                <a:spcPts val="1200"/>
              </a:spcBef>
            </a:pPr>
            <a:r>
              <a:rPr lang="en-US" sz="1700" noProof="0" dirty="0"/>
              <a:t>Parameters: </a:t>
            </a:r>
            <a:endParaRPr lang="en-US" sz="1543" noProof="0" dirty="0"/>
          </a:p>
          <a:p>
            <a:pPr lvl="1" indent="-338400">
              <a:lnSpc>
                <a:spcPct val="95000"/>
              </a:lnSpc>
              <a:spcBef>
                <a:spcPts val="1200"/>
              </a:spcBef>
            </a:pPr>
            <a:r>
              <a:rPr lang="en-US" sz="1543" dirty="0"/>
              <a:t>Contamination: </a:t>
            </a:r>
            <a:r>
              <a:rPr lang="en-US" sz="1700" noProof="0" dirty="0"/>
              <a:t>0.01</a:t>
            </a:r>
          </a:p>
          <a:p>
            <a:pPr lvl="1" indent="-338400">
              <a:lnSpc>
                <a:spcPct val="95000"/>
              </a:lnSpc>
              <a:spcBef>
                <a:spcPts val="1200"/>
              </a:spcBef>
            </a:pPr>
            <a:r>
              <a:rPr lang="en-US" sz="1700" dirty="0"/>
              <a:t>Latent dims: 8</a:t>
            </a:r>
          </a:p>
          <a:p>
            <a:pPr lvl="1" indent="-338400">
              <a:lnSpc>
                <a:spcPct val="95000"/>
              </a:lnSpc>
              <a:spcBef>
                <a:spcPts val="1200"/>
              </a:spcBef>
            </a:pPr>
            <a:r>
              <a:rPr lang="en-US" dirty="0"/>
              <a:t>Epochs: 50</a:t>
            </a:r>
          </a:p>
          <a:p>
            <a:pPr lvl="1" indent="-338400">
              <a:lnSpc>
                <a:spcPct val="95000"/>
              </a:lnSpc>
              <a:spcBef>
                <a:spcPts val="1200"/>
              </a:spcBef>
            </a:pPr>
            <a:r>
              <a:rPr lang="en-US" dirty="0"/>
              <a:t>Batch size: 64	</a:t>
            </a:r>
            <a:endParaRPr lang="en-US" sz="1700" noProof="0" dirty="0"/>
          </a:p>
          <a:p>
            <a:pPr lvl="0" indent="-338400">
              <a:lnSpc>
                <a:spcPct val="95000"/>
              </a:lnSpc>
              <a:spcBef>
                <a:spcPts val="1200"/>
              </a:spcBef>
            </a:pPr>
            <a:r>
              <a:rPr lang="en-US" sz="1700" noProof="0" dirty="0"/>
              <a:t>Peaks were not detected at all in some sequences</a:t>
            </a:r>
          </a:p>
          <a:p>
            <a:pPr lvl="0" indent="-338400">
              <a:lnSpc>
                <a:spcPct val="95000"/>
              </a:lnSpc>
              <a:spcBef>
                <a:spcPts val="1200"/>
              </a:spcBef>
            </a:pPr>
            <a:r>
              <a:rPr lang="en-US" sz="1700" dirty="0"/>
              <a:t>However, good results for certain sequences </a:t>
            </a:r>
            <a:r>
              <a:rPr lang="en-US" sz="1700" dirty="0">
                <a:sym typeface="Wingdings" panose="05000000000000000000" pitchFamily="2" charset="2"/>
              </a:rPr>
              <a:t> Not very generalizable</a:t>
            </a:r>
            <a:endParaRPr lang="en-US" sz="1700" noProof="0" dirty="0"/>
          </a:p>
          <a:p>
            <a:pPr lvl="0" indent="-338400" algn="l" rtl="0">
              <a:lnSpc>
                <a:spcPct val="95000"/>
              </a:lnSpc>
              <a:spcBef>
                <a:spcPts val="1200"/>
              </a:spcBef>
              <a:spcAft>
                <a:spcPts val="0"/>
              </a:spcAft>
              <a:buNone/>
            </a:pPr>
            <a:endParaRPr lang="en-US" sz="1700" noProof="0" dirty="0"/>
          </a:p>
        </p:txBody>
      </p:sp>
      <p:sp>
        <p:nvSpPr>
          <p:cNvPr id="223" name="Google Shape;223;p17">
            <a:extLst>
              <a:ext uri="{FF2B5EF4-FFF2-40B4-BE49-F238E27FC236}">
                <a16:creationId xmlns:a16="http://schemas.microsoft.com/office/drawing/2014/main" id="{E60257B3-B682-85BB-293E-87043F1B654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30</a:t>
            </a:fld>
            <a:endParaRPr lang="en-US" noProof="0" dirty="0"/>
          </a:p>
        </p:txBody>
      </p:sp>
      <p:sp>
        <p:nvSpPr>
          <p:cNvPr id="224" name="Google Shape;224;p17">
            <a:extLst>
              <a:ext uri="{FF2B5EF4-FFF2-40B4-BE49-F238E27FC236}">
                <a16:creationId xmlns:a16="http://schemas.microsoft.com/office/drawing/2014/main" id="{4BEB2404-3B10-0C95-B3F2-EA8D8DC18BB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4293876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C94A195-979A-0ACB-0D4B-7DE8F5FCED7A}"/>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A4ADFFA1-6796-8E75-16C9-F6AF517B6F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noProof="0" dirty="0"/>
              <a:t>Results – Autoencoder</a:t>
            </a:r>
          </a:p>
        </p:txBody>
      </p:sp>
      <p:sp>
        <p:nvSpPr>
          <p:cNvPr id="223" name="Google Shape;223;p17">
            <a:extLst>
              <a:ext uri="{FF2B5EF4-FFF2-40B4-BE49-F238E27FC236}">
                <a16:creationId xmlns:a16="http://schemas.microsoft.com/office/drawing/2014/main" id="{67B1F3D9-031E-C73D-45C9-50836480D94E}"/>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31</a:t>
            </a:fld>
            <a:endParaRPr lang="en-US" noProof="0" dirty="0"/>
          </a:p>
        </p:txBody>
      </p:sp>
      <p:sp>
        <p:nvSpPr>
          <p:cNvPr id="224" name="Google Shape;224;p17">
            <a:extLst>
              <a:ext uri="{FF2B5EF4-FFF2-40B4-BE49-F238E27FC236}">
                <a16:creationId xmlns:a16="http://schemas.microsoft.com/office/drawing/2014/main" id="{4A60C398-3C42-4680-43CE-6E8288E9FDE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3" name="Google Shape;222;p17">
            <a:extLst>
              <a:ext uri="{FF2B5EF4-FFF2-40B4-BE49-F238E27FC236}">
                <a16:creationId xmlns:a16="http://schemas.microsoft.com/office/drawing/2014/main" id="{AFA61646-BBFC-0380-471B-7924B804F15D}"/>
              </a:ext>
            </a:extLst>
          </p:cNvPr>
          <p:cNvSpPr txBox="1">
            <a:spLocks/>
          </p:cNvSpPr>
          <p:nvPr/>
        </p:nvSpPr>
        <p:spPr>
          <a:xfrm>
            <a:off x="359999" y="752799"/>
            <a:ext cx="408824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105000"/>
              </a:lnSpc>
              <a:spcBef>
                <a:spcPts val="1200"/>
              </a:spcBef>
              <a:buNone/>
            </a:pPr>
            <a:r>
              <a:rPr lang="en-US" sz="1700" dirty="0"/>
              <a:t>Analysis of the results</a:t>
            </a:r>
          </a:p>
          <a:p>
            <a:pPr lvl="0" indent="-338400">
              <a:lnSpc>
                <a:spcPct val="105000"/>
              </a:lnSpc>
              <a:spcBef>
                <a:spcPts val="1200"/>
              </a:spcBef>
            </a:pPr>
            <a:r>
              <a:rPr lang="en-US" sz="1700" dirty="0"/>
              <a:t>Not many false-positives issued on the sequences</a:t>
            </a:r>
          </a:p>
          <a:p>
            <a:pPr lvl="0" indent="-338400">
              <a:lnSpc>
                <a:spcPct val="105000"/>
              </a:lnSpc>
              <a:spcBef>
                <a:spcPts val="1200"/>
              </a:spcBef>
            </a:pPr>
            <a:r>
              <a:rPr lang="en-US" sz="1700" dirty="0"/>
              <a:t>Many peaks were not detected</a:t>
            </a:r>
          </a:p>
          <a:p>
            <a:pPr indent="-338400">
              <a:lnSpc>
                <a:spcPct val="105000"/>
              </a:lnSpc>
              <a:spcBef>
                <a:spcPts val="1200"/>
              </a:spcBef>
            </a:pPr>
            <a:r>
              <a:rPr lang="en-US" sz="1700" dirty="0"/>
              <a:t>Can detect positive and negative peaks</a:t>
            </a:r>
          </a:p>
          <a:p>
            <a:pPr indent="-338400">
              <a:lnSpc>
                <a:spcPct val="105000"/>
              </a:lnSpc>
              <a:spcBef>
                <a:spcPts val="1200"/>
              </a:spcBef>
            </a:pPr>
            <a:r>
              <a:rPr lang="en-US" sz="1700" dirty="0"/>
              <a:t>Detects smaller deviations but sometimes unable to identify larger deviations </a:t>
            </a:r>
            <a:r>
              <a:rPr lang="en-US" sz="1700" dirty="0">
                <a:sym typeface="Wingdings" panose="05000000000000000000" pitchFamily="2" charset="2"/>
              </a:rPr>
              <a:t> not good</a:t>
            </a:r>
            <a:endParaRPr lang="en-US" sz="1700" dirty="0"/>
          </a:p>
          <a:p>
            <a:pPr indent="-338400">
              <a:lnSpc>
                <a:spcPct val="105000"/>
              </a:lnSpc>
              <a:spcBef>
                <a:spcPts val="1200"/>
              </a:spcBef>
            </a:pPr>
            <a:endParaRPr lang="en-US" sz="1700" dirty="0"/>
          </a:p>
        </p:txBody>
      </p:sp>
      <p:pic>
        <p:nvPicPr>
          <p:cNvPr id="6" name="Picture 5">
            <a:extLst>
              <a:ext uri="{FF2B5EF4-FFF2-40B4-BE49-F238E27FC236}">
                <a16:creationId xmlns:a16="http://schemas.microsoft.com/office/drawing/2014/main" id="{82E66165-69B9-F13C-1DEB-FE1965F28311}"/>
              </a:ext>
            </a:extLst>
          </p:cNvPr>
          <p:cNvPicPr>
            <a:picLocks noChangeAspect="1"/>
          </p:cNvPicPr>
          <p:nvPr/>
        </p:nvPicPr>
        <p:blipFill>
          <a:blip r:embed="rId3"/>
          <a:srcRect l="2030" t="4989" r="1880" b="3169"/>
          <a:stretch>
            <a:fillRect/>
          </a:stretch>
        </p:blipFill>
        <p:spPr>
          <a:xfrm>
            <a:off x="4339349" y="823467"/>
            <a:ext cx="4694646" cy="1905983"/>
          </a:xfrm>
          <a:prstGeom prst="rect">
            <a:avLst/>
          </a:prstGeom>
        </p:spPr>
      </p:pic>
      <p:pic>
        <p:nvPicPr>
          <p:cNvPr id="8" name="Picture 7">
            <a:extLst>
              <a:ext uri="{FF2B5EF4-FFF2-40B4-BE49-F238E27FC236}">
                <a16:creationId xmlns:a16="http://schemas.microsoft.com/office/drawing/2014/main" id="{E671846C-BDAB-5DB6-9323-2D50D03EA6E3}"/>
              </a:ext>
            </a:extLst>
          </p:cNvPr>
          <p:cNvPicPr>
            <a:picLocks noChangeAspect="1"/>
          </p:cNvPicPr>
          <p:nvPr/>
        </p:nvPicPr>
        <p:blipFill>
          <a:blip r:embed="rId4"/>
          <a:srcRect l="2181" t="3169" r="1203" b="4989"/>
          <a:stretch>
            <a:fillRect/>
          </a:stretch>
        </p:blipFill>
        <p:spPr>
          <a:xfrm>
            <a:off x="4339349" y="2800118"/>
            <a:ext cx="4750753" cy="1918256"/>
          </a:xfrm>
          <a:prstGeom prst="rect">
            <a:avLst/>
          </a:prstGeom>
        </p:spPr>
      </p:pic>
    </p:spTree>
    <p:extLst>
      <p:ext uri="{BB962C8B-B14F-4D97-AF65-F5344CB8AC3E}">
        <p14:creationId xmlns:p14="http://schemas.microsoft.com/office/powerpoint/2010/main" val="3676016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CE9BB01E-9E82-33CE-A25C-FB86CAF7BB2D}"/>
            </a:ext>
          </a:extLst>
        </p:cNvPr>
        <p:cNvGrpSpPr/>
        <p:nvPr/>
      </p:nvGrpSpPr>
      <p:grpSpPr>
        <a:xfrm>
          <a:off x="0" y="0"/>
          <a:ext cx="0" cy="0"/>
          <a:chOff x="0" y="0"/>
          <a:chExt cx="0" cy="0"/>
        </a:xfrm>
      </p:grpSpPr>
      <p:sp>
        <p:nvSpPr>
          <p:cNvPr id="332" name="Google Shape;332;p28">
            <a:extLst>
              <a:ext uri="{FF2B5EF4-FFF2-40B4-BE49-F238E27FC236}">
                <a16:creationId xmlns:a16="http://schemas.microsoft.com/office/drawing/2014/main" id="{0C537166-4D62-053D-7936-3E50B496F56E}"/>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Comparison</a:t>
            </a:r>
          </a:p>
        </p:txBody>
      </p:sp>
      <p:sp>
        <p:nvSpPr>
          <p:cNvPr id="333" name="Google Shape;333;p28">
            <a:extLst>
              <a:ext uri="{FF2B5EF4-FFF2-40B4-BE49-F238E27FC236}">
                <a16:creationId xmlns:a16="http://schemas.microsoft.com/office/drawing/2014/main" id="{A113E541-99F4-599D-CF6D-C60B598083B7}"/>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34" name="Google Shape;334;p28">
            <a:extLst>
              <a:ext uri="{FF2B5EF4-FFF2-40B4-BE49-F238E27FC236}">
                <a16:creationId xmlns:a16="http://schemas.microsoft.com/office/drawing/2014/main" id="{27AE92F3-5A62-B287-CF5B-5FD63DD35A1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32</a:t>
            </a:fld>
            <a:endParaRPr lang="en-US" noProof="0" dirty="0"/>
          </a:p>
        </p:txBody>
      </p:sp>
      <p:sp>
        <p:nvSpPr>
          <p:cNvPr id="335" name="Google Shape;335;p28">
            <a:extLst>
              <a:ext uri="{FF2B5EF4-FFF2-40B4-BE49-F238E27FC236}">
                <a16:creationId xmlns:a16="http://schemas.microsoft.com/office/drawing/2014/main" id="{9D77D277-43A4-EBE2-88F7-24EFB332E4C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517844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E23F47D-7BD5-40FE-C563-FC736929590A}"/>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1F090D1-B802-6DE3-2C39-2E7DF0EA97C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8546646B-1CAF-0C87-C592-D27EEC14A515}"/>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lvl="0">
              <a:spcBef>
                <a:spcPts val="0"/>
              </a:spcBef>
            </a:pPr>
            <a:r>
              <a:rPr lang="en-US" noProof="0" dirty="0"/>
              <a:t>Linear vs non-linear</a:t>
            </a:r>
          </a:p>
          <a:p>
            <a:pPr lvl="0">
              <a:spcBef>
                <a:spcPts val="0"/>
              </a:spcBef>
            </a:pPr>
            <a:r>
              <a:rPr lang="en-US" dirty="0"/>
              <a:t>Interpretability vs model complexity</a:t>
            </a:r>
          </a:p>
          <a:p>
            <a:pPr lvl="0">
              <a:spcBef>
                <a:spcPts val="0"/>
              </a:spcBef>
            </a:pPr>
            <a:r>
              <a:rPr lang="en-US" noProof="0" dirty="0"/>
              <a:t>Real</a:t>
            </a:r>
            <a:r>
              <a:rPr lang="en-US" dirty="0"/>
              <a:t>-world applications</a:t>
            </a:r>
            <a:endParaRPr lang="en-US" noProof="0" dirty="0"/>
          </a:p>
          <a:p>
            <a:pPr lvl="0">
              <a:spcBef>
                <a:spcPts val="0"/>
              </a:spcBef>
            </a:pPr>
            <a:endParaRPr lang="en-US" dirty="0"/>
          </a:p>
          <a:p>
            <a:pPr lvl="0">
              <a:spcBef>
                <a:spcPts val="0"/>
              </a:spcBef>
            </a:pPr>
            <a:endParaRPr lang="en-US" noProof="0" dirty="0"/>
          </a:p>
          <a:p>
            <a:pPr lvl="0">
              <a:spcBef>
                <a:spcPts val="0"/>
              </a:spcBef>
            </a:pPr>
            <a:r>
              <a:rPr lang="en-US" noProof="0" dirty="0"/>
              <a:t>Computational costs / speed</a:t>
            </a:r>
          </a:p>
          <a:p>
            <a:pPr lvl="0">
              <a:spcBef>
                <a:spcPts val="0"/>
              </a:spcBef>
            </a:pPr>
            <a:r>
              <a:rPr lang="en-US" noProof="0" dirty="0"/>
              <a:t>Precision</a:t>
            </a:r>
          </a:p>
          <a:p>
            <a:pPr lvl="0">
              <a:spcBef>
                <a:spcPts val="0"/>
              </a:spcBef>
            </a:pPr>
            <a:r>
              <a:rPr lang="en-US" noProof="0" dirty="0"/>
              <a:t>Recall</a:t>
            </a:r>
          </a:p>
          <a:p>
            <a:pPr lvl="0">
              <a:spcBef>
                <a:spcPts val="0"/>
              </a:spcBef>
            </a:pPr>
            <a:r>
              <a:rPr lang="en-US" noProof="0" dirty="0"/>
              <a:t>Robustness and Generalization</a:t>
            </a:r>
          </a:p>
        </p:txBody>
      </p:sp>
      <p:sp>
        <p:nvSpPr>
          <p:cNvPr id="223" name="Google Shape;223;p17">
            <a:extLst>
              <a:ext uri="{FF2B5EF4-FFF2-40B4-BE49-F238E27FC236}">
                <a16:creationId xmlns:a16="http://schemas.microsoft.com/office/drawing/2014/main" id="{5BDBC638-7449-D372-8264-CD93DE6F407F}"/>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33</a:t>
            </a:fld>
            <a:endParaRPr lang="en-US" noProof="0" dirty="0"/>
          </a:p>
        </p:txBody>
      </p:sp>
      <p:sp>
        <p:nvSpPr>
          <p:cNvPr id="224" name="Google Shape;224;p17">
            <a:extLst>
              <a:ext uri="{FF2B5EF4-FFF2-40B4-BE49-F238E27FC236}">
                <a16:creationId xmlns:a16="http://schemas.microsoft.com/office/drawing/2014/main" id="{6A6B8F9D-2AD4-7EF4-D990-0F1FAD4DAC5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69075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5CE49DF-12A8-EE5E-1E5F-C5019111759C}"/>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6A0402E0-B4E8-3533-3BB2-4338DB80C76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B673F4B7-2983-2438-99AC-AA95405955CE}"/>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noProof="0" dirty="0"/>
              <a:t>Methods ordered by computational costs / speed (from fastest to slowest):</a:t>
            </a:r>
          </a:p>
          <a:p>
            <a:pPr marL="460629" lvl="0" indent="-342900">
              <a:spcBef>
                <a:spcPts val="0"/>
              </a:spcBef>
              <a:buFont typeface="+mj-lt"/>
              <a:buAutoNum type="arabicPeriod"/>
            </a:pPr>
            <a:r>
              <a:rPr lang="en-US" noProof="0" dirty="0"/>
              <a:t>Threshold-based methods </a:t>
            </a:r>
          </a:p>
          <a:p>
            <a:pPr marL="460629" lvl="0" indent="-342900">
              <a:spcBef>
                <a:spcPts val="0"/>
              </a:spcBef>
              <a:buFont typeface="+mj-lt"/>
              <a:buAutoNum type="arabicPeriod"/>
            </a:pPr>
            <a:r>
              <a:rPr lang="en-US" dirty="0"/>
              <a:t>Isolation Tree</a:t>
            </a:r>
            <a:endParaRPr lang="en-US" noProof="0" dirty="0"/>
          </a:p>
          <a:p>
            <a:pPr marL="460629" lvl="0" indent="-342900">
              <a:spcBef>
                <a:spcPts val="0"/>
              </a:spcBef>
              <a:buFont typeface="+mj-lt"/>
              <a:buAutoNum type="arabicPeriod"/>
            </a:pPr>
            <a:r>
              <a:rPr lang="en-US" noProof="0" dirty="0"/>
              <a:t>Clustering with K-Means</a:t>
            </a:r>
          </a:p>
          <a:p>
            <a:pPr marL="460629" lvl="0" indent="-342900">
              <a:spcBef>
                <a:spcPts val="0"/>
              </a:spcBef>
              <a:buFont typeface="+mj-lt"/>
              <a:buAutoNum type="arabicPeriod"/>
            </a:pPr>
            <a:r>
              <a:rPr lang="en-US" noProof="0" dirty="0"/>
              <a:t>Clustering with DBSCAN</a:t>
            </a:r>
          </a:p>
          <a:p>
            <a:pPr marL="460629" lvl="0" indent="-342900">
              <a:spcBef>
                <a:spcPts val="0"/>
              </a:spcBef>
              <a:buFont typeface="+mj-lt"/>
              <a:buAutoNum type="arabicPeriod"/>
            </a:pPr>
            <a:r>
              <a:rPr lang="en-US" noProof="0" dirty="0"/>
              <a:t>Wavelet-Transform</a:t>
            </a:r>
          </a:p>
          <a:p>
            <a:pPr marL="460629" lvl="0" indent="-342900">
              <a:spcBef>
                <a:spcPts val="0"/>
              </a:spcBef>
              <a:buFont typeface="+mj-lt"/>
              <a:buAutoNum type="arabicPeriod"/>
            </a:pPr>
            <a:r>
              <a:rPr lang="en-US" dirty="0"/>
              <a:t>LSTM Auto-encoder </a:t>
            </a:r>
            <a:endParaRPr lang="en-US" noProof="0" dirty="0"/>
          </a:p>
          <a:p>
            <a:pPr marL="460629" lvl="0" indent="-342900">
              <a:spcBef>
                <a:spcPts val="0"/>
              </a:spcBef>
              <a:buFont typeface="+mj-lt"/>
              <a:buAutoNum type="arabicPeriod"/>
            </a:pPr>
            <a:endParaRPr lang="en-US" noProof="0" dirty="0"/>
          </a:p>
        </p:txBody>
      </p:sp>
      <p:sp>
        <p:nvSpPr>
          <p:cNvPr id="223" name="Google Shape;223;p17">
            <a:extLst>
              <a:ext uri="{FF2B5EF4-FFF2-40B4-BE49-F238E27FC236}">
                <a16:creationId xmlns:a16="http://schemas.microsoft.com/office/drawing/2014/main" id="{7CF2F941-5112-8408-9BF7-AEF471CCEE7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34</a:t>
            </a:fld>
            <a:endParaRPr lang="en-US" noProof="0" dirty="0"/>
          </a:p>
        </p:txBody>
      </p:sp>
      <p:sp>
        <p:nvSpPr>
          <p:cNvPr id="224" name="Google Shape;224;p17">
            <a:extLst>
              <a:ext uri="{FF2B5EF4-FFF2-40B4-BE49-F238E27FC236}">
                <a16:creationId xmlns:a16="http://schemas.microsoft.com/office/drawing/2014/main" id="{2BB5C848-E1FD-3337-3FEF-997DBD7FEE6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583009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7A58B2A-6936-9559-09FF-F812E095A54A}"/>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9E00C0A5-280A-771A-4037-B6BAB998362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350D3B19-A2E8-D7AE-A562-AE128F2A2504}"/>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noProof="0" dirty="0"/>
              <a:t>Methods ordered by precision (from accurate to inaccurate):</a:t>
            </a:r>
          </a:p>
          <a:p>
            <a:pPr marL="460629" lvl="0" indent="-342900">
              <a:spcBef>
                <a:spcPts val="0"/>
              </a:spcBef>
              <a:buFont typeface="+mj-lt"/>
              <a:buAutoNum type="arabicPeriod"/>
            </a:pPr>
            <a:r>
              <a:rPr lang="en-US" noProof="0" dirty="0"/>
              <a:t>Threshold-based detection (with commanded speed as input) </a:t>
            </a:r>
          </a:p>
          <a:p>
            <a:pPr marL="460629" indent="-342900">
              <a:spcBef>
                <a:spcPts val="0"/>
              </a:spcBef>
              <a:buFont typeface="+mj-lt"/>
              <a:buAutoNum type="arabicPeriod"/>
            </a:pPr>
            <a:r>
              <a:rPr lang="en-US" noProof="0" dirty="0"/>
              <a:t>Clustering with DBSCAN</a:t>
            </a:r>
          </a:p>
          <a:p>
            <a:pPr marL="460629" indent="-342900">
              <a:spcBef>
                <a:spcPts val="0"/>
              </a:spcBef>
              <a:buFont typeface="+mj-lt"/>
              <a:buAutoNum type="arabicPeriod"/>
            </a:pPr>
            <a:r>
              <a:rPr lang="en-US" noProof="0" dirty="0"/>
              <a:t>Threshold-based detection (with torque as input) </a:t>
            </a:r>
          </a:p>
          <a:p>
            <a:pPr marL="460629" lvl="0" indent="-342900">
              <a:spcBef>
                <a:spcPts val="0"/>
              </a:spcBef>
              <a:buFont typeface="+mj-lt"/>
              <a:buAutoNum type="arabicPeriod"/>
            </a:pPr>
            <a:r>
              <a:rPr lang="en-US" noProof="0" dirty="0"/>
              <a:t>Clustering with K-Means</a:t>
            </a:r>
          </a:p>
          <a:p>
            <a:pPr marL="460629" lvl="0" indent="-342900">
              <a:spcBef>
                <a:spcPts val="0"/>
              </a:spcBef>
              <a:buFont typeface="+mj-lt"/>
              <a:buAutoNum type="arabicPeriod"/>
            </a:pPr>
            <a:r>
              <a:rPr lang="en-US" noProof="0" dirty="0"/>
              <a:t>Wavelet-Transform</a:t>
            </a:r>
          </a:p>
        </p:txBody>
      </p:sp>
      <p:sp>
        <p:nvSpPr>
          <p:cNvPr id="223" name="Google Shape;223;p17">
            <a:extLst>
              <a:ext uri="{FF2B5EF4-FFF2-40B4-BE49-F238E27FC236}">
                <a16:creationId xmlns:a16="http://schemas.microsoft.com/office/drawing/2014/main" id="{372DC457-05FA-6FB1-54BB-09C99C6EA4A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35</a:t>
            </a:fld>
            <a:endParaRPr lang="en-US" noProof="0" dirty="0"/>
          </a:p>
        </p:txBody>
      </p:sp>
      <p:sp>
        <p:nvSpPr>
          <p:cNvPr id="224" name="Google Shape;224;p17">
            <a:extLst>
              <a:ext uri="{FF2B5EF4-FFF2-40B4-BE49-F238E27FC236}">
                <a16:creationId xmlns:a16="http://schemas.microsoft.com/office/drawing/2014/main" id="{B1349350-9763-F833-F511-3443C4BD346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012517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0B470E91-7AD8-8B9C-C6F0-DF5EABA5EB90}"/>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AE4FBDE6-25AF-1D13-2493-C5B21DB64074}"/>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Comparison</a:t>
            </a:r>
          </a:p>
        </p:txBody>
      </p:sp>
      <p:sp>
        <p:nvSpPr>
          <p:cNvPr id="222" name="Google Shape;222;p17">
            <a:extLst>
              <a:ext uri="{FF2B5EF4-FFF2-40B4-BE49-F238E27FC236}">
                <a16:creationId xmlns:a16="http://schemas.microsoft.com/office/drawing/2014/main" id="{BC8FF117-0DB4-F89E-1E48-F8C870D15E78}"/>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noProof="0" dirty="0"/>
              <a:t>Methods ordered by recall (from accurate to inaccurate):</a:t>
            </a:r>
          </a:p>
          <a:p>
            <a:pPr marL="460629" indent="-342900">
              <a:spcBef>
                <a:spcPts val="0"/>
              </a:spcBef>
              <a:buFont typeface="+mj-lt"/>
              <a:buAutoNum type="arabicPeriod"/>
            </a:pPr>
            <a:r>
              <a:rPr lang="en-US" noProof="0" dirty="0"/>
              <a:t>Wavelet-Transform</a:t>
            </a:r>
          </a:p>
          <a:p>
            <a:pPr marL="460629" lvl="0" indent="-342900">
              <a:spcBef>
                <a:spcPts val="0"/>
              </a:spcBef>
              <a:buFont typeface="+mj-lt"/>
              <a:buAutoNum type="arabicPeriod"/>
            </a:pPr>
            <a:r>
              <a:rPr lang="en-US" noProof="0" dirty="0"/>
              <a:t>Threshold-based detection (with commanded speed as input) </a:t>
            </a:r>
          </a:p>
          <a:p>
            <a:pPr marL="460629" indent="-342900">
              <a:spcBef>
                <a:spcPts val="0"/>
              </a:spcBef>
              <a:buFont typeface="+mj-lt"/>
              <a:buAutoNum type="arabicPeriod"/>
            </a:pPr>
            <a:r>
              <a:rPr lang="en-US" noProof="0" dirty="0"/>
              <a:t>Clustering with DBSCAN</a:t>
            </a:r>
          </a:p>
          <a:p>
            <a:pPr marL="460629" indent="-342900">
              <a:spcBef>
                <a:spcPts val="0"/>
              </a:spcBef>
              <a:buFont typeface="+mj-lt"/>
              <a:buAutoNum type="arabicPeriod"/>
            </a:pPr>
            <a:r>
              <a:rPr lang="en-US" noProof="0" dirty="0"/>
              <a:t>Threshold-based detection (with torque as input) </a:t>
            </a:r>
          </a:p>
          <a:p>
            <a:pPr marL="460629" lvl="0" indent="-342900">
              <a:spcBef>
                <a:spcPts val="0"/>
              </a:spcBef>
              <a:buFont typeface="+mj-lt"/>
              <a:buAutoNum type="arabicPeriod"/>
            </a:pPr>
            <a:r>
              <a:rPr lang="en-US" noProof="0" dirty="0"/>
              <a:t>Clustering with K-Means</a:t>
            </a:r>
          </a:p>
        </p:txBody>
      </p:sp>
      <p:sp>
        <p:nvSpPr>
          <p:cNvPr id="223" name="Google Shape;223;p17">
            <a:extLst>
              <a:ext uri="{FF2B5EF4-FFF2-40B4-BE49-F238E27FC236}">
                <a16:creationId xmlns:a16="http://schemas.microsoft.com/office/drawing/2014/main" id="{1D91E6FF-5FBE-5BFB-2398-4190CA8D62EE}"/>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36</a:t>
            </a:fld>
            <a:endParaRPr lang="en-US" noProof="0" dirty="0"/>
          </a:p>
        </p:txBody>
      </p:sp>
      <p:sp>
        <p:nvSpPr>
          <p:cNvPr id="224" name="Google Shape;224;p17">
            <a:extLst>
              <a:ext uri="{FF2B5EF4-FFF2-40B4-BE49-F238E27FC236}">
                <a16:creationId xmlns:a16="http://schemas.microsoft.com/office/drawing/2014/main" id="{9600E0B4-8D59-8753-44C0-38550B026DE7}"/>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904588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DA6F314D-56A6-3264-C1CF-9ECC22799A21}"/>
            </a:ext>
          </a:extLst>
        </p:cNvPr>
        <p:cNvGrpSpPr/>
        <p:nvPr/>
      </p:nvGrpSpPr>
      <p:grpSpPr>
        <a:xfrm>
          <a:off x="0" y="0"/>
          <a:ext cx="0" cy="0"/>
          <a:chOff x="0" y="0"/>
          <a:chExt cx="0" cy="0"/>
        </a:xfrm>
      </p:grpSpPr>
      <p:sp>
        <p:nvSpPr>
          <p:cNvPr id="332" name="Google Shape;332;p28">
            <a:extLst>
              <a:ext uri="{FF2B5EF4-FFF2-40B4-BE49-F238E27FC236}">
                <a16:creationId xmlns:a16="http://schemas.microsoft.com/office/drawing/2014/main" id="{6EECA37F-D61F-0637-4E0B-6C5F034B52DF}"/>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Conclusion</a:t>
            </a:r>
          </a:p>
        </p:txBody>
      </p:sp>
      <p:sp>
        <p:nvSpPr>
          <p:cNvPr id="333" name="Google Shape;333;p28">
            <a:extLst>
              <a:ext uri="{FF2B5EF4-FFF2-40B4-BE49-F238E27FC236}">
                <a16:creationId xmlns:a16="http://schemas.microsoft.com/office/drawing/2014/main" id="{7EA42307-51B8-702E-7037-BA6F806B3138}"/>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34" name="Google Shape;334;p28">
            <a:extLst>
              <a:ext uri="{FF2B5EF4-FFF2-40B4-BE49-F238E27FC236}">
                <a16:creationId xmlns:a16="http://schemas.microsoft.com/office/drawing/2014/main" id="{043C0B9B-B250-F1BA-03CA-297373DC308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37</a:t>
            </a:fld>
            <a:endParaRPr lang="en-US" noProof="0" dirty="0"/>
          </a:p>
        </p:txBody>
      </p:sp>
      <p:sp>
        <p:nvSpPr>
          <p:cNvPr id="335" name="Google Shape;335;p28">
            <a:extLst>
              <a:ext uri="{FF2B5EF4-FFF2-40B4-BE49-F238E27FC236}">
                <a16:creationId xmlns:a16="http://schemas.microsoft.com/office/drawing/2014/main" id="{DB9DB504-71A7-7057-4974-76173FECDD4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996348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AB527E6-D6F5-6E75-775F-47CDCC265D80}"/>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A513ABD5-C8B0-4A93-D790-466F19E01452}"/>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a:extLst>
              <a:ext uri="{FF2B5EF4-FFF2-40B4-BE49-F238E27FC236}">
                <a16:creationId xmlns:a16="http://schemas.microsoft.com/office/drawing/2014/main" id="{9B40CEE1-4F0A-9B8C-A830-3A1EBE65601B}"/>
              </a:ext>
            </a:extLst>
          </p:cNvPr>
          <p:cNvSpPr txBox="1">
            <a:spLocks noGrp="1"/>
          </p:cNvSpPr>
          <p:nvPr>
            <p:ph type="body" idx="4294967295"/>
          </p:nvPr>
        </p:nvSpPr>
        <p:spPr>
          <a:xfrm>
            <a:off x="359999" y="1127300"/>
            <a:ext cx="8423999" cy="3263400"/>
          </a:xfrm>
          <a:prstGeom prst="rect">
            <a:avLst/>
          </a:prstGeom>
          <a:noFill/>
          <a:ln>
            <a:noFill/>
          </a:ln>
        </p:spPr>
        <p:txBody>
          <a:bodyPr spcFirstLastPara="1" wrap="square" lIns="91425" tIns="45700" rIns="91425" bIns="45700" anchor="t" anchorCtr="0">
            <a:normAutofit/>
          </a:bodyPr>
          <a:lstStyle/>
          <a:p>
            <a:pPr lvl="0" indent="-336550">
              <a:lnSpc>
                <a:spcPct val="115000"/>
              </a:lnSpc>
              <a:spcBef>
                <a:spcPts val="1200"/>
              </a:spcBef>
              <a:buSzPts val="1700"/>
            </a:pPr>
            <a:r>
              <a:rPr lang="en-US" sz="1700" noProof="0" dirty="0" err="1"/>
              <a:t>Asd</a:t>
            </a:r>
            <a:endParaRPr lang="en-US" sz="1700" noProof="0" dirty="0"/>
          </a:p>
          <a:p>
            <a:pPr lvl="0" indent="-336550">
              <a:lnSpc>
                <a:spcPct val="115000"/>
              </a:lnSpc>
              <a:spcBef>
                <a:spcPts val="1200"/>
              </a:spcBef>
              <a:buSzPts val="1700"/>
            </a:pPr>
            <a:r>
              <a:rPr lang="en-US" sz="1700" dirty="0" err="1"/>
              <a:t>Asd</a:t>
            </a:r>
            <a:endParaRPr lang="en-US" sz="1700" dirty="0"/>
          </a:p>
          <a:p>
            <a:pPr lvl="0" indent="-336550">
              <a:lnSpc>
                <a:spcPct val="115000"/>
              </a:lnSpc>
              <a:spcBef>
                <a:spcPts val="1200"/>
              </a:spcBef>
              <a:buSzPts val="1700"/>
            </a:pPr>
            <a:endParaRPr lang="en-US" sz="1543" noProof="0" dirty="0"/>
          </a:p>
        </p:txBody>
      </p:sp>
      <p:sp>
        <p:nvSpPr>
          <p:cNvPr id="342" name="Google Shape;342;p29">
            <a:extLst>
              <a:ext uri="{FF2B5EF4-FFF2-40B4-BE49-F238E27FC236}">
                <a16:creationId xmlns:a16="http://schemas.microsoft.com/office/drawing/2014/main" id="{709625EA-5F45-56DC-9FBC-F7E4D9488668}"/>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38</a:t>
            </a:fld>
            <a:endParaRPr lang="en-US" noProof="0" dirty="0"/>
          </a:p>
        </p:txBody>
      </p:sp>
      <p:sp>
        <p:nvSpPr>
          <p:cNvPr id="343" name="Google Shape;343;p29">
            <a:extLst>
              <a:ext uri="{FF2B5EF4-FFF2-40B4-BE49-F238E27FC236}">
                <a16:creationId xmlns:a16="http://schemas.microsoft.com/office/drawing/2014/main" id="{8924EBC3-0C6E-5027-5F4A-3EFE755876A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6899301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A51C19A9-2201-A6D7-65BC-AA94D4BB65C6}"/>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8A591DE4-5EE8-35BB-2C1C-62A4521E32D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a:extLst>
              <a:ext uri="{FF2B5EF4-FFF2-40B4-BE49-F238E27FC236}">
                <a16:creationId xmlns:a16="http://schemas.microsoft.com/office/drawing/2014/main" id="{948BFD99-BD37-5382-C8B4-1976B3EAC760}"/>
              </a:ext>
            </a:extLst>
          </p:cNvPr>
          <p:cNvSpPr txBox="1">
            <a:spLocks noGrp="1"/>
          </p:cNvSpPr>
          <p:nvPr>
            <p:ph type="body" idx="4294967295"/>
          </p:nvPr>
        </p:nvSpPr>
        <p:spPr>
          <a:xfrm>
            <a:off x="359999" y="1127300"/>
            <a:ext cx="8423999" cy="3263400"/>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t>Ideas for improvement</a:t>
            </a:r>
          </a:p>
          <a:p>
            <a:pPr lvl="0" indent="-336550">
              <a:lnSpc>
                <a:spcPct val="115000"/>
              </a:lnSpc>
              <a:spcBef>
                <a:spcPts val="1200"/>
              </a:spcBef>
              <a:buSzPts val="1700"/>
            </a:pPr>
            <a:r>
              <a:rPr lang="en-US" sz="1700" dirty="0"/>
              <a:t>Rescale the signals by a material-specific factor to align dynamics in the current caused by normal workload within the same zone to improve generalization</a:t>
            </a:r>
          </a:p>
          <a:p>
            <a:pPr lvl="0" indent="-336550">
              <a:lnSpc>
                <a:spcPct val="115000"/>
              </a:lnSpc>
              <a:spcBef>
                <a:spcPts val="1200"/>
              </a:spcBef>
              <a:buSzPts val="1700"/>
            </a:pPr>
            <a:r>
              <a:rPr lang="en-US" sz="1700" dirty="0"/>
              <a:t>Consider both the width of each peak and its proximity to neighboring peaks</a:t>
            </a:r>
          </a:p>
          <a:p>
            <a:pPr lvl="0" indent="-336550">
              <a:lnSpc>
                <a:spcPct val="115000"/>
              </a:lnSpc>
              <a:spcBef>
                <a:spcPts val="1200"/>
              </a:spcBef>
              <a:buSzPts val="1700"/>
            </a:pPr>
            <a:r>
              <a:rPr lang="en-US" sz="1700" noProof="0" dirty="0"/>
              <a:t>Apply smoothing to the signal to filter noise an</a:t>
            </a:r>
            <a:r>
              <a:rPr lang="en-US" sz="1700" dirty="0"/>
              <a:t>d remove unsignificant peaks</a:t>
            </a:r>
          </a:p>
          <a:p>
            <a:pPr lvl="0" indent="-336550">
              <a:lnSpc>
                <a:spcPct val="115000"/>
              </a:lnSpc>
              <a:spcBef>
                <a:spcPts val="1200"/>
              </a:spcBef>
              <a:buSzPts val="1700"/>
            </a:pPr>
            <a:r>
              <a:rPr lang="en-US" sz="1700" dirty="0"/>
              <a:t>Coalescence (cluster formation): peaks that are close to each other (within a window distance k) are combined so that only the highest peak remains</a:t>
            </a:r>
            <a:endParaRPr lang="en-US" sz="1700" noProof="0" dirty="0"/>
          </a:p>
        </p:txBody>
      </p:sp>
      <p:sp>
        <p:nvSpPr>
          <p:cNvPr id="342" name="Google Shape;342;p29">
            <a:extLst>
              <a:ext uri="{FF2B5EF4-FFF2-40B4-BE49-F238E27FC236}">
                <a16:creationId xmlns:a16="http://schemas.microsoft.com/office/drawing/2014/main" id="{56DE29A7-FC93-82DD-EBCC-34AAC0D686BF}"/>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39</a:t>
            </a:fld>
            <a:endParaRPr lang="en-US" noProof="0" dirty="0"/>
          </a:p>
        </p:txBody>
      </p:sp>
      <p:sp>
        <p:nvSpPr>
          <p:cNvPr id="343" name="Google Shape;343;p29">
            <a:extLst>
              <a:ext uri="{FF2B5EF4-FFF2-40B4-BE49-F238E27FC236}">
                <a16:creationId xmlns:a16="http://schemas.microsoft.com/office/drawing/2014/main" id="{B369E068-8039-D3AD-A015-226AF854ECE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211798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Introduction</a:t>
            </a:r>
            <a:endParaRPr lang="en-US" noProof="0" dirty="0"/>
          </a:p>
        </p:txBody>
      </p:sp>
      <p:sp>
        <p:nvSpPr>
          <p:cNvPr id="222" name="Google Shape;222;p17"/>
          <p:cNvSpPr txBox="1">
            <a:spLocks noGrp="1"/>
          </p:cNvSpPr>
          <p:nvPr>
            <p:ph type="body" idx="4294967295"/>
          </p:nvPr>
        </p:nvSpPr>
        <p:spPr>
          <a:xfrm>
            <a:off x="359999" y="2571750"/>
            <a:ext cx="5458910" cy="1818939"/>
          </a:xfrm>
          <a:prstGeom prst="rect">
            <a:avLst/>
          </a:prstGeom>
          <a:noFill/>
          <a:ln>
            <a:noFill/>
          </a:ln>
        </p:spPr>
        <p:txBody>
          <a:bodyPr spcFirstLastPara="1" wrap="square" lIns="91425" tIns="45700" rIns="91425" bIns="45700" anchor="t" anchorCtr="0">
            <a:normAutofit/>
          </a:bodyPr>
          <a:lstStyle/>
          <a:p>
            <a:pPr indent="-338400">
              <a:lnSpc>
                <a:spcPct val="95000"/>
              </a:lnSpc>
              <a:spcBef>
                <a:spcPts val="1200"/>
              </a:spcBef>
              <a:buNone/>
            </a:pPr>
            <a:r>
              <a:rPr lang="en-US" sz="1700" dirty="0"/>
              <a:t>Consequences</a:t>
            </a:r>
          </a:p>
          <a:p>
            <a:pPr indent="-338400">
              <a:lnSpc>
                <a:spcPct val="95000"/>
              </a:lnSpc>
              <a:spcBef>
                <a:spcPts val="1200"/>
              </a:spcBef>
            </a:pPr>
            <a:r>
              <a:rPr lang="en-US" sz="1700" dirty="0"/>
              <a:t>Sharp peaks in current can stress the drive electronics, leading to a reduced motor lifespan</a:t>
            </a:r>
          </a:p>
          <a:p>
            <a:pPr indent="-338400">
              <a:lnSpc>
                <a:spcPct val="95000"/>
              </a:lnSpc>
              <a:spcBef>
                <a:spcPts val="1200"/>
              </a:spcBef>
            </a:pPr>
            <a:r>
              <a:rPr lang="en-US" sz="1700" noProof="0" dirty="0"/>
              <a:t>Increase in energy consumption</a:t>
            </a:r>
          </a:p>
        </p:txBody>
      </p:sp>
      <p:sp>
        <p:nvSpPr>
          <p:cNvPr id="223" name="Google Shape;223;p17"/>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a:t>
            </a:fld>
            <a:endParaRPr lang="en-US" noProof="0" dirty="0"/>
          </a:p>
        </p:txBody>
      </p:sp>
      <p:sp>
        <p:nvSpPr>
          <p:cNvPr id="224" name="Google Shape;224;p17"/>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2" name="Google Shape;222;p17">
            <a:extLst>
              <a:ext uri="{FF2B5EF4-FFF2-40B4-BE49-F238E27FC236}">
                <a16:creationId xmlns:a16="http://schemas.microsoft.com/office/drawing/2014/main" id="{B2B1B41A-FF19-2F03-7A49-C8D2563315E7}"/>
              </a:ext>
            </a:extLst>
          </p:cNvPr>
          <p:cNvSpPr txBox="1">
            <a:spLocks/>
          </p:cNvSpPr>
          <p:nvPr/>
        </p:nvSpPr>
        <p:spPr>
          <a:xfrm>
            <a:off x="359999" y="752811"/>
            <a:ext cx="8424000" cy="18189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dirty="0"/>
              <a:t>Motivation</a:t>
            </a:r>
          </a:p>
          <a:p>
            <a:pPr indent="-338400">
              <a:lnSpc>
                <a:spcPct val="95000"/>
              </a:lnSpc>
              <a:spcBef>
                <a:spcPts val="1200"/>
              </a:spcBef>
            </a:pPr>
            <a:r>
              <a:rPr lang="en-US" sz="1700" dirty="0"/>
              <a:t>Sudden power surges can occur in the motor current of a milling machine</a:t>
            </a:r>
          </a:p>
          <a:p>
            <a:pPr indent="-338400">
              <a:lnSpc>
                <a:spcPct val="95000"/>
              </a:lnSpc>
              <a:spcBef>
                <a:spcPts val="1200"/>
              </a:spcBef>
            </a:pPr>
            <a:r>
              <a:rPr lang="en-US" sz="1700" dirty="0"/>
              <a:t>Important to distinguish between normal power increases (caused by the tool engaging with material) and abnormal peak anomalies</a:t>
            </a:r>
          </a:p>
        </p:txBody>
      </p:sp>
      <p:pic>
        <p:nvPicPr>
          <p:cNvPr id="2050" name="Picture 2">
            <a:extLst>
              <a:ext uri="{FF2B5EF4-FFF2-40B4-BE49-F238E27FC236}">
                <a16:creationId xmlns:a16="http://schemas.microsoft.com/office/drawing/2014/main" id="{3640184C-B8D3-1529-B95F-C49A8D58C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82" y="2750307"/>
            <a:ext cx="2743417" cy="1572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p:cNvSpPr txBox="1">
            <a:spLocks noGrp="1"/>
          </p:cNvSpPr>
          <p:nvPr>
            <p:ph type="body" idx="4294967295"/>
          </p:nvPr>
        </p:nvSpPr>
        <p:spPr>
          <a:xfrm>
            <a:off x="359999" y="1127300"/>
            <a:ext cx="8423999" cy="3263400"/>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t>Findings</a:t>
            </a:r>
          </a:p>
          <a:p>
            <a:pPr lvl="0" indent="-336550">
              <a:lnSpc>
                <a:spcPct val="115000"/>
              </a:lnSpc>
              <a:spcBef>
                <a:spcPts val="1200"/>
              </a:spcBef>
              <a:buSzPts val="1700"/>
            </a:pPr>
            <a:r>
              <a:rPr lang="en-US" sz="1700" noProof="0" dirty="0"/>
              <a:t>Anomalies are likely caused by sudden changes in the commanded speed (speed setpoint from the trajectory planner to the motor controller)</a:t>
            </a:r>
          </a:p>
          <a:p>
            <a:pPr lvl="0" indent="-336550">
              <a:lnSpc>
                <a:spcPct val="115000"/>
              </a:lnSpc>
              <a:spcBef>
                <a:spcPts val="1200"/>
              </a:spcBef>
              <a:buSzPts val="1700"/>
            </a:pPr>
            <a:r>
              <a:rPr lang="en-US" sz="1700" noProof="0" dirty="0"/>
              <a:t>Sharp edges in the speed setpoint seem to cause the peaks in the current</a:t>
            </a:r>
          </a:p>
          <a:p>
            <a:pPr lvl="0" indent="-336550">
              <a:lnSpc>
                <a:spcPct val="115000"/>
              </a:lnSpc>
              <a:spcBef>
                <a:spcPts val="1200"/>
              </a:spcBef>
              <a:buSzPts val="1700"/>
            </a:pPr>
            <a:r>
              <a:rPr lang="en-US" sz="1700" noProof="0" dirty="0"/>
              <a:t>There seems to be a bug within the planning unit</a:t>
            </a:r>
          </a:p>
          <a:p>
            <a:pPr lvl="1" indent="-336550">
              <a:lnSpc>
                <a:spcPct val="115000"/>
              </a:lnSpc>
              <a:spcBef>
                <a:spcPts val="1200"/>
              </a:spcBef>
              <a:buSzPts val="1700"/>
            </a:pPr>
            <a:r>
              <a:rPr lang="en-US" sz="1543" noProof="0" dirty="0"/>
              <a:t>Spindle signal looks like a discrete signal with hard edges (instead of smooth, continuous transitions</a:t>
            </a:r>
          </a:p>
        </p:txBody>
      </p:sp>
      <p:sp>
        <p:nvSpPr>
          <p:cNvPr id="342" name="Google Shape;342;p29"/>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40</a:t>
            </a:fld>
            <a:endParaRPr lang="en-US" noProof="0" dirty="0"/>
          </a:p>
        </p:txBody>
      </p:sp>
      <p:sp>
        <p:nvSpPr>
          <p:cNvPr id="343" name="Google Shape;343;p29"/>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D14BD5E-B74A-4D9C-D5BF-50F4D84EB11A}"/>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72B87832-FB99-A8E8-B75C-C924B4B2E01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Conclusion</a:t>
            </a:r>
          </a:p>
        </p:txBody>
      </p:sp>
      <p:sp>
        <p:nvSpPr>
          <p:cNvPr id="341" name="Google Shape;341;p29">
            <a:extLst>
              <a:ext uri="{FF2B5EF4-FFF2-40B4-BE49-F238E27FC236}">
                <a16:creationId xmlns:a16="http://schemas.microsoft.com/office/drawing/2014/main" id="{6E87CCD9-98D3-A392-4674-F201C737F303}"/>
              </a:ext>
            </a:extLst>
          </p:cNvPr>
          <p:cNvSpPr txBox="1">
            <a:spLocks noGrp="1"/>
          </p:cNvSpPr>
          <p:nvPr>
            <p:ph type="body" idx="4294967295"/>
          </p:nvPr>
        </p:nvSpPr>
        <p:spPr>
          <a:xfrm>
            <a:off x="360000" y="1127300"/>
            <a:ext cx="8423998" cy="3263400"/>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dirty="0"/>
              <a:t>3 different types of anomalies</a:t>
            </a:r>
          </a:p>
          <a:p>
            <a:pPr marL="463550" lvl="0" indent="-342900">
              <a:lnSpc>
                <a:spcPct val="115000"/>
              </a:lnSpc>
              <a:spcBef>
                <a:spcPts val="1200"/>
              </a:spcBef>
              <a:buSzPts val="1700"/>
              <a:buFont typeface="+mj-lt"/>
              <a:buAutoNum type="arabicPeriod"/>
            </a:pPr>
            <a:r>
              <a:rPr lang="en-US" sz="1700" noProof="0" dirty="0"/>
              <a:t>Large outlier</a:t>
            </a:r>
          </a:p>
          <a:p>
            <a:pPr marL="463550" lvl="0" indent="-342900">
              <a:lnSpc>
                <a:spcPct val="115000"/>
              </a:lnSpc>
              <a:spcBef>
                <a:spcPts val="1200"/>
              </a:spcBef>
              <a:buSzPts val="1700"/>
              <a:buFont typeface="+mj-lt"/>
              <a:buAutoNum type="arabicPeriod"/>
            </a:pPr>
            <a:r>
              <a:rPr lang="en-US" sz="1700" dirty="0"/>
              <a:t>Flickering of the signal to zero</a:t>
            </a:r>
          </a:p>
          <a:p>
            <a:pPr marL="463550" lvl="0" indent="-342900">
              <a:lnSpc>
                <a:spcPct val="115000"/>
              </a:lnSpc>
              <a:spcBef>
                <a:spcPts val="1200"/>
              </a:spcBef>
              <a:buSzPts val="1700"/>
              <a:buFont typeface="+mj-lt"/>
              <a:buAutoNum type="arabicPeriod"/>
            </a:pPr>
            <a:r>
              <a:rPr lang="en-US" sz="1700" dirty="0"/>
              <a:t>Jumping between quantized levels</a:t>
            </a:r>
            <a:endParaRPr lang="en-US" sz="1700" noProof="0" dirty="0"/>
          </a:p>
        </p:txBody>
      </p:sp>
      <p:sp>
        <p:nvSpPr>
          <p:cNvPr id="342" name="Google Shape;342;p29">
            <a:extLst>
              <a:ext uri="{FF2B5EF4-FFF2-40B4-BE49-F238E27FC236}">
                <a16:creationId xmlns:a16="http://schemas.microsoft.com/office/drawing/2014/main" id="{7B40E0BA-87B5-00CB-A57F-7A362AC2F57B}"/>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41</a:t>
            </a:fld>
            <a:endParaRPr lang="en-US" noProof="0" dirty="0"/>
          </a:p>
        </p:txBody>
      </p:sp>
      <p:sp>
        <p:nvSpPr>
          <p:cNvPr id="343" name="Google Shape;343;p29">
            <a:extLst>
              <a:ext uri="{FF2B5EF4-FFF2-40B4-BE49-F238E27FC236}">
                <a16:creationId xmlns:a16="http://schemas.microsoft.com/office/drawing/2014/main" id="{A507C5CA-40E1-37FD-E691-98C7A0E89AB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Reihe, Diagramm, Screenshot enthält.&#10;&#10;KI-generierte Inhalte können fehlerhaft sein.">
            <a:extLst>
              <a:ext uri="{FF2B5EF4-FFF2-40B4-BE49-F238E27FC236}">
                <a16:creationId xmlns:a16="http://schemas.microsoft.com/office/drawing/2014/main" id="{828240F6-921D-D520-67F7-0E609DAF1A7A}"/>
              </a:ext>
            </a:extLst>
          </p:cNvPr>
          <p:cNvPicPr>
            <a:picLocks noChangeAspect="1"/>
          </p:cNvPicPr>
          <p:nvPr/>
        </p:nvPicPr>
        <p:blipFill>
          <a:blip r:embed="rId3"/>
          <a:stretch>
            <a:fillRect/>
          </a:stretch>
        </p:blipFill>
        <p:spPr>
          <a:xfrm>
            <a:off x="4527197" y="1714376"/>
            <a:ext cx="4256801" cy="1714748"/>
          </a:xfrm>
          <a:prstGeom prst="rect">
            <a:avLst/>
          </a:prstGeom>
        </p:spPr>
      </p:pic>
      <p:grpSp>
        <p:nvGrpSpPr>
          <p:cNvPr id="7" name="Gruppieren 6">
            <a:extLst>
              <a:ext uri="{FF2B5EF4-FFF2-40B4-BE49-F238E27FC236}">
                <a16:creationId xmlns:a16="http://schemas.microsoft.com/office/drawing/2014/main" id="{856055CC-F448-B01B-B2BD-A90FDCAF14D1}"/>
              </a:ext>
            </a:extLst>
          </p:cNvPr>
          <p:cNvGrpSpPr/>
          <p:nvPr/>
        </p:nvGrpSpPr>
        <p:grpSpPr>
          <a:xfrm>
            <a:off x="4978400" y="3609903"/>
            <a:ext cx="386576" cy="353943"/>
            <a:chOff x="5084956" y="3786878"/>
            <a:chExt cx="386576" cy="353943"/>
          </a:xfrm>
        </p:grpSpPr>
        <p:sp>
          <p:nvSpPr>
            <p:cNvPr id="5" name="Ellipse 4">
              <a:extLst>
                <a:ext uri="{FF2B5EF4-FFF2-40B4-BE49-F238E27FC236}">
                  <a16:creationId xmlns:a16="http://schemas.microsoft.com/office/drawing/2014/main" id="{9A0DF536-28E6-886D-AAFD-CD296473A6BA}"/>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700" dirty="0">
                <a:solidFill>
                  <a:schemeClr val="tx1"/>
                </a:solidFill>
              </a:endParaRPr>
            </a:p>
          </p:txBody>
        </p:sp>
        <p:sp>
          <p:nvSpPr>
            <p:cNvPr id="6" name="Textfeld 5">
              <a:extLst>
                <a:ext uri="{FF2B5EF4-FFF2-40B4-BE49-F238E27FC236}">
                  <a16:creationId xmlns:a16="http://schemas.microsoft.com/office/drawing/2014/main" id="{30E5CA5E-D098-2C69-5B78-F0D5026BDE2E}"/>
                </a:ext>
              </a:extLst>
            </p:cNvPr>
            <p:cNvSpPr txBox="1"/>
            <p:nvPr/>
          </p:nvSpPr>
          <p:spPr>
            <a:xfrm>
              <a:off x="5084956" y="3786878"/>
              <a:ext cx="386576" cy="353943"/>
            </a:xfrm>
            <a:prstGeom prst="rect">
              <a:avLst/>
            </a:prstGeom>
            <a:noFill/>
          </p:spPr>
          <p:txBody>
            <a:bodyPr wrap="square" rtlCol="0">
              <a:spAutoFit/>
            </a:bodyPr>
            <a:lstStyle/>
            <a:p>
              <a:r>
                <a:rPr lang="de-DE" sz="1700" dirty="0">
                  <a:solidFill>
                    <a:srgbClr val="0068B4"/>
                  </a:solidFill>
                </a:rPr>
                <a:t>1.</a:t>
              </a:r>
            </a:p>
          </p:txBody>
        </p:sp>
      </p:grpSp>
      <p:grpSp>
        <p:nvGrpSpPr>
          <p:cNvPr id="8" name="Gruppieren 7">
            <a:extLst>
              <a:ext uri="{FF2B5EF4-FFF2-40B4-BE49-F238E27FC236}">
                <a16:creationId xmlns:a16="http://schemas.microsoft.com/office/drawing/2014/main" id="{5581AA17-EC26-AD71-DC42-0D769F8E0BBF}"/>
              </a:ext>
            </a:extLst>
          </p:cNvPr>
          <p:cNvGrpSpPr/>
          <p:nvPr/>
        </p:nvGrpSpPr>
        <p:grpSpPr>
          <a:xfrm>
            <a:off x="5991552" y="3609904"/>
            <a:ext cx="386576" cy="353943"/>
            <a:chOff x="5084956" y="3786878"/>
            <a:chExt cx="386576" cy="353943"/>
          </a:xfrm>
        </p:grpSpPr>
        <p:sp>
          <p:nvSpPr>
            <p:cNvPr id="9" name="Ellipse 8">
              <a:extLst>
                <a:ext uri="{FF2B5EF4-FFF2-40B4-BE49-F238E27FC236}">
                  <a16:creationId xmlns:a16="http://schemas.microsoft.com/office/drawing/2014/main" id="{14C4FAEC-7AE4-3CEB-8964-576E494013BC}"/>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700" dirty="0">
                <a:solidFill>
                  <a:schemeClr val="tx1"/>
                </a:solidFill>
              </a:endParaRPr>
            </a:p>
          </p:txBody>
        </p:sp>
        <p:sp>
          <p:nvSpPr>
            <p:cNvPr id="10" name="Textfeld 9">
              <a:extLst>
                <a:ext uri="{FF2B5EF4-FFF2-40B4-BE49-F238E27FC236}">
                  <a16:creationId xmlns:a16="http://schemas.microsoft.com/office/drawing/2014/main" id="{65E54C56-1182-F095-6610-2056FAD51730}"/>
                </a:ext>
              </a:extLst>
            </p:cNvPr>
            <p:cNvSpPr txBox="1"/>
            <p:nvPr/>
          </p:nvSpPr>
          <p:spPr>
            <a:xfrm>
              <a:off x="5084956" y="3786878"/>
              <a:ext cx="386576" cy="353943"/>
            </a:xfrm>
            <a:prstGeom prst="rect">
              <a:avLst/>
            </a:prstGeom>
            <a:noFill/>
          </p:spPr>
          <p:txBody>
            <a:bodyPr wrap="square" rtlCol="0">
              <a:spAutoFit/>
            </a:bodyPr>
            <a:lstStyle/>
            <a:p>
              <a:r>
                <a:rPr lang="de-DE" sz="1700" dirty="0">
                  <a:solidFill>
                    <a:srgbClr val="0068B4"/>
                  </a:solidFill>
                </a:rPr>
                <a:t>2.</a:t>
              </a:r>
            </a:p>
          </p:txBody>
        </p:sp>
      </p:grpSp>
      <p:grpSp>
        <p:nvGrpSpPr>
          <p:cNvPr id="11" name="Gruppieren 10">
            <a:extLst>
              <a:ext uri="{FF2B5EF4-FFF2-40B4-BE49-F238E27FC236}">
                <a16:creationId xmlns:a16="http://schemas.microsoft.com/office/drawing/2014/main" id="{DDCC3397-FE63-6116-AB9D-92EEDE460642}"/>
              </a:ext>
            </a:extLst>
          </p:cNvPr>
          <p:cNvGrpSpPr/>
          <p:nvPr/>
        </p:nvGrpSpPr>
        <p:grpSpPr>
          <a:xfrm>
            <a:off x="7149883" y="3619500"/>
            <a:ext cx="386576" cy="353943"/>
            <a:chOff x="5084956" y="3786878"/>
            <a:chExt cx="386576" cy="353943"/>
          </a:xfrm>
        </p:grpSpPr>
        <p:sp>
          <p:nvSpPr>
            <p:cNvPr id="12" name="Ellipse 11">
              <a:extLst>
                <a:ext uri="{FF2B5EF4-FFF2-40B4-BE49-F238E27FC236}">
                  <a16:creationId xmlns:a16="http://schemas.microsoft.com/office/drawing/2014/main" id="{9086B929-E218-9EBA-EBFB-E988CE8F97B0}"/>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700" dirty="0">
                <a:solidFill>
                  <a:schemeClr val="tx1"/>
                </a:solidFill>
              </a:endParaRPr>
            </a:p>
          </p:txBody>
        </p:sp>
        <p:sp>
          <p:nvSpPr>
            <p:cNvPr id="13" name="Textfeld 12">
              <a:extLst>
                <a:ext uri="{FF2B5EF4-FFF2-40B4-BE49-F238E27FC236}">
                  <a16:creationId xmlns:a16="http://schemas.microsoft.com/office/drawing/2014/main" id="{15A2D2A8-800A-B925-F0EC-9CAFFD77AC6A}"/>
                </a:ext>
              </a:extLst>
            </p:cNvPr>
            <p:cNvSpPr txBox="1"/>
            <p:nvPr/>
          </p:nvSpPr>
          <p:spPr>
            <a:xfrm>
              <a:off x="5084956" y="3786878"/>
              <a:ext cx="386576" cy="353943"/>
            </a:xfrm>
            <a:prstGeom prst="rect">
              <a:avLst/>
            </a:prstGeom>
            <a:noFill/>
          </p:spPr>
          <p:txBody>
            <a:bodyPr wrap="square" rtlCol="0">
              <a:spAutoFit/>
            </a:bodyPr>
            <a:lstStyle/>
            <a:p>
              <a:r>
                <a:rPr lang="de-DE" sz="1700" dirty="0">
                  <a:solidFill>
                    <a:srgbClr val="0068B4"/>
                  </a:solidFill>
                </a:rPr>
                <a:t>3.</a:t>
              </a:r>
            </a:p>
          </p:txBody>
        </p:sp>
      </p:grpSp>
      <p:cxnSp>
        <p:nvCxnSpPr>
          <p:cNvPr id="15" name="Gerader Verbinder 14">
            <a:extLst>
              <a:ext uri="{FF2B5EF4-FFF2-40B4-BE49-F238E27FC236}">
                <a16:creationId xmlns:a16="http://schemas.microsoft.com/office/drawing/2014/main" id="{AF29F345-B7B8-D131-6459-8D5D67D7A1F5}"/>
              </a:ext>
            </a:extLst>
          </p:cNvPr>
          <p:cNvCxnSpPr>
            <a:cxnSpLocks/>
          </p:cNvCxnSpPr>
          <p:nvPr/>
        </p:nvCxnSpPr>
        <p:spPr>
          <a:xfrm>
            <a:off x="4978400" y="2759000"/>
            <a:ext cx="134144" cy="86288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635CF70D-8E6A-3C26-4DB6-435A1D6C82B2}"/>
              </a:ext>
            </a:extLst>
          </p:cNvPr>
          <p:cNvCxnSpPr>
            <a:cxnSpLocks/>
          </p:cNvCxnSpPr>
          <p:nvPr/>
        </p:nvCxnSpPr>
        <p:spPr>
          <a:xfrm>
            <a:off x="5739120" y="1932878"/>
            <a:ext cx="356880" cy="168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44BF44E1-246E-3E28-9B80-4168E8F04DCD}"/>
              </a:ext>
            </a:extLst>
          </p:cNvPr>
          <p:cNvCxnSpPr>
            <a:cxnSpLocks/>
          </p:cNvCxnSpPr>
          <p:nvPr/>
        </p:nvCxnSpPr>
        <p:spPr>
          <a:xfrm flipH="1">
            <a:off x="6186488" y="1971675"/>
            <a:ext cx="69479" cy="1650206"/>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DFB553EB-1D2B-54A5-CDD5-12FB649760B7}"/>
              </a:ext>
            </a:extLst>
          </p:cNvPr>
          <p:cNvCxnSpPr>
            <a:cxnSpLocks/>
          </p:cNvCxnSpPr>
          <p:nvPr/>
        </p:nvCxnSpPr>
        <p:spPr>
          <a:xfrm flipH="1">
            <a:off x="6262688" y="1932878"/>
            <a:ext cx="504492" cy="171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8FB2751-5B51-9584-542C-24881519017F}"/>
              </a:ext>
            </a:extLst>
          </p:cNvPr>
          <p:cNvCxnSpPr>
            <a:cxnSpLocks/>
          </p:cNvCxnSpPr>
          <p:nvPr/>
        </p:nvCxnSpPr>
        <p:spPr>
          <a:xfrm flipH="1">
            <a:off x="7367588" y="2028825"/>
            <a:ext cx="352425" cy="1609725"/>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0348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subTitle" idx="1"/>
          </p:nvPr>
        </p:nvSpPr>
        <p:spPr>
          <a:xfrm>
            <a:off x="800176" y="1511499"/>
            <a:ext cx="6858000" cy="373800"/>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SzPts val="1700"/>
              <a:buNone/>
            </a:pPr>
            <a:r>
              <a:rPr lang="en-US" noProof="0" dirty="0"/>
              <a:t>Intermediate Progress and Results Update</a:t>
            </a:r>
          </a:p>
        </p:txBody>
      </p:sp>
      <p:sp>
        <p:nvSpPr>
          <p:cNvPr id="349" name="Google Shape;349;p30"/>
          <p:cNvSpPr txBox="1">
            <a:spLocks noGrp="1"/>
          </p:cNvSpPr>
          <p:nvPr>
            <p:ph type="ctrTitle"/>
          </p:nvPr>
        </p:nvSpPr>
        <p:spPr>
          <a:xfrm>
            <a:off x="800175" y="1113952"/>
            <a:ext cx="6858000" cy="3108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Clr>
                <a:schemeClr val="lt1"/>
              </a:buClr>
              <a:buSzPts val="2200"/>
              <a:buFont typeface="Arial"/>
              <a:buNone/>
            </a:pPr>
            <a:r>
              <a:rPr lang="en-US" sz="2200" noProof="0" dirty="0"/>
              <a:t>Peak Detection in Time Series</a:t>
            </a:r>
          </a:p>
          <a:p>
            <a:pPr marL="0" lvl="0" indent="0" algn="l" rtl="0">
              <a:lnSpc>
                <a:spcPct val="90000"/>
              </a:lnSpc>
              <a:spcBef>
                <a:spcPts val="0"/>
              </a:spcBef>
              <a:spcAft>
                <a:spcPts val="0"/>
              </a:spcAft>
              <a:buClr>
                <a:schemeClr val="lt1"/>
              </a:buClr>
              <a:buSzPts val="2200"/>
              <a:buFont typeface="Arial"/>
              <a:buNone/>
            </a:pPr>
            <a:endParaRPr lang="en-US" sz="2200" noProof="0" dirty="0"/>
          </a:p>
        </p:txBody>
      </p:sp>
      <p:sp>
        <p:nvSpPr>
          <p:cNvPr id="350" name="Google Shape;350;p30"/>
          <p:cNvSpPr txBox="1"/>
          <p:nvPr/>
        </p:nvSpPr>
        <p:spPr>
          <a:xfrm>
            <a:off x="800176" y="2768541"/>
            <a:ext cx="4482900" cy="4344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2223" b="1" noProof="0" dirty="0">
                <a:solidFill>
                  <a:srgbClr val="0068B4"/>
                </a:solidFill>
                <a:latin typeface="Arial"/>
                <a:ea typeface="Arial"/>
                <a:cs typeface="Arial"/>
                <a:sym typeface="Arial"/>
              </a:rPr>
              <a:t>Thank You For Your Attention!</a:t>
            </a:r>
            <a:endParaRPr lang="en-US" noProof="0" dirty="0"/>
          </a:p>
        </p:txBody>
      </p:sp>
      <p:sp>
        <p:nvSpPr>
          <p:cNvPr id="351" name="Google Shape;351;p30"/>
          <p:cNvSpPr txBox="1"/>
          <p:nvPr/>
        </p:nvSpPr>
        <p:spPr>
          <a:xfrm>
            <a:off x="627825" y="3444775"/>
            <a:ext cx="3280800" cy="519900"/>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rPr>
              <a:t>Nestor Weidemann</a:t>
            </a:r>
            <a:endParaRPr lang="en-US" noProof="0" dirty="0"/>
          </a:p>
          <a:p>
            <a:pPr marL="0" marR="0" lvl="0" indent="0" algn="l" rtl="0">
              <a:lnSpc>
                <a:spcPct val="150000"/>
              </a:lnSpc>
              <a:spcBef>
                <a:spcPts val="0"/>
              </a:spcBef>
              <a:spcAft>
                <a:spcPts val="0"/>
              </a:spcAft>
              <a:buNone/>
            </a:pPr>
            <a:r>
              <a:rPr lang="en-US" sz="1111" noProof="0" dirty="0">
                <a:solidFill>
                  <a:schemeClr val="dk1"/>
                </a:solidFill>
                <a:latin typeface="Arial"/>
                <a:ea typeface="Arial"/>
                <a:cs typeface="Arial"/>
                <a:sym typeface="Arial"/>
              </a:rPr>
              <a:t>Mail:	</a:t>
            </a:r>
            <a:r>
              <a:rPr lang="en-US" sz="1111" noProof="0" dirty="0">
                <a:solidFill>
                  <a:schemeClr val="dk1"/>
                </a:solidFill>
              </a:rPr>
              <a:t>nestor.weidemann</a:t>
            </a:r>
            <a:r>
              <a:rPr lang="en-US" sz="1111" noProof="0" dirty="0">
                <a:solidFill>
                  <a:schemeClr val="dk1"/>
                </a:solidFill>
                <a:latin typeface="Arial"/>
                <a:ea typeface="Arial"/>
                <a:cs typeface="Arial"/>
                <a:sym typeface="Arial"/>
              </a:rPr>
              <a:t>@st.ovgu.de</a:t>
            </a:r>
            <a:endParaRPr lang="en-US" noProof="0" dirty="0"/>
          </a:p>
        </p:txBody>
      </p:sp>
      <p:sp>
        <p:nvSpPr>
          <p:cNvPr id="352" name="Google Shape;352;p30"/>
          <p:cNvSpPr txBox="1"/>
          <p:nvPr/>
        </p:nvSpPr>
        <p:spPr>
          <a:xfrm>
            <a:off x="627825" y="4086350"/>
            <a:ext cx="3280800" cy="519900"/>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rPr>
              <a:t>Nathira Wijemanne</a:t>
            </a:r>
            <a:endParaRPr lang="en-US" noProof="0" dirty="0"/>
          </a:p>
          <a:p>
            <a:pPr marL="0" marR="0" lvl="0" indent="0" algn="l" rtl="0">
              <a:lnSpc>
                <a:spcPct val="150000"/>
              </a:lnSpc>
              <a:spcBef>
                <a:spcPts val="0"/>
              </a:spcBef>
              <a:spcAft>
                <a:spcPts val="0"/>
              </a:spcAft>
              <a:buNone/>
            </a:pPr>
            <a:r>
              <a:rPr lang="en-US" sz="1111" noProof="0" dirty="0">
                <a:solidFill>
                  <a:schemeClr val="dk1"/>
                </a:solidFill>
                <a:latin typeface="Arial"/>
                <a:ea typeface="Arial"/>
                <a:cs typeface="Arial"/>
                <a:sym typeface="Arial"/>
              </a:rPr>
              <a:t>Mail:	</a:t>
            </a:r>
            <a:r>
              <a:rPr lang="en-US" sz="1111" noProof="0" dirty="0">
                <a:solidFill>
                  <a:schemeClr val="dk1"/>
                </a:solidFill>
              </a:rPr>
              <a:t>nathira.wijemanne</a:t>
            </a:r>
            <a:r>
              <a:rPr lang="en-US" sz="1111" noProof="0" dirty="0">
                <a:solidFill>
                  <a:schemeClr val="dk1"/>
                </a:solidFill>
                <a:latin typeface="Arial"/>
                <a:ea typeface="Arial"/>
                <a:cs typeface="Arial"/>
                <a:sym typeface="Arial"/>
              </a:rPr>
              <a:t>@st.ovgu.de</a:t>
            </a:r>
            <a:endParaRPr lang="en-US" noProof="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96C8959-D708-A593-FE16-18FB48E4D7EF}"/>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C3796DEB-4CBE-538C-F188-8D41F67BAE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CE5A2697-1B52-D0FD-D961-77AFD850CA38}"/>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dirty="0"/>
              <a:t>[1] </a:t>
            </a:r>
            <a:r>
              <a:rPr lang="en-US" sz="1700" dirty="0">
                <a:hlinkClick r:id="rId3"/>
              </a:rPr>
              <a:t>https://www.fptindustrie.com/deu/</a:t>
            </a:r>
            <a:endParaRPr lang="en-US" sz="1700" dirty="0"/>
          </a:p>
          <a:p>
            <a:pPr indent="-336550">
              <a:lnSpc>
                <a:spcPct val="115000"/>
              </a:lnSpc>
              <a:spcBef>
                <a:spcPts val="0"/>
              </a:spcBef>
              <a:buSzPts val="1700"/>
            </a:pPr>
            <a:r>
              <a:rPr lang="en-US" sz="1700" dirty="0"/>
              <a:t>[2] </a:t>
            </a:r>
            <a:r>
              <a:rPr lang="en-US" sz="1700" dirty="0">
                <a:hlinkClick r:id="rId4"/>
              </a:rPr>
              <a:t>https://www.mdpi.com/1996-1073/17/15/3659</a:t>
            </a:r>
            <a:endParaRPr lang="en-US" sz="1700" dirty="0"/>
          </a:p>
          <a:p>
            <a:pPr indent="-336550">
              <a:lnSpc>
                <a:spcPct val="115000"/>
              </a:lnSpc>
              <a:spcBef>
                <a:spcPts val="0"/>
              </a:spcBef>
              <a:buSzPts val="1700"/>
            </a:pPr>
            <a:r>
              <a:rPr lang="en-US" sz="1700" dirty="0"/>
              <a:t>[3] </a:t>
            </a:r>
            <a:r>
              <a:rPr lang="en-US" sz="1700" dirty="0">
                <a:hlinkClick r:id="rId5"/>
              </a:rPr>
              <a:t>https://en.wikipedia.org/wiki/Ricker_wavelet</a:t>
            </a:r>
            <a:endParaRPr lang="en-US" sz="1700" dirty="0"/>
          </a:p>
          <a:p>
            <a:pPr lvl="0" indent="-336550">
              <a:lnSpc>
                <a:spcPct val="115000"/>
              </a:lnSpc>
              <a:spcBef>
                <a:spcPts val="0"/>
              </a:spcBef>
              <a:buSzPts val="1700"/>
            </a:pPr>
            <a:r>
              <a:rPr lang="en-US" sz="1700" dirty="0"/>
              <a:t>[4] </a:t>
            </a:r>
            <a:r>
              <a:rPr lang="en-US" sz="1700" dirty="0">
                <a:hlinkClick r:id="rId6"/>
              </a:rPr>
              <a:t>https://link.springer.com/article/10.1007/s10950-019-09845-y</a:t>
            </a:r>
            <a:endParaRPr lang="en-US" sz="1700" dirty="0"/>
          </a:p>
          <a:p>
            <a:pPr lvl="0" indent="-336550">
              <a:lnSpc>
                <a:spcPct val="115000"/>
              </a:lnSpc>
              <a:spcBef>
                <a:spcPts val="0"/>
              </a:spcBef>
              <a:buSzPts val="1700"/>
            </a:pPr>
            <a:r>
              <a:rPr lang="en-US" sz="1700" dirty="0"/>
              <a:t>[5] </a:t>
            </a:r>
            <a:r>
              <a:rPr lang="en-US" sz="1700" dirty="0">
                <a:hlinkClick r:id="rId7"/>
              </a:rPr>
              <a:t>https://docs.scipy.org/doc/scipy/reference/generated/scipy.signal.peak_prominences.html</a:t>
            </a:r>
            <a:endParaRPr lang="en-US" sz="1700" dirty="0"/>
          </a:p>
          <a:p>
            <a:pPr lvl="0" indent="-336550">
              <a:lnSpc>
                <a:spcPct val="115000"/>
              </a:lnSpc>
              <a:spcBef>
                <a:spcPts val="0"/>
              </a:spcBef>
              <a:buSzPts val="1700"/>
            </a:pPr>
            <a:r>
              <a:rPr lang="en-US" sz="1700" dirty="0"/>
              <a:t>[6] </a:t>
            </a:r>
            <a:r>
              <a:rPr lang="en-US" sz="1700" dirty="0">
                <a:hlinkClick r:id="rId8"/>
              </a:rPr>
              <a:t>https://blog.dailydoseofds.com/p/the-limitations-of-dbscan-clustering</a:t>
            </a:r>
            <a:endParaRPr lang="en-US" sz="1700" dirty="0"/>
          </a:p>
          <a:p>
            <a:pPr lvl="0" indent="-336550">
              <a:lnSpc>
                <a:spcPct val="115000"/>
              </a:lnSpc>
              <a:spcBef>
                <a:spcPts val="0"/>
              </a:spcBef>
              <a:buSzPts val="1700"/>
            </a:pPr>
            <a:r>
              <a:rPr lang="en-US" sz="1700" dirty="0"/>
              <a:t>[7] </a:t>
            </a:r>
          </a:p>
        </p:txBody>
      </p:sp>
      <p:sp>
        <p:nvSpPr>
          <p:cNvPr id="342" name="Google Shape;342;p29">
            <a:extLst>
              <a:ext uri="{FF2B5EF4-FFF2-40B4-BE49-F238E27FC236}">
                <a16:creationId xmlns:a16="http://schemas.microsoft.com/office/drawing/2014/main" id="{46AB3511-FA8F-84D5-DA10-4E531FE436F1}"/>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43</a:t>
            </a:fld>
            <a:endParaRPr lang="en-US" noProof="0" dirty="0"/>
          </a:p>
        </p:txBody>
      </p:sp>
      <p:sp>
        <p:nvSpPr>
          <p:cNvPr id="343" name="Google Shape;343;p29">
            <a:extLst>
              <a:ext uri="{FF2B5EF4-FFF2-40B4-BE49-F238E27FC236}">
                <a16:creationId xmlns:a16="http://schemas.microsoft.com/office/drawing/2014/main" id="{CB034AB2-FF76-75A3-1D54-D7407758470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623144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Backup</a:t>
            </a:r>
          </a:p>
        </p:txBody>
      </p:sp>
      <p:sp>
        <p:nvSpPr>
          <p:cNvPr id="358" name="Google Shape;358;p31"/>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359" name="Google Shape;359;p31"/>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44</a:t>
            </a:fld>
            <a:endParaRPr lang="en-US" noProof="0" dirty="0"/>
          </a:p>
        </p:txBody>
      </p:sp>
      <p:sp>
        <p:nvSpPr>
          <p:cNvPr id="360" name="Google Shape;360;p31"/>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33" name="Google Shape;233;p18"/>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t>Number of Rows: ~1.6 Million</a:t>
            </a:r>
          </a:p>
          <a:p>
            <a:pPr marL="457200" lvl="0" indent="0" algn="l" rtl="0">
              <a:lnSpc>
                <a:spcPct val="90000"/>
              </a:lnSpc>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Time Series data across:</a:t>
            </a:r>
          </a:p>
          <a:p>
            <a:pPr marL="914400" lvl="1" indent="-329437" algn="l" rtl="0">
              <a:lnSpc>
                <a:spcPct val="90000"/>
              </a:lnSpc>
              <a:spcBef>
                <a:spcPts val="0"/>
              </a:spcBef>
              <a:spcAft>
                <a:spcPts val="0"/>
              </a:spcAft>
              <a:buSzPts val="1588"/>
              <a:buChar char="•"/>
            </a:pPr>
            <a:r>
              <a:rPr lang="en-US" noProof="0" dirty="0"/>
              <a:t>2 Machine Types (CMX1, DMC2)</a:t>
            </a:r>
          </a:p>
          <a:p>
            <a:pPr marL="914400" lvl="1" indent="-329437" algn="l" rtl="0">
              <a:lnSpc>
                <a:spcPct val="90000"/>
              </a:lnSpc>
              <a:spcBef>
                <a:spcPts val="0"/>
              </a:spcBef>
              <a:spcAft>
                <a:spcPts val="0"/>
              </a:spcAft>
              <a:buSzPts val="1588"/>
              <a:buChar char="•"/>
            </a:pPr>
            <a:r>
              <a:rPr lang="en-US" noProof="0" dirty="0"/>
              <a:t>2 Materials (AL, S)</a:t>
            </a:r>
          </a:p>
          <a:p>
            <a:pPr marL="914400" lvl="1" indent="-329437" algn="l" rtl="0">
              <a:lnSpc>
                <a:spcPct val="90000"/>
              </a:lnSpc>
              <a:spcBef>
                <a:spcPts val="0"/>
              </a:spcBef>
              <a:spcAft>
                <a:spcPts val="0"/>
              </a:spcAft>
              <a:buSzPts val="1588"/>
              <a:buChar char="•"/>
            </a:pPr>
            <a:r>
              <a:rPr lang="en-US" noProof="0" dirty="0"/>
              <a:t>2 Components (CP1, CP2)</a:t>
            </a:r>
          </a:p>
          <a:p>
            <a:pPr marL="0" lvl="0" indent="457200" algn="l" rtl="0">
              <a:lnSpc>
                <a:spcPct val="90000"/>
              </a:lnSpc>
              <a:spcBef>
                <a:spcPts val="0"/>
              </a:spcBef>
              <a:spcAft>
                <a:spcPts val="0"/>
              </a:spcAft>
              <a:buNone/>
            </a:pPr>
            <a:r>
              <a:rPr lang="en-US" sz="1550" noProof="0" dirty="0"/>
              <a:t>   -&gt;  8 different measurements</a:t>
            </a:r>
          </a:p>
          <a:p>
            <a:pPr marL="457200" lvl="0" indent="0" algn="l" rtl="0">
              <a:lnSpc>
                <a:spcPct val="90000"/>
              </a:lnSpc>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Variables measured across 4 axes: X (1), Y (2), Z (3) and Spindle (6)</a:t>
            </a:r>
          </a:p>
          <a:p>
            <a:pPr marL="914400" lvl="1" indent="-329437" algn="l" rtl="0">
              <a:lnSpc>
                <a:spcPct val="90000"/>
              </a:lnSpc>
              <a:spcBef>
                <a:spcPts val="0"/>
              </a:spcBef>
              <a:spcAft>
                <a:spcPts val="0"/>
              </a:spcAft>
              <a:buSzPts val="1588"/>
              <a:buChar char="•"/>
            </a:pPr>
            <a:r>
              <a:rPr lang="en-US" noProof="0" dirty="0"/>
              <a:t>Target Variable: Current</a:t>
            </a:r>
          </a:p>
          <a:p>
            <a:pPr marL="914400" lvl="1" indent="-329437" algn="l" rtl="0">
              <a:lnSpc>
                <a:spcPct val="90000"/>
              </a:lnSpc>
              <a:spcBef>
                <a:spcPts val="0"/>
              </a:spcBef>
              <a:spcAft>
                <a:spcPts val="0"/>
              </a:spcAft>
              <a:buSzPts val="1588"/>
              <a:buChar char="•"/>
            </a:pPr>
            <a:r>
              <a:rPr lang="en-US" noProof="0" dirty="0"/>
              <a:t>Possible Input Variables: Load, Motor shaft positions (actual &amp; desired), Control deviation, Torque, Feedforward velocity, Feedforward torque, Commanded Speed, and etc.</a:t>
            </a:r>
          </a:p>
          <a:p>
            <a:pPr marL="1028609" lvl="3" indent="0" algn="l" rtl="0">
              <a:lnSpc>
                <a:spcPct val="90000"/>
              </a:lnSpc>
              <a:spcBef>
                <a:spcPts val="375"/>
              </a:spcBef>
              <a:spcAft>
                <a:spcPts val="0"/>
              </a:spcAft>
              <a:buSzPts val="1349"/>
              <a:buNone/>
            </a:pPr>
            <a:endParaRPr lang="en-US" noProof="0" dirty="0"/>
          </a:p>
        </p:txBody>
      </p:sp>
      <p:sp>
        <p:nvSpPr>
          <p:cNvPr id="234" name="Google Shape;234;p18"/>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45</a:t>
            </a:fld>
            <a:endParaRPr lang="en-US" noProof="0" dirty="0"/>
          </a:p>
        </p:txBody>
      </p:sp>
      <p:sp>
        <p:nvSpPr>
          <p:cNvPr id="235" name="Google Shape;235;p18"/>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41" name="Google Shape;241;p19"/>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t>Relationships:</a:t>
            </a:r>
          </a:p>
          <a:p>
            <a:pPr marL="914400" lvl="1" indent="-329437" algn="l" rtl="0">
              <a:lnSpc>
                <a:spcPct val="90000"/>
              </a:lnSpc>
              <a:spcBef>
                <a:spcPts val="0"/>
              </a:spcBef>
              <a:spcAft>
                <a:spcPts val="0"/>
              </a:spcAft>
              <a:buSzPts val="1588"/>
              <a:buChar char="•"/>
            </a:pPr>
            <a:r>
              <a:rPr lang="en-US" noProof="0" dirty="0"/>
              <a:t>For all axes: Current </a:t>
            </a:r>
            <a:r>
              <a:rPr lang="en-US" sz="1550" noProof="0" dirty="0">
                <a:solidFill>
                  <a:srgbClr val="1F1F1F"/>
                </a:solidFill>
                <a:highlight>
                  <a:srgbClr val="FFFFFF"/>
                </a:highlight>
              </a:rPr>
              <a:t>∝ </a:t>
            </a:r>
            <a:r>
              <a:rPr lang="en-US" noProof="0" dirty="0"/>
              <a:t>Torque  </a:t>
            </a:r>
          </a:p>
          <a:p>
            <a:pPr marL="914400" lvl="1" indent="-329437" algn="l" rtl="0">
              <a:lnSpc>
                <a:spcPct val="90000"/>
              </a:lnSpc>
              <a:spcBef>
                <a:spcPts val="0"/>
              </a:spcBef>
              <a:spcAft>
                <a:spcPts val="0"/>
              </a:spcAft>
              <a:buSzPts val="1588"/>
              <a:buChar char="•"/>
            </a:pPr>
            <a:r>
              <a:rPr lang="en-US" noProof="0" dirty="0"/>
              <a:t>For all Z: Current </a:t>
            </a:r>
            <a:r>
              <a:rPr lang="en-US" sz="1550" noProof="0" dirty="0">
                <a:solidFill>
                  <a:srgbClr val="1F1F1F"/>
                </a:solidFill>
                <a:highlight>
                  <a:srgbClr val="FFFFFF"/>
                </a:highlight>
              </a:rPr>
              <a:t>∝ </a:t>
            </a:r>
            <a:r>
              <a:rPr lang="en-US" noProof="0" dirty="0"/>
              <a:t>Load (&gt;0.9 correlation)</a:t>
            </a:r>
          </a:p>
          <a:p>
            <a:pPr marL="914400" lvl="1" indent="-329437" algn="l" rtl="0">
              <a:lnSpc>
                <a:spcPct val="90000"/>
              </a:lnSpc>
              <a:spcBef>
                <a:spcPts val="0"/>
              </a:spcBef>
              <a:spcAft>
                <a:spcPts val="0"/>
              </a:spcAft>
              <a:buSzPts val="1588"/>
              <a:buChar char="•"/>
            </a:pPr>
            <a:r>
              <a:rPr lang="en-US" noProof="0" dirty="0"/>
              <a:t>Machine CMX1, Spindle: Current </a:t>
            </a:r>
            <a:r>
              <a:rPr lang="en-US" sz="1550" noProof="0" dirty="0">
                <a:solidFill>
                  <a:srgbClr val="1F1F1F"/>
                </a:solidFill>
                <a:highlight>
                  <a:srgbClr val="FFFFFF"/>
                </a:highlight>
              </a:rPr>
              <a:t>∝ </a:t>
            </a:r>
            <a:r>
              <a:rPr lang="en-US" noProof="0" dirty="0"/>
              <a:t>Load (&gt;0.9 correlation) </a:t>
            </a:r>
          </a:p>
          <a:p>
            <a:pPr marL="914400" lvl="1" indent="-329437" algn="l" rtl="0">
              <a:lnSpc>
                <a:spcPct val="90000"/>
              </a:lnSpc>
              <a:spcBef>
                <a:spcPts val="0"/>
              </a:spcBef>
              <a:spcAft>
                <a:spcPts val="0"/>
              </a:spcAft>
              <a:buSzPts val="1588"/>
              <a:buChar char="•"/>
            </a:pPr>
            <a:r>
              <a:rPr lang="en-US" noProof="0" dirty="0"/>
              <a:t>Machine DMC2, Y &amp; Z: Current </a:t>
            </a:r>
            <a:r>
              <a:rPr lang="en-US" sz="1550" noProof="0" dirty="0">
                <a:solidFill>
                  <a:srgbClr val="1F1F1F"/>
                </a:solidFill>
                <a:highlight>
                  <a:srgbClr val="FFFFFF"/>
                </a:highlight>
              </a:rPr>
              <a:t>∝ </a:t>
            </a:r>
            <a:r>
              <a:rPr lang="en-US" noProof="0" dirty="0"/>
              <a:t>Encoder Positions (&gt;0.9 correlation) </a:t>
            </a:r>
          </a:p>
          <a:p>
            <a:pPr marL="914400" lvl="1" indent="-329437" algn="l" rtl="0">
              <a:lnSpc>
                <a:spcPct val="90000"/>
              </a:lnSpc>
              <a:spcBef>
                <a:spcPts val="0"/>
              </a:spcBef>
              <a:spcAft>
                <a:spcPts val="0"/>
              </a:spcAft>
              <a:buSzPts val="1588"/>
              <a:buChar char="•"/>
            </a:pPr>
            <a:r>
              <a:rPr lang="en-US" noProof="0" dirty="0"/>
              <a:t>Component 2, Y: Current </a:t>
            </a:r>
            <a:r>
              <a:rPr lang="en-US" sz="1550" noProof="0" dirty="0">
                <a:solidFill>
                  <a:srgbClr val="1F1F1F"/>
                </a:solidFill>
                <a:highlight>
                  <a:srgbClr val="FFFFFF"/>
                </a:highlight>
              </a:rPr>
              <a:t>∝ </a:t>
            </a:r>
            <a:r>
              <a:rPr lang="en-US" noProof="0" dirty="0"/>
              <a:t>Load (&gt;0.9 correlation) </a:t>
            </a:r>
          </a:p>
          <a:p>
            <a:pPr marL="914400" lvl="1" indent="-329437" algn="l" rtl="0">
              <a:lnSpc>
                <a:spcPct val="90000"/>
              </a:lnSpc>
              <a:spcBef>
                <a:spcPts val="0"/>
              </a:spcBef>
              <a:spcAft>
                <a:spcPts val="0"/>
              </a:spcAft>
              <a:buSzPts val="1588"/>
              <a:buChar char="•"/>
            </a:pPr>
            <a:r>
              <a:rPr lang="en-US" noProof="0" dirty="0"/>
              <a:t>Component 1, Spindle: Current </a:t>
            </a:r>
            <a:r>
              <a:rPr lang="en-US" sz="1550" noProof="0" dirty="0">
                <a:solidFill>
                  <a:srgbClr val="1F1F1F"/>
                </a:solidFill>
                <a:highlight>
                  <a:srgbClr val="FFFFFF"/>
                </a:highlight>
              </a:rPr>
              <a:t>∝ </a:t>
            </a:r>
            <a:r>
              <a:rPr lang="en-US" noProof="0" dirty="0"/>
              <a:t>Load (~0.7 correlation)</a:t>
            </a:r>
          </a:p>
        </p:txBody>
      </p:sp>
      <p:sp>
        <p:nvSpPr>
          <p:cNvPr id="242" name="Google Shape;242;p19"/>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46</a:t>
            </a:fld>
            <a:endParaRPr lang="en-US" noProof="0" dirty="0"/>
          </a:p>
        </p:txBody>
      </p:sp>
      <p:sp>
        <p:nvSpPr>
          <p:cNvPr id="243" name="Google Shape;243;p19"/>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Intermediate Results</a:t>
            </a:r>
          </a:p>
        </p:txBody>
      </p:sp>
      <p:sp>
        <p:nvSpPr>
          <p:cNvPr id="257" name="Google Shape;257;p21"/>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47</a:t>
            </a:fld>
            <a:endParaRPr lang="en-US" noProof="0" dirty="0"/>
          </a:p>
        </p:txBody>
      </p:sp>
      <p:sp>
        <p:nvSpPr>
          <p:cNvPr id="258" name="Google Shape;258;p21"/>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
        <p:nvSpPr>
          <p:cNvPr id="259" name="Google Shape;259;p21"/>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noProof="0" dirty="0"/>
          </a:p>
          <a:p>
            <a:pPr marL="457200" lvl="0" indent="-339471" algn="l" rtl="0">
              <a:spcBef>
                <a:spcPts val="0"/>
              </a:spcBef>
              <a:spcAft>
                <a:spcPts val="0"/>
              </a:spcAft>
              <a:buSzPts val="1746"/>
              <a:buChar char="•"/>
            </a:pPr>
            <a:r>
              <a:rPr lang="en-US" noProof="0" dirty="0"/>
              <a:t>Sensitivity analysis was done for each technique to identify model that is best suited</a:t>
            </a:r>
          </a:p>
          <a:p>
            <a:pPr marL="0" lvl="0" indent="0" algn="l" rtl="0">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Pseudo labels were used for metric calculation and evaluation</a:t>
            </a:r>
          </a:p>
          <a:p>
            <a:pPr marL="0" lvl="0" indent="0" algn="l" rtl="0">
              <a:lnSpc>
                <a:spcPct val="90000"/>
              </a:lnSpc>
              <a:spcBef>
                <a:spcPts val="0"/>
              </a:spcBef>
              <a:spcAft>
                <a:spcPts val="0"/>
              </a:spcAft>
              <a:buNone/>
            </a:pPr>
            <a:endParaRPr lang="en-US" noProof="0" dirty="0"/>
          </a:p>
          <a:p>
            <a:pPr marL="457200" lvl="0" indent="-339471" algn="l" rtl="0">
              <a:lnSpc>
                <a:spcPct val="90000"/>
              </a:lnSpc>
              <a:spcBef>
                <a:spcPts val="0"/>
              </a:spcBef>
              <a:spcAft>
                <a:spcPts val="0"/>
              </a:spcAft>
              <a:buSzPts val="1746"/>
              <a:buChar char="•"/>
            </a:pPr>
            <a:r>
              <a:rPr lang="en-US" noProof="0" dirty="0"/>
              <a:t>Metrics used:</a:t>
            </a:r>
          </a:p>
          <a:p>
            <a:pPr marL="914400" lvl="1" indent="-329437" algn="l" rtl="0">
              <a:lnSpc>
                <a:spcPct val="90000"/>
              </a:lnSpc>
              <a:spcBef>
                <a:spcPts val="0"/>
              </a:spcBef>
              <a:spcAft>
                <a:spcPts val="0"/>
              </a:spcAft>
              <a:buSzPts val="1588"/>
              <a:buChar char="•"/>
            </a:pPr>
            <a:r>
              <a:rPr lang="en-US" noProof="0" dirty="0"/>
              <a:t>F1 Score (using Pseudo labels)</a:t>
            </a:r>
          </a:p>
          <a:p>
            <a:pPr marL="914400" lvl="1" indent="-329437" algn="l" rtl="0">
              <a:lnSpc>
                <a:spcPct val="90000"/>
              </a:lnSpc>
              <a:spcBef>
                <a:spcPts val="0"/>
              </a:spcBef>
              <a:spcAft>
                <a:spcPts val="0"/>
              </a:spcAft>
              <a:buSzPts val="1588"/>
              <a:buChar char="•"/>
            </a:pPr>
            <a:r>
              <a:rPr lang="en-US" noProof="0" dirty="0"/>
              <a:t>Count of sequences with no peaks</a:t>
            </a:r>
          </a:p>
          <a:p>
            <a:pPr marL="914400" lvl="1" indent="-329437" algn="l" rtl="0">
              <a:lnSpc>
                <a:spcPct val="90000"/>
              </a:lnSpc>
              <a:spcBef>
                <a:spcPts val="0"/>
              </a:spcBef>
              <a:spcAft>
                <a:spcPts val="0"/>
              </a:spcAft>
              <a:buSzPts val="1588"/>
              <a:buChar char="•"/>
            </a:pPr>
            <a:r>
              <a:rPr lang="en-US" noProof="0" dirty="0"/>
              <a:t>Total number of peaks</a:t>
            </a:r>
          </a:p>
          <a:p>
            <a:pPr marL="914400" lvl="1" indent="-329437" algn="l" rtl="0">
              <a:lnSpc>
                <a:spcPct val="90000"/>
              </a:lnSpc>
              <a:spcBef>
                <a:spcPts val="0"/>
              </a:spcBef>
              <a:spcAft>
                <a:spcPts val="0"/>
              </a:spcAft>
              <a:buSzPts val="1588"/>
              <a:buChar char="•"/>
            </a:pPr>
            <a:r>
              <a:rPr lang="en-US" noProof="0" dirty="0"/>
              <a:t>Average peak height</a:t>
            </a:r>
          </a:p>
          <a:p>
            <a:pPr marL="914400" lvl="1" indent="-329437" algn="l" rtl="0">
              <a:lnSpc>
                <a:spcPct val="90000"/>
              </a:lnSpc>
              <a:spcBef>
                <a:spcPts val="0"/>
              </a:spcBef>
              <a:spcAft>
                <a:spcPts val="0"/>
              </a:spcAft>
              <a:buSzPts val="1588"/>
              <a:buChar char="•"/>
            </a:pPr>
            <a:r>
              <a:rPr lang="en-US" noProof="0" dirty="0"/>
              <a:t>Average peak prominence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391" name="Google Shape;391;p35"/>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b="1" noProof="0" dirty="0"/>
              <a:t>Isolation Forest</a:t>
            </a:r>
          </a:p>
          <a:p>
            <a:pPr marL="457200" lvl="0" indent="-339471" algn="l" rtl="0">
              <a:lnSpc>
                <a:spcPct val="90000"/>
              </a:lnSpc>
              <a:spcBef>
                <a:spcPts val="0"/>
              </a:spcBef>
              <a:spcAft>
                <a:spcPts val="0"/>
              </a:spcAft>
              <a:buSzPts val="1746"/>
              <a:buChar char="•"/>
            </a:pPr>
            <a:r>
              <a:rPr lang="en-US" noProof="0" dirty="0"/>
              <a:t>Uses Extremely Randomized Tree Regressors to separate anomalies from the rest of the data</a:t>
            </a:r>
          </a:p>
        </p:txBody>
      </p:sp>
      <p:sp>
        <p:nvSpPr>
          <p:cNvPr id="392" name="Google Shape;392;p35"/>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48</a:t>
            </a:fld>
            <a:endParaRPr lang="en-US" noProof="0" dirty="0"/>
          </a:p>
        </p:txBody>
      </p:sp>
      <p:sp>
        <p:nvSpPr>
          <p:cNvPr id="393" name="Google Shape;393;p35"/>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94" name="Google Shape;394;p35"/>
          <p:cNvPicPr preferRelativeResize="0"/>
          <p:nvPr/>
        </p:nvPicPr>
        <p:blipFill>
          <a:blip r:embed="rId3">
            <a:alphaModFix/>
          </a:blip>
          <a:stretch>
            <a:fillRect/>
          </a:stretch>
        </p:blipFill>
        <p:spPr>
          <a:xfrm>
            <a:off x="738469" y="1945150"/>
            <a:ext cx="2138475" cy="232932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400" name="Google Shape;400;p36"/>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b="1" noProof="0" dirty="0"/>
              <a:t>Autoencoder Model</a:t>
            </a:r>
          </a:p>
          <a:p>
            <a:pPr marL="457200" lvl="0" indent="0" algn="l" rtl="0">
              <a:lnSpc>
                <a:spcPct val="90000"/>
              </a:lnSpc>
              <a:spcBef>
                <a:spcPts val="0"/>
              </a:spcBef>
              <a:spcAft>
                <a:spcPts val="0"/>
              </a:spcAft>
              <a:buNone/>
            </a:pPr>
            <a:endParaRPr lang="en-US" noProof="0" dirty="0"/>
          </a:p>
        </p:txBody>
      </p:sp>
      <p:sp>
        <p:nvSpPr>
          <p:cNvPr id="401" name="Google Shape;401;p36"/>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49</a:t>
            </a:fld>
            <a:endParaRPr lang="en-US" noProof="0" dirty="0"/>
          </a:p>
        </p:txBody>
      </p:sp>
      <p:sp>
        <p:nvSpPr>
          <p:cNvPr id="402" name="Google Shape;402;p36"/>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403" name="Google Shape;403;p36"/>
          <p:cNvPicPr preferRelativeResize="0"/>
          <p:nvPr/>
        </p:nvPicPr>
        <p:blipFill>
          <a:blip r:embed="rId3">
            <a:alphaModFix/>
          </a:blip>
          <a:stretch>
            <a:fillRect/>
          </a:stretch>
        </p:blipFill>
        <p:spPr>
          <a:xfrm>
            <a:off x="3250176" y="1633575"/>
            <a:ext cx="3236551" cy="295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Introduction</a:t>
            </a:r>
          </a:p>
        </p:txBody>
      </p:sp>
      <p:sp>
        <p:nvSpPr>
          <p:cNvPr id="203" name="Google Shape;203;p15"/>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t>Task</a:t>
            </a:r>
          </a:p>
          <a:p>
            <a:pPr lvl="0" indent="-338400" algn="l" rtl="0">
              <a:lnSpc>
                <a:spcPct val="95000"/>
              </a:lnSpc>
              <a:spcBef>
                <a:spcPts val="1200"/>
              </a:spcBef>
              <a:spcAft>
                <a:spcPts val="0"/>
              </a:spcAft>
              <a:buSzPts val="1700"/>
              <a:buChar char="•"/>
            </a:pPr>
            <a:r>
              <a:rPr lang="en-US" sz="1700" noProof="0" dirty="0"/>
              <a:t>Implement and compare different approaches for peak detection</a:t>
            </a:r>
          </a:p>
          <a:p>
            <a:pPr lvl="0" indent="-338400" algn="l" rtl="0">
              <a:lnSpc>
                <a:spcPct val="95000"/>
              </a:lnSpc>
              <a:spcBef>
                <a:spcPts val="1200"/>
              </a:spcBef>
              <a:spcAft>
                <a:spcPts val="0"/>
              </a:spcAft>
              <a:buSzPts val="1700"/>
              <a:buChar char="•"/>
            </a:pPr>
            <a:r>
              <a:rPr lang="en-US" sz="1700" noProof="0" dirty="0"/>
              <a:t>Use Case: Milling Machine</a:t>
            </a:r>
          </a:p>
          <a:p>
            <a:pPr lvl="0" indent="-338400" algn="l" rtl="0">
              <a:lnSpc>
                <a:spcPct val="95000"/>
              </a:lnSpc>
              <a:spcBef>
                <a:spcPts val="1200"/>
              </a:spcBef>
              <a:spcAft>
                <a:spcPts val="0"/>
              </a:spcAft>
              <a:buSzPts val="1100"/>
              <a:buNone/>
            </a:pPr>
            <a:endParaRPr lang="en-US" sz="1700" noProof="0" dirty="0"/>
          </a:p>
          <a:p>
            <a:pPr lvl="0" indent="-338400" algn="l" rtl="0">
              <a:lnSpc>
                <a:spcPct val="95000"/>
              </a:lnSpc>
              <a:spcBef>
                <a:spcPts val="1200"/>
              </a:spcBef>
              <a:spcAft>
                <a:spcPts val="0"/>
              </a:spcAft>
              <a:buSzPts val="1100"/>
              <a:buNone/>
            </a:pPr>
            <a:r>
              <a:rPr lang="en-US" sz="1700" noProof="0" dirty="0"/>
              <a:t>Goal</a:t>
            </a:r>
          </a:p>
          <a:p>
            <a:pPr lvl="0" indent="-338400" algn="l" rtl="0">
              <a:lnSpc>
                <a:spcPct val="95000"/>
              </a:lnSpc>
              <a:spcBef>
                <a:spcPts val="1200"/>
              </a:spcBef>
              <a:spcAft>
                <a:spcPts val="0"/>
              </a:spcAft>
              <a:buSzPts val="1700"/>
              <a:buChar char="•"/>
            </a:pPr>
            <a:r>
              <a:rPr lang="en-US" sz="1700" noProof="0" dirty="0"/>
              <a:t>Identify sudden power surges</a:t>
            </a:r>
          </a:p>
          <a:p>
            <a:pPr lvl="0" indent="-338400" algn="l" rtl="0">
              <a:lnSpc>
                <a:spcPct val="95000"/>
              </a:lnSpc>
              <a:spcBef>
                <a:spcPts val="1200"/>
              </a:spcBef>
              <a:spcAft>
                <a:spcPts val="0"/>
              </a:spcAft>
              <a:buSzPts val="1700"/>
              <a:buChar char="•"/>
            </a:pPr>
            <a:r>
              <a:rPr lang="en-US" sz="1700" noProof="0" dirty="0"/>
              <a:t>Detect anomalies or inefficiencies</a:t>
            </a:r>
          </a:p>
        </p:txBody>
      </p:sp>
      <p:sp>
        <p:nvSpPr>
          <p:cNvPr id="204" name="Google Shape;204;p15"/>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5</a:t>
            </a:fld>
            <a:endParaRPr lang="en-US" noProof="0" dirty="0"/>
          </a:p>
        </p:txBody>
      </p:sp>
      <p:sp>
        <p:nvSpPr>
          <p:cNvPr id="206" name="Google Shape;206;p15"/>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2052" name="Picture 4" descr="A Review on Recent Advances in the Energy Efficiency of Machining Processes for Sustainability">
            <a:extLst>
              <a:ext uri="{FF2B5EF4-FFF2-40B4-BE49-F238E27FC236}">
                <a16:creationId xmlns:a16="http://schemas.microsoft.com/office/drawing/2014/main" id="{4156BD4C-6256-A24B-FCA8-36C30C59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0" y="1757796"/>
            <a:ext cx="3261467" cy="26328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FBA6E69-58C3-342A-B77B-F35FC1E142FD}"/>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7810EB50-76E4-322F-7156-8A946BD5CF95}"/>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Introduction</a:t>
            </a:r>
          </a:p>
        </p:txBody>
      </p:sp>
      <p:sp>
        <p:nvSpPr>
          <p:cNvPr id="203" name="Google Shape;203;p15">
            <a:extLst>
              <a:ext uri="{FF2B5EF4-FFF2-40B4-BE49-F238E27FC236}">
                <a16:creationId xmlns:a16="http://schemas.microsoft.com/office/drawing/2014/main" id="{1DC1D613-7FD8-D237-73C2-B72A8E6F6DDE}"/>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dirty="0"/>
              <a:t>Analysis of peak characteristics</a:t>
            </a:r>
          </a:p>
          <a:p>
            <a:pPr indent="-338400">
              <a:lnSpc>
                <a:spcPct val="95000"/>
              </a:lnSpc>
              <a:spcBef>
                <a:spcPts val="1200"/>
              </a:spcBef>
              <a:buSzPts val="1100"/>
            </a:pPr>
            <a:endParaRPr lang="en-US" sz="1700" noProof="0" dirty="0"/>
          </a:p>
        </p:txBody>
      </p:sp>
      <p:sp>
        <p:nvSpPr>
          <p:cNvPr id="204" name="Google Shape;204;p15">
            <a:extLst>
              <a:ext uri="{FF2B5EF4-FFF2-40B4-BE49-F238E27FC236}">
                <a16:creationId xmlns:a16="http://schemas.microsoft.com/office/drawing/2014/main" id="{7EE50B36-AB3F-5D48-286C-8285F4832DB1}"/>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6</a:t>
            </a:fld>
            <a:endParaRPr lang="en-US" noProof="0" dirty="0"/>
          </a:p>
        </p:txBody>
      </p:sp>
      <p:sp>
        <p:nvSpPr>
          <p:cNvPr id="206" name="Google Shape;206;p15">
            <a:extLst>
              <a:ext uri="{FF2B5EF4-FFF2-40B4-BE49-F238E27FC236}">
                <a16:creationId xmlns:a16="http://schemas.microsoft.com/office/drawing/2014/main" id="{E283099A-128A-F7F9-FE9F-93320D23D09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 name="Grafik 2" descr="Ein Bild, das Text, Reihe, Diagramm, Schrift enthält.&#10;&#10;KI-generierte Inhalte können fehlerhaft sein.">
            <a:extLst>
              <a:ext uri="{FF2B5EF4-FFF2-40B4-BE49-F238E27FC236}">
                <a16:creationId xmlns:a16="http://schemas.microsoft.com/office/drawing/2014/main" id="{078571E8-4E3D-8867-81DD-66DE49A0C584}"/>
              </a:ext>
            </a:extLst>
          </p:cNvPr>
          <p:cNvPicPr>
            <a:picLocks noChangeAspect="1"/>
          </p:cNvPicPr>
          <p:nvPr/>
        </p:nvPicPr>
        <p:blipFill>
          <a:blip r:embed="rId3"/>
          <a:stretch>
            <a:fillRect/>
          </a:stretch>
        </p:blipFill>
        <p:spPr>
          <a:xfrm>
            <a:off x="359999" y="1362730"/>
            <a:ext cx="3238544" cy="1380470"/>
          </a:xfrm>
          <a:prstGeom prst="rect">
            <a:avLst/>
          </a:prstGeom>
        </p:spPr>
      </p:pic>
      <p:pic>
        <p:nvPicPr>
          <p:cNvPr id="5" name="Grafik 4" descr="Ein Bild, das Reihe, Diagramm, Text, parallel enthält.&#10;&#10;KI-generierte Inhalte können fehlerhaft sein.">
            <a:extLst>
              <a:ext uri="{FF2B5EF4-FFF2-40B4-BE49-F238E27FC236}">
                <a16:creationId xmlns:a16="http://schemas.microsoft.com/office/drawing/2014/main" id="{8694FF82-1FE3-4E59-C7A2-AC43D13D28C9}"/>
              </a:ext>
            </a:extLst>
          </p:cNvPr>
          <p:cNvPicPr>
            <a:picLocks noChangeAspect="1"/>
          </p:cNvPicPr>
          <p:nvPr/>
        </p:nvPicPr>
        <p:blipFill>
          <a:blip r:embed="rId4"/>
          <a:stretch>
            <a:fillRect/>
          </a:stretch>
        </p:blipFill>
        <p:spPr>
          <a:xfrm>
            <a:off x="359998" y="3002208"/>
            <a:ext cx="3237055" cy="1380470"/>
          </a:xfrm>
          <a:prstGeom prst="rect">
            <a:avLst/>
          </a:prstGeom>
        </p:spPr>
      </p:pic>
      <p:pic>
        <p:nvPicPr>
          <p:cNvPr id="7" name="Grafik 6" descr="Ein Bild, das Reihe, Diagramm, Text, Zahl enthält.&#10;&#10;KI-generierte Inhalte können fehlerhaft sein.">
            <a:extLst>
              <a:ext uri="{FF2B5EF4-FFF2-40B4-BE49-F238E27FC236}">
                <a16:creationId xmlns:a16="http://schemas.microsoft.com/office/drawing/2014/main" id="{C8C955F4-1FB3-C6B1-19AB-37D7999D78C6}"/>
              </a:ext>
            </a:extLst>
          </p:cNvPr>
          <p:cNvPicPr>
            <a:picLocks noChangeAspect="1"/>
          </p:cNvPicPr>
          <p:nvPr/>
        </p:nvPicPr>
        <p:blipFill>
          <a:blip r:embed="rId5"/>
          <a:stretch>
            <a:fillRect/>
          </a:stretch>
        </p:blipFill>
        <p:spPr>
          <a:xfrm>
            <a:off x="4866551" y="1362730"/>
            <a:ext cx="3238543" cy="1380471"/>
          </a:xfrm>
          <a:prstGeom prst="rect">
            <a:avLst/>
          </a:prstGeom>
        </p:spPr>
      </p:pic>
      <p:pic>
        <p:nvPicPr>
          <p:cNvPr id="9" name="Grafik 8" descr="Ein Bild, das Text, Reihe, Diagramm, parallel enthält.&#10;&#10;KI-generierte Inhalte können fehlerhaft sein.">
            <a:extLst>
              <a:ext uri="{FF2B5EF4-FFF2-40B4-BE49-F238E27FC236}">
                <a16:creationId xmlns:a16="http://schemas.microsoft.com/office/drawing/2014/main" id="{B891B9E8-5892-814A-E3A5-E9894A9B8D2E}"/>
              </a:ext>
            </a:extLst>
          </p:cNvPr>
          <p:cNvPicPr>
            <a:picLocks noChangeAspect="1"/>
          </p:cNvPicPr>
          <p:nvPr/>
        </p:nvPicPr>
        <p:blipFill>
          <a:blip r:embed="rId6"/>
          <a:stretch>
            <a:fillRect/>
          </a:stretch>
        </p:blipFill>
        <p:spPr>
          <a:xfrm>
            <a:off x="4865062" y="3002208"/>
            <a:ext cx="3237055" cy="1364945"/>
          </a:xfrm>
          <a:prstGeom prst="rect">
            <a:avLst/>
          </a:prstGeom>
        </p:spPr>
      </p:pic>
      <p:sp>
        <p:nvSpPr>
          <p:cNvPr id="11" name="Rechteck 10">
            <a:extLst>
              <a:ext uri="{FF2B5EF4-FFF2-40B4-BE49-F238E27FC236}">
                <a16:creationId xmlns:a16="http://schemas.microsoft.com/office/drawing/2014/main" id="{60962D1A-CF1E-F056-4FC3-52A1C1A0B8FE}"/>
              </a:ext>
            </a:extLst>
          </p:cNvPr>
          <p:cNvSpPr/>
          <p:nvPr/>
        </p:nvSpPr>
        <p:spPr>
          <a:xfrm>
            <a:off x="2749550" y="3062578"/>
            <a:ext cx="241300" cy="118203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Rechteck 11">
            <a:extLst>
              <a:ext uri="{FF2B5EF4-FFF2-40B4-BE49-F238E27FC236}">
                <a16:creationId xmlns:a16="http://schemas.microsoft.com/office/drawing/2014/main" id="{E6315B3A-0D59-00EA-DCE1-8E17C3AB36A6}"/>
              </a:ext>
            </a:extLst>
          </p:cNvPr>
          <p:cNvSpPr/>
          <p:nvPr/>
        </p:nvSpPr>
        <p:spPr>
          <a:xfrm>
            <a:off x="1069181" y="1402556"/>
            <a:ext cx="83344" cy="119776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 Verbindung mit Pfeil 13">
            <a:extLst>
              <a:ext uri="{FF2B5EF4-FFF2-40B4-BE49-F238E27FC236}">
                <a16:creationId xmlns:a16="http://schemas.microsoft.com/office/drawing/2014/main" id="{A1A92B2E-3D35-638F-4AE1-D731630CE0B9}"/>
              </a:ext>
            </a:extLst>
          </p:cNvPr>
          <p:cNvCxnSpPr>
            <a:cxnSpLocks/>
          </p:cNvCxnSpPr>
          <p:nvPr/>
        </p:nvCxnSpPr>
        <p:spPr>
          <a:xfrm flipV="1">
            <a:off x="1152525" y="2417128"/>
            <a:ext cx="3669027" cy="7434"/>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Gerade Verbindung mit Pfeil 16">
            <a:extLst>
              <a:ext uri="{FF2B5EF4-FFF2-40B4-BE49-F238E27FC236}">
                <a16:creationId xmlns:a16="http://schemas.microsoft.com/office/drawing/2014/main" id="{9E2926F3-3915-F957-BED3-879D55DBFD59}"/>
              </a:ext>
            </a:extLst>
          </p:cNvPr>
          <p:cNvCxnSpPr>
            <a:cxnSpLocks/>
          </p:cNvCxnSpPr>
          <p:nvPr/>
        </p:nvCxnSpPr>
        <p:spPr>
          <a:xfrm>
            <a:off x="2990850" y="3959714"/>
            <a:ext cx="1874212" cy="0"/>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0799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F74D1F52-89F4-7375-67F0-C0B0805E7654}"/>
            </a:ext>
          </a:extLst>
        </p:cNvPr>
        <p:cNvGrpSpPr/>
        <p:nvPr/>
      </p:nvGrpSpPr>
      <p:grpSpPr>
        <a:xfrm>
          <a:off x="0" y="0"/>
          <a:ext cx="0" cy="0"/>
          <a:chOff x="0" y="0"/>
          <a:chExt cx="0" cy="0"/>
        </a:xfrm>
      </p:grpSpPr>
      <p:sp>
        <p:nvSpPr>
          <p:cNvPr id="194" name="Google Shape;194;p14">
            <a:extLst>
              <a:ext uri="{FF2B5EF4-FFF2-40B4-BE49-F238E27FC236}">
                <a16:creationId xmlns:a16="http://schemas.microsoft.com/office/drawing/2014/main" id="{0CE11DC7-AF75-96CA-DB89-A2C5EC900BCD}"/>
              </a:ext>
            </a:extLst>
          </p:cNvPr>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t>Methodology</a:t>
            </a:r>
          </a:p>
        </p:txBody>
      </p:sp>
      <p:sp>
        <p:nvSpPr>
          <p:cNvPr id="195" name="Google Shape;195;p14">
            <a:extLst>
              <a:ext uri="{FF2B5EF4-FFF2-40B4-BE49-F238E27FC236}">
                <a16:creationId xmlns:a16="http://schemas.microsoft.com/office/drawing/2014/main" id="{E3B34F36-2F02-75E5-272C-7DD431E37C48}"/>
              </a:ext>
            </a:extLst>
          </p:cNvPr>
          <p:cNvSpPr txBox="1">
            <a:spLocks noGrp="1"/>
          </p:cNvSpPr>
          <p:nvPr>
            <p:ph type="body" idx="1"/>
          </p:nvPr>
        </p:nvSpPr>
        <p:spPr>
          <a:xfrm>
            <a:off x="720000" y="1537200"/>
            <a:ext cx="7704000" cy="1125000"/>
          </a:xfrm>
          <a:prstGeom prst="rect">
            <a:avLst/>
          </a:prstGeom>
          <a:noFill/>
          <a:ln>
            <a:noFill/>
          </a:ln>
        </p:spPr>
        <p:txBody>
          <a:bodyPr spcFirstLastPara="1" wrap="square" lIns="0" tIns="45700" rIns="0" bIns="45700" anchor="b" anchorCtr="0">
            <a:noAutofit/>
          </a:bodyPr>
          <a:lstStyle/>
          <a:p>
            <a:pPr marL="0" lvl="0" indent="0" algn="l" rtl="0">
              <a:lnSpc>
                <a:spcPct val="90000"/>
              </a:lnSpc>
              <a:spcBef>
                <a:spcPts val="0"/>
              </a:spcBef>
              <a:spcAft>
                <a:spcPts val="0"/>
              </a:spcAft>
              <a:buSzPts val="1700"/>
              <a:buNone/>
            </a:pPr>
            <a:endParaRPr lang="en-US" noProof="0" dirty="0"/>
          </a:p>
        </p:txBody>
      </p:sp>
      <p:sp>
        <p:nvSpPr>
          <p:cNvPr id="196" name="Google Shape;196;p14">
            <a:extLst>
              <a:ext uri="{FF2B5EF4-FFF2-40B4-BE49-F238E27FC236}">
                <a16:creationId xmlns:a16="http://schemas.microsoft.com/office/drawing/2014/main" id="{509F3AF4-355D-3DBF-31B0-D08FDA493B3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7</a:t>
            </a:fld>
            <a:endParaRPr lang="en-US" noProof="0" dirty="0"/>
          </a:p>
        </p:txBody>
      </p:sp>
      <p:sp>
        <p:nvSpPr>
          <p:cNvPr id="197" name="Google Shape;197;p14">
            <a:extLst>
              <a:ext uri="{FF2B5EF4-FFF2-40B4-BE49-F238E27FC236}">
                <a16:creationId xmlns:a16="http://schemas.microsoft.com/office/drawing/2014/main" id="{EEAB370B-F883-8CB5-5E19-1865313D9A3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96582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5C34C0E-EE6D-6A01-04C3-49ED16174E1E}"/>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21FDD7EA-D374-C3F5-0330-7820EB3D1F0D}"/>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FD036010-3C80-91D0-3060-D84B9654FCD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Univariate (and linear) approaches</a:t>
            </a:r>
          </a:p>
          <a:p>
            <a:pPr indent="-338400">
              <a:lnSpc>
                <a:spcPct val="95000"/>
              </a:lnSpc>
              <a:spcBef>
                <a:spcPts val="1200"/>
              </a:spcBef>
            </a:pPr>
            <a:r>
              <a:rPr lang="en-US" sz="1700" dirty="0"/>
              <a:t>Threshold-Based, Moving-Average, Wavelet Transform</a:t>
            </a:r>
          </a:p>
          <a:p>
            <a:pPr marL="118800" indent="0">
              <a:lnSpc>
                <a:spcPct val="95000"/>
              </a:lnSpc>
              <a:spcBef>
                <a:spcPts val="1200"/>
              </a:spcBef>
              <a:buNone/>
            </a:pPr>
            <a:endParaRPr lang="en-US" sz="1700" dirty="0"/>
          </a:p>
          <a:p>
            <a:pPr lvl="0" indent="-338400" algn="l" rtl="0">
              <a:lnSpc>
                <a:spcPct val="95000"/>
              </a:lnSpc>
              <a:spcBef>
                <a:spcPts val="1200"/>
              </a:spcBef>
              <a:spcAft>
                <a:spcPts val="0"/>
              </a:spcAft>
              <a:buNone/>
            </a:pPr>
            <a:r>
              <a:rPr lang="en-US" sz="1700" noProof="0" dirty="0"/>
              <a:t>Multivariate (and non-linear) approaches:</a:t>
            </a:r>
          </a:p>
          <a:p>
            <a:pPr indent="-338400">
              <a:lnSpc>
                <a:spcPct val="95000"/>
              </a:lnSpc>
              <a:spcBef>
                <a:spcPts val="1200"/>
              </a:spcBef>
            </a:pPr>
            <a:r>
              <a:rPr lang="en-US" sz="1700" noProof="0" dirty="0"/>
              <a:t>DBSCAN, K-Means, Autoencoder, Isolation Forest</a:t>
            </a:r>
          </a:p>
          <a:p>
            <a:pPr lvl="0" indent="-338400" algn="l" rtl="0">
              <a:lnSpc>
                <a:spcPct val="95000"/>
              </a:lnSpc>
              <a:spcBef>
                <a:spcPts val="1200"/>
              </a:spcBef>
              <a:spcAft>
                <a:spcPts val="0"/>
              </a:spcAft>
              <a:buNone/>
            </a:pPr>
            <a:endParaRPr lang="en-US" sz="1700" noProof="0" dirty="0"/>
          </a:p>
          <a:p>
            <a:pPr lvl="0" indent="-338400" algn="l" rtl="0">
              <a:lnSpc>
                <a:spcPct val="95000"/>
              </a:lnSpc>
              <a:spcBef>
                <a:spcPts val="1200"/>
              </a:spcBef>
              <a:spcAft>
                <a:spcPts val="0"/>
              </a:spcAft>
              <a:buFont typeface="Wingdings" panose="05000000000000000000" pitchFamily="2" charset="2"/>
              <a:buChar char="Ø"/>
            </a:pPr>
            <a:r>
              <a:rPr lang="en-US" sz="1700" dirty="0"/>
              <a:t>Broad variety of techniques from simple to complex and data-driven</a:t>
            </a:r>
            <a:endParaRPr lang="en-US" sz="1700" noProof="0" dirty="0"/>
          </a:p>
        </p:txBody>
      </p:sp>
      <p:sp>
        <p:nvSpPr>
          <p:cNvPr id="223" name="Google Shape;223;p17">
            <a:extLst>
              <a:ext uri="{FF2B5EF4-FFF2-40B4-BE49-F238E27FC236}">
                <a16:creationId xmlns:a16="http://schemas.microsoft.com/office/drawing/2014/main" id="{3BF17785-9346-349D-6418-B81729E97786}"/>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8</a:t>
            </a:fld>
            <a:endParaRPr lang="en-US" noProof="0" dirty="0"/>
          </a:p>
        </p:txBody>
      </p:sp>
      <p:sp>
        <p:nvSpPr>
          <p:cNvPr id="224" name="Google Shape;224;p17">
            <a:extLst>
              <a:ext uri="{FF2B5EF4-FFF2-40B4-BE49-F238E27FC236}">
                <a16:creationId xmlns:a16="http://schemas.microsoft.com/office/drawing/2014/main" id="{5BD1430A-71AB-7203-0A10-AB317CA6151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spTree>
    <p:extLst>
      <p:ext uri="{BB962C8B-B14F-4D97-AF65-F5344CB8AC3E}">
        <p14:creationId xmlns:p14="http://schemas.microsoft.com/office/powerpoint/2010/main" val="114988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1130671-11D4-0706-979A-F78C44E17458}"/>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D143AF6C-774B-19C4-4948-FB51080D053C}"/>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lvl="0"/>
            <a:r>
              <a:rPr lang="en-US" dirty="0"/>
              <a:t>Methodology</a:t>
            </a:r>
            <a:endParaRPr lang="en-US" noProof="0" dirty="0"/>
          </a:p>
        </p:txBody>
      </p:sp>
      <p:sp>
        <p:nvSpPr>
          <p:cNvPr id="222" name="Google Shape;222;p17">
            <a:extLst>
              <a:ext uri="{FF2B5EF4-FFF2-40B4-BE49-F238E27FC236}">
                <a16:creationId xmlns:a16="http://schemas.microsoft.com/office/drawing/2014/main" id="{55E4E28B-1C42-4109-CA6D-602A7B19663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dirty="0"/>
              <a:t>Threshold-Based Approach</a:t>
            </a:r>
          </a:p>
          <a:p>
            <a:pPr indent="-338400">
              <a:lnSpc>
                <a:spcPct val="95000"/>
              </a:lnSpc>
              <a:spcBef>
                <a:spcPts val="1200"/>
              </a:spcBef>
            </a:pPr>
            <a:r>
              <a:rPr lang="en-US" sz="1700" dirty="0"/>
              <a:t>Preprocessing of input features</a:t>
            </a:r>
          </a:p>
          <a:p>
            <a:pPr lvl="1" indent="-338400">
              <a:lnSpc>
                <a:spcPct val="95000"/>
              </a:lnSpc>
              <a:spcBef>
                <a:spcPts val="1200"/>
              </a:spcBef>
            </a:pPr>
            <a:r>
              <a:rPr lang="en-US" sz="1543" dirty="0"/>
              <a:t>Torque: removing the DC-offset</a:t>
            </a:r>
          </a:p>
          <a:p>
            <a:pPr lvl="1" indent="-338400">
              <a:lnSpc>
                <a:spcPct val="95000"/>
              </a:lnSpc>
              <a:spcBef>
                <a:spcPts val="1200"/>
              </a:spcBef>
            </a:pPr>
            <a:r>
              <a:rPr lang="en-US" sz="1543" dirty="0"/>
              <a:t>Command-Speed: computing the absolute gradients</a:t>
            </a:r>
          </a:p>
          <a:p>
            <a:pPr indent="-338400">
              <a:lnSpc>
                <a:spcPct val="95000"/>
              </a:lnSpc>
              <a:spcBef>
                <a:spcPts val="1200"/>
              </a:spcBef>
            </a:pPr>
            <a:endParaRPr lang="en-US" sz="1700" dirty="0"/>
          </a:p>
          <a:p>
            <a:pPr indent="-338400">
              <a:lnSpc>
                <a:spcPct val="95000"/>
              </a:lnSpc>
              <a:spcBef>
                <a:spcPts val="1200"/>
              </a:spcBef>
            </a:pPr>
            <a:r>
              <a:rPr lang="en-US" sz="1700" dirty="0"/>
              <a:t>A peak is detected when:</a:t>
            </a:r>
          </a:p>
          <a:p>
            <a:pPr lvl="1" indent="-338400">
              <a:lnSpc>
                <a:spcPct val="95000"/>
              </a:lnSpc>
              <a:spcBef>
                <a:spcPts val="1200"/>
              </a:spcBef>
            </a:pPr>
            <a:r>
              <a:rPr lang="en-US" sz="1543" dirty="0"/>
              <a:t>The signal exceeds a certain threshold</a:t>
            </a:r>
          </a:p>
          <a:p>
            <a:pPr lvl="1" indent="-338400">
              <a:lnSpc>
                <a:spcPct val="95000"/>
              </a:lnSpc>
              <a:spcBef>
                <a:spcPts val="1200"/>
              </a:spcBef>
            </a:pPr>
            <a:r>
              <a:rPr lang="en-US" sz="1543" dirty="0"/>
              <a:t>The peak is prominent (significantly above its</a:t>
            </a:r>
            <a:br>
              <a:rPr lang="en-US" sz="1543" dirty="0"/>
            </a:br>
            <a:r>
              <a:rPr lang="en-US" sz="1543" dirty="0"/>
              <a:t> surroundings)</a:t>
            </a:r>
          </a:p>
          <a:p>
            <a:pPr indent="-338400">
              <a:lnSpc>
                <a:spcPct val="95000"/>
              </a:lnSpc>
              <a:spcBef>
                <a:spcPts val="1200"/>
              </a:spcBef>
            </a:pPr>
            <a:endParaRPr lang="en-US" sz="1700" dirty="0"/>
          </a:p>
        </p:txBody>
      </p:sp>
      <p:sp>
        <p:nvSpPr>
          <p:cNvPr id="223" name="Google Shape;223;p17">
            <a:extLst>
              <a:ext uri="{FF2B5EF4-FFF2-40B4-BE49-F238E27FC236}">
                <a16:creationId xmlns:a16="http://schemas.microsoft.com/office/drawing/2014/main" id="{E0FD59F4-F8EC-552B-57D2-0A7861236A47}"/>
              </a:ext>
            </a:extLst>
          </p:cNvPr>
          <p:cNvSpPr txBox="1">
            <a:spLocks noGrp="1"/>
          </p:cNvSpPr>
          <p:nvPr>
            <p:ph type="sldNum" idx="12"/>
          </p:nvPr>
        </p:nvSpPr>
        <p:spPr>
          <a:xfrm>
            <a:off x="8001764" y="4972052"/>
            <a:ext cx="857400" cy="171300"/>
          </a:xfrm>
          <a:prstGeom prst="rect">
            <a:avLst/>
          </a:prstGeom>
          <a:noFill/>
          <a:ln>
            <a:noFill/>
          </a:ln>
        </p:spPr>
        <p:txBody>
          <a:bodyPr spcFirstLastPara="1" wrap="square" lIns="91425" tIns="45700" rIns="0" bIns="45700" anchor="ctr" anchorCtr="0">
            <a:noAutofit/>
          </a:bodyPr>
          <a:lstStyle/>
          <a:p>
            <a:pPr marL="0" lvl="0" indent="0" algn="r" rtl="0">
              <a:spcBef>
                <a:spcPts val="0"/>
              </a:spcBef>
              <a:spcAft>
                <a:spcPts val="0"/>
              </a:spcAft>
              <a:buNone/>
            </a:pPr>
            <a:fld id="{00000000-1234-1234-1234-123412341234}" type="slidenum">
              <a:rPr lang="en-US" noProof="0" smtClean="0"/>
              <a:t>9</a:t>
            </a:fld>
            <a:endParaRPr lang="en-US" noProof="0" dirty="0"/>
          </a:p>
        </p:txBody>
      </p:sp>
      <p:sp>
        <p:nvSpPr>
          <p:cNvPr id="224" name="Google Shape;224;p17">
            <a:extLst>
              <a:ext uri="{FF2B5EF4-FFF2-40B4-BE49-F238E27FC236}">
                <a16:creationId xmlns:a16="http://schemas.microsoft.com/office/drawing/2014/main" id="{1F8B21C4-754E-1B2D-7962-C9299C30F99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94" b="1" noProof="0" dirty="0">
                <a:solidFill>
                  <a:schemeClr val="lt1"/>
                </a:solidFill>
              </a:rPr>
              <a:t>Peak Detection in Time Series | N. Weidemann, N. Wijemanne</a:t>
            </a:r>
          </a:p>
        </p:txBody>
      </p:sp>
      <p:pic>
        <p:nvPicPr>
          <p:cNvPr id="3076" name="Picture 4">
            <a:extLst>
              <a:ext uri="{FF2B5EF4-FFF2-40B4-BE49-F238E27FC236}">
                <a16:creationId xmlns:a16="http://schemas.microsoft.com/office/drawing/2014/main" id="{CD532E1B-FABE-96A7-A50B-6A617270A76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88" t="13162" r="8038" b="11229"/>
          <a:stretch>
            <a:fillRect/>
          </a:stretch>
        </p:blipFill>
        <p:spPr bwMode="auto">
          <a:xfrm>
            <a:off x="5746460" y="2824425"/>
            <a:ext cx="2728332" cy="156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0990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1479</TotalTime>
  <Words>3042</Words>
  <Application>Microsoft Office PowerPoint</Application>
  <PresentationFormat>On-screen Show (16:9)</PresentationFormat>
  <Paragraphs>441</Paragraphs>
  <Slides>49</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Wingdings</vt:lpstr>
      <vt:lpstr>Office Theme</vt:lpstr>
      <vt:lpstr>Peak Detection in Time Series </vt:lpstr>
      <vt:lpstr>Overview</vt:lpstr>
      <vt:lpstr>Introduction</vt:lpstr>
      <vt:lpstr>Introduction</vt:lpstr>
      <vt:lpstr>Introduction</vt:lpstr>
      <vt:lpstr>Introduction</vt:lpstr>
      <vt:lpstr>Methodology</vt:lpstr>
      <vt:lpstr>Methodology</vt:lpstr>
      <vt:lpstr>Methodology</vt:lpstr>
      <vt:lpstr>Methodology</vt:lpstr>
      <vt:lpstr>Methodology</vt:lpstr>
      <vt:lpstr>Methodology</vt:lpstr>
      <vt:lpstr>Methodology</vt:lpstr>
      <vt:lpstr>Methodology</vt:lpstr>
      <vt:lpstr>Methodology</vt:lpstr>
      <vt:lpstr>Results</vt:lpstr>
      <vt:lpstr>Results – Threshold-Based Detection</vt:lpstr>
      <vt:lpstr>Results – Threshold-Based Detection</vt:lpstr>
      <vt:lpstr>Results – Threshold-Based Detection</vt:lpstr>
      <vt:lpstr>Results – Threshold-Based Detection</vt:lpstr>
      <vt:lpstr>Results – Wavelet Transform</vt:lpstr>
      <vt:lpstr>Results – Wavelet Transform</vt:lpstr>
      <vt:lpstr>Results – Wavelet Transform</vt:lpstr>
      <vt:lpstr>Results – Clustering with DBSCAN</vt:lpstr>
      <vt:lpstr>Results – Clustering with DBSCAN</vt:lpstr>
      <vt:lpstr>Results – Clustering with K-Means</vt:lpstr>
      <vt:lpstr>Results – Clustering with K-Means</vt:lpstr>
      <vt:lpstr>Results – Isolation Tree</vt:lpstr>
      <vt:lpstr>Results – Isolation tree</vt:lpstr>
      <vt:lpstr>Results –  Autoencoder</vt:lpstr>
      <vt:lpstr>Results – Autoencoder</vt:lpstr>
      <vt:lpstr>Comparison</vt:lpstr>
      <vt:lpstr>Comparison</vt:lpstr>
      <vt:lpstr>Comparison</vt:lpstr>
      <vt:lpstr>Comparison</vt:lpstr>
      <vt:lpstr>Comparison</vt:lpstr>
      <vt:lpstr>Conclusion</vt:lpstr>
      <vt:lpstr>Conclusion</vt:lpstr>
      <vt:lpstr>Conclusion</vt:lpstr>
      <vt:lpstr>Conclusion</vt:lpstr>
      <vt:lpstr>Conclusion</vt:lpstr>
      <vt:lpstr>Peak Detection in Time Series </vt:lpstr>
      <vt:lpstr>References for Graphics</vt:lpstr>
      <vt:lpstr>Backup</vt:lpstr>
      <vt:lpstr>Dataset</vt:lpstr>
      <vt:lpstr>Dataset</vt:lpstr>
      <vt:lpstr>Intermediate Results</vt:lpstr>
      <vt:lpstr>Explanation of the approaches</vt:lpstr>
      <vt:lpstr>Explanation of the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Nathira Wijemanna</cp:lastModifiedBy>
  <cp:revision>136</cp:revision>
  <dcterms:modified xsi:type="dcterms:W3CDTF">2025-07-29T16:29:26Z</dcterms:modified>
</cp:coreProperties>
</file>