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5"/>
  </p:notesMasterIdLst>
  <p:sldIdLst>
    <p:sldId id="256" r:id="rId2"/>
    <p:sldId id="281" r:id="rId3"/>
    <p:sldId id="257" r:id="rId4"/>
    <p:sldId id="260" r:id="rId5"/>
    <p:sldId id="258" r:id="rId6"/>
    <p:sldId id="312" r:id="rId7"/>
    <p:sldId id="303" r:id="rId8"/>
    <p:sldId id="301" r:id="rId9"/>
    <p:sldId id="304" r:id="rId10"/>
    <p:sldId id="305" r:id="rId11"/>
    <p:sldId id="306" r:id="rId12"/>
    <p:sldId id="307" r:id="rId13"/>
    <p:sldId id="300" r:id="rId14"/>
    <p:sldId id="290" r:id="rId15"/>
    <p:sldId id="289" r:id="rId16"/>
    <p:sldId id="295" r:id="rId17"/>
    <p:sldId id="288" r:id="rId18"/>
    <p:sldId id="294" r:id="rId19"/>
    <p:sldId id="287" r:id="rId20"/>
    <p:sldId id="293" r:id="rId21"/>
    <p:sldId id="308" r:id="rId22"/>
    <p:sldId id="284" r:id="rId23"/>
    <p:sldId id="291" r:id="rId24"/>
    <p:sldId id="285" r:id="rId25"/>
    <p:sldId id="292" r:id="rId26"/>
    <p:sldId id="297" r:id="rId27"/>
    <p:sldId id="286" r:id="rId28"/>
    <p:sldId id="296" r:id="rId29"/>
    <p:sldId id="298" r:id="rId30"/>
    <p:sldId id="299" r:id="rId31"/>
    <p:sldId id="280" r:id="rId32"/>
    <p:sldId id="310" r:id="rId33"/>
    <p:sldId id="311" r:id="rId34"/>
    <p:sldId id="272" r:id="rId35"/>
    <p:sldId id="309" r:id="rId36"/>
    <p:sldId id="273" r:id="rId37"/>
    <p:sldId id="302" r:id="rId38"/>
    <p:sldId id="274" r:id="rId39"/>
    <p:sldId id="261" r:id="rId40"/>
    <p:sldId id="262" r:id="rId41"/>
    <p:sldId id="264" r:id="rId42"/>
    <p:sldId id="278" r:id="rId43"/>
    <p:sldId id="279" r:id="rId44"/>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281"/>
          </p14:sldIdLst>
        </p14:section>
        <p14:section name="Introduction" id="{17498547-D415-4410-A05B-B69752FB45B3}">
          <p14:sldIdLst>
            <p14:sldId id="257"/>
            <p14:sldId id="260"/>
            <p14:sldId id="258"/>
          </p14:sldIdLst>
        </p14:section>
        <p14:section name="Methodology" id="{75D40815-6EC9-445C-819C-94C0A61B11EE}">
          <p14:sldIdLst>
            <p14:sldId id="312"/>
            <p14:sldId id="303"/>
            <p14:sldId id="301"/>
            <p14:sldId id="304"/>
            <p14:sldId id="305"/>
            <p14:sldId id="306"/>
            <p14:sldId id="307"/>
            <p14:sldId id="300"/>
          </p14:sldIdLst>
        </p14:section>
        <p14:section name="Results" id="{D4876272-DCFB-4840-A217-49AA4AFB24B5}">
          <p14:sldIdLst>
            <p14:sldId id="290"/>
            <p14:sldId id="289"/>
            <p14:sldId id="295"/>
            <p14:sldId id="288"/>
            <p14:sldId id="294"/>
            <p14:sldId id="287"/>
            <p14:sldId id="293"/>
            <p14:sldId id="308"/>
            <p14:sldId id="284"/>
            <p14:sldId id="291"/>
            <p14:sldId id="285"/>
            <p14:sldId id="292"/>
          </p14:sldIdLst>
        </p14:section>
        <p14:section name="Comparison" id="{E8E05414-9758-4E5F-BB14-F948F863867C}">
          <p14:sldIdLst>
            <p14:sldId id="297"/>
            <p14:sldId id="286"/>
            <p14:sldId id="296"/>
            <p14:sldId id="298"/>
            <p14:sldId id="299"/>
          </p14:sldIdLst>
        </p14:section>
        <p14:section name="Conclusion" id="{5910DA95-3962-488F-934A-97448723AE4C}">
          <p14:sldIdLst>
            <p14:sldId id="280"/>
            <p14:sldId id="310"/>
            <p14:sldId id="311"/>
            <p14:sldId id="272"/>
            <p14:sldId id="309"/>
            <p14:sldId id="273"/>
            <p14:sldId id="302"/>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7" autoAdjust="0"/>
  </p:normalViewPr>
  <p:slideViewPr>
    <p:cSldViewPr snapToGrid="0">
      <p:cViewPr varScale="1">
        <p:scale>
          <a:sx n="129" d="100"/>
          <a:sy n="129" d="100"/>
        </p:scale>
        <p:origin x="1104" y="102"/>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‹Nr.›</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8305951-D0AF-BF17-59C7-B80D867C276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C553A8D-E728-F1D8-F962-77C956F2442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p:txBody>
      </p:sp>
      <p:sp>
        <p:nvSpPr>
          <p:cNvPr id="219" name="Google Shape;219;g36b3a12114e_2_12:notes">
            <a:extLst>
              <a:ext uri="{FF2B5EF4-FFF2-40B4-BE49-F238E27FC236}">
                <a16:creationId xmlns:a16="http://schemas.microsoft.com/office/drawing/2014/main" id="{10B32FFA-FDB7-647D-679D-EF0F0733EF8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05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endParaRPr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4F52D334-1708-31C0-FE6A-CE92FD2A66F9}"/>
            </a:ext>
          </a:extLst>
        </p:cNvPr>
        <p:cNvGrpSpPr/>
        <p:nvPr/>
      </p:nvGrpSpPr>
      <p:grpSpPr>
        <a:xfrm>
          <a:off x="0" y="0"/>
          <a:ext cx="0" cy="0"/>
          <a:chOff x="0" y="0"/>
          <a:chExt cx="0" cy="0"/>
        </a:xfrm>
      </p:grpSpPr>
      <p:sp>
        <p:nvSpPr>
          <p:cNvPr id="329" name="Google Shape;329;g36c2988baa0_0_19:notes">
            <a:extLst>
              <a:ext uri="{FF2B5EF4-FFF2-40B4-BE49-F238E27FC236}">
                <a16:creationId xmlns:a16="http://schemas.microsoft.com/office/drawing/2014/main" id="{D19E7BC3-D2A4-FD1D-3D0A-147E79A268C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30" name="Google Shape;330;g36c2988baa0_0_19:notes">
            <a:extLst>
              <a:ext uri="{FF2B5EF4-FFF2-40B4-BE49-F238E27FC236}">
                <a16:creationId xmlns:a16="http://schemas.microsoft.com/office/drawing/2014/main" id="{67674BF7-81A9-321F-782F-018C7A2182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088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9085567-A85E-5664-284B-6A3DEAC10E8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AD7E42B-AD99-8323-1A26-F6F05F913E8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4CAA353-9BE1-CE34-31F0-0CB01DC1662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523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B2CA97E-D801-5C8A-EDA3-60705DFBADB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FEB1B82-8C97-AE55-5CAB-5D61F6BDFF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D1EF902B-FA04-300A-B51A-5DF79973C7C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18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D2C11CC2-F9EC-2F6E-4A8B-5FBE0D8537BB}"/>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70CA48E-4643-8E42-FB64-C0965BDB867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0CEDA8B4-2758-CA9C-46E9-9416856334A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661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EC9CFBA-B2FD-3C95-C62E-5833FA23E37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88940F6-1130-9397-5738-98FFA9EAC94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9DE501BB-94A4-AAAC-BA51-3EFEDEEDB9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563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899A77E-5BAA-000B-B830-F1336E4DBBC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2AE1410-BFD1-9FB9-B82A-11172BC57AC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C640067C-DA57-7E7F-4B90-8DC0F0D7430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0688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92E9540-F4CD-E63C-920E-13B7C842BC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2FDE3B29-7EC1-40E6-F539-8A3E50C916D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DC8A998-942C-A3D8-3B6A-1C5B03FEA02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242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720DD6C4-A106-859C-6042-0FCE83CB8FC4}"/>
            </a:ext>
          </a:extLst>
        </p:cNvPr>
        <p:cNvGrpSpPr/>
        <p:nvPr/>
      </p:nvGrpSpPr>
      <p:grpSpPr>
        <a:xfrm>
          <a:off x="0" y="0"/>
          <a:ext cx="0" cy="0"/>
          <a:chOff x="0" y="0"/>
          <a:chExt cx="0" cy="0"/>
        </a:xfrm>
      </p:grpSpPr>
      <p:sp>
        <p:nvSpPr>
          <p:cNvPr id="329" name="Google Shape;329;g36c2988baa0_0_19:notes">
            <a:extLst>
              <a:ext uri="{FF2B5EF4-FFF2-40B4-BE49-F238E27FC236}">
                <a16:creationId xmlns:a16="http://schemas.microsoft.com/office/drawing/2014/main" id="{630CE35D-30F0-F185-0BB8-F983D7EB215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30" name="Google Shape;330;g36c2988baa0_0_19:notes">
            <a:extLst>
              <a:ext uri="{FF2B5EF4-FFF2-40B4-BE49-F238E27FC236}">
                <a16:creationId xmlns:a16="http://schemas.microsoft.com/office/drawing/2014/main" id="{2867A3CF-CB7F-009A-3BA4-FECA15E8466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0373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2F8A94F-D1B8-8A0E-18AF-A30775E8912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39FD65-1ABE-34F9-1A88-B6AD6F5074EC}"/>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445685F-4C2A-A0CE-5371-FBDBA8C9071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947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98F0C7A-205A-43CB-DC0D-849FBF74C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F911DAE-7025-E124-27CC-859A9330544C}"/>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438CA5A7-5C95-1219-FFD9-59C4C616770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057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c2988baa0_0_26: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93D194D-F119-9EEB-9A9A-6965968E0D66}"/>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D951B3DD-FEFD-667E-A0A8-BBF4B980E28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8D4140E-9FC1-0195-D47D-5CAF3A7BEFD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118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D4516B59-FF35-4526-9E20-6C7353A42ACE}"/>
            </a:ext>
          </a:extLst>
        </p:cNvPr>
        <p:cNvGrpSpPr/>
        <p:nvPr/>
      </p:nvGrpSpPr>
      <p:grpSpPr>
        <a:xfrm>
          <a:off x="0" y="0"/>
          <a:ext cx="0" cy="0"/>
          <a:chOff x="0" y="0"/>
          <a:chExt cx="0" cy="0"/>
        </a:xfrm>
      </p:grpSpPr>
      <p:sp>
        <p:nvSpPr>
          <p:cNvPr id="329" name="Google Shape;329;g36c2988baa0_0_19:notes">
            <a:extLst>
              <a:ext uri="{FF2B5EF4-FFF2-40B4-BE49-F238E27FC236}">
                <a16:creationId xmlns:a16="http://schemas.microsoft.com/office/drawing/2014/main" id="{2A0A16EB-161B-9B2F-6735-95E8BE857A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30" name="Google Shape;330;g36c2988baa0_0_19:notes">
            <a:extLst>
              <a:ext uri="{FF2B5EF4-FFF2-40B4-BE49-F238E27FC236}">
                <a16:creationId xmlns:a16="http://schemas.microsoft.com/office/drawing/2014/main" id="{6EE1A10C-AF2C-11A6-4646-FF0CB9B9F2C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054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0B3053F-129B-7BEE-E331-AB235CDB60A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586D450C-F725-511B-8661-D8D24F70503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4DCAC61B-A040-EFCD-54ED-6199C0D69C5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1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3"/>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sz="790" b="1">
                <a:solidFill>
                  <a:schemeClr val="lt1"/>
                </a:solidFill>
                <a:latin typeface="Arial"/>
                <a:ea typeface="Arial"/>
                <a:cs typeface="Arial"/>
                <a:sym typeface="Arial"/>
              </a:defRPr>
            </a:lvl1pPr>
            <a:lvl2pPr marL="0" lvl="1" indent="0" algn="r">
              <a:spcBef>
                <a:spcPts val="0"/>
              </a:spcBef>
              <a:buNone/>
              <a:defRPr sz="790" b="1">
                <a:solidFill>
                  <a:schemeClr val="lt1"/>
                </a:solidFill>
                <a:latin typeface="Arial"/>
                <a:ea typeface="Arial"/>
                <a:cs typeface="Arial"/>
                <a:sym typeface="Arial"/>
              </a:defRPr>
            </a:lvl2pPr>
            <a:lvl3pPr marL="0" lvl="2" indent="0" algn="r">
              <a:spcBef>
                <a:spcPts val="0"/>
              </a:spcBef>
              <a:buNone/>
              <a:defRPr sz="790" b="1">
                <a:solidFill>
                  <a:schemeClr val="lt1"/>
                </a:solidFill>
                <a:latin typeface="Arial"/>
                <a:ea typeface="Arial"/>
                <a:cs typeface="Arial"/>
                <a:sym typeface="Arial"/>
              </a:defRPr>
            </a:lvl3pPr>
            <a:lvl4pPr marL="0" lvl="3" indent="0" algn="r">
              <a:spcBef>
                <a:spcPts val="0"/>
              </a:spcBef>
              <a:buNone/>
              <a:defRPr sz="790" b="1">
                <a:solidFill>
                  <a:schemeClr val="lt1"/>
                </a:solidFill>
                <a:latin typeface="Arial"/>
                <a:ea typeface="Arial"/>
                <a:cs typeface="Arial"/>
                <a:sym typeface="Arial"/>
              </a:defRPr>
            </a:lvl4pPr>
            <a:lvl5pPr marL="0" lvl="4" indent="0" algn="r">
              <a:spcBef>
                <a:spcPts val="0"/>
              </a:spcBef>
              <a:buNone/>
              <a:defRPr sz="790" b="1">
                <a:solidFill>
                  <a:schemeClr val="lt1"/>
                </a:solidFill>
                <a:latin typeface="Arial"/>
                <a:ea typeface="Arial"/>
                <a:cs typeface="Arial"/>
                <a:sym typeface="Arial"/>
              </a:defRPr>
            </a:lvl5pPr>
            <a:lvl6pPr marL="0" lvl="5" indent="0" algn="r">
              <a:spcBef>
                <a:spcPts val="0"/>
              </a:spcBef>
              <a:buNone/>
              <a:defRPr sz="790" b="1">
                <a:solidFill>
                  <a:schemeClr val="lt1"/>
                </a:solidFill>
                <a:latin typeface="Arial"/>
                <a:ea typeface="Arial"/>
                <a:cs typeface="Arial"/>
                <a:sym typeface="Arial"/>
              </a:defRPr>
            </a:lvl6pPr>
            <a:lvl7pPr marL="0" lvl="6" indent="0" algn="r">
              <a:spcBef>
                <a:spcPts val="0"/>
              </a:spcBef>
              <a:buNone/>
              <a:defRPr sz="790" b="1">
                <a:solidFill>
                  <a:schemeClr val="lt1"/>
                </a:solidFill>
                <a:latin typeface="Arial"/>
                <a:ea typeface="Arial"/>
                <a:cs typeface="Arial"/>
                <a:sym typeface="Arial"/>
              </a:defRPr>
            </a:lvl7pPr>
            <a:lvl8pPr marL="0" lvl="7" indent="0" algn="r">
              <a:spcBef>
                <a:spcPts val="0"/>
              </a:spcBef>
              <a:buNone/>
              <a:defRPr sz="790" b="1">
                <a:solidFill>
                  <a:schemeClr val="lt1"/>
                </a:solidFill>
                <a:latin typeface="Arial"/>
                <a:ea typeface="Arial"/>
                <a:cs typeface="Arial"/>
                <a:sym typeface="Arial"/>
              </a:defRPr>
            </a:lvl8pPr>
            <a:lvl9pPr marL="0" lvl="8" indent="0" algn="r">
              <a:spcBef>
                <a:spcPts val="0"/>
              </a:spcBef>
              <a:buNone/>
              <a:defRPr sz="79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6"/>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7"/>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8"/>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9"/>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694" y="-3958"/>
            <a:ext cx="9144000" cy="628676"/>
          </a:xfrm>
          <a:prstGeom prst="rect">
            <a:avLst/>
          </a:prstGeom>
          <a:noFill/>
          <a:ln>
            <a:noFill/>
          </a:ln>
        </p:spPr>
      </p:pic>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790" b="1" i="0" u="none" strike="noStrike" cap="none">
                <a:solidFill>
                  <a:schemeClr val="lt1"/>
                </a:solidFill>
                <a:latin typeface="Arial"/>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hyperlink" Target="https://blog.dailydoseofds.com/p/the-limitations-of-dbscan-clustering" TargetMode="External"/><Relationship Id="rId3" Type="http://schemas.openxmlformats.org/officeDocument/2006/relationships/hyperlink" Target="https://www.fptindustrie.com/deu/" TargetMode="External"/><Relationship Id="rId7" Type="http://schemas.openxmlformats.org/officeDocument/2006/relationships/hyperlink" Target="https://docs.scipy.org/doc/scipy/reference/generated/scipy.signal.peak_prominences.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rPr>
              <a:t>Nestor Weidemann, Nathira Wijemanne</a:t>
            </a:r>
            <a:endParaRPr lang="en-US" noProof="0" dirty="0">
              <a:solidFill>
                <a:schemeClr val="dk1"/>
              </a:solidFill>
            </a:endParaRPr>
          </a:p>
          <a:p>
            <a:pPr marL="0" marR="0" lvl="0" indent="0" algn="l" rtl="0">
              <a:spcBef>
                <a:spcPts val="0"/>
              </a:spcBef>
              <a:spcAft>
                <a:spcPts val="0"/>
              </a:spcAft>
              <a:buNone/>
            </a:pPr>
            <a:endParaRPr lang="en-US" sz="1745" b="1" noProof="0" dirty="0">
              <a:solidFill>
                <a:schemeClr val="dk1"/>
              </a:solidFill>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Arial"/>
                <a:ea typeface="Arial"/>
                <a:cs typeface="Arial"/>
                <a:sym typeface="Arial"/>
              </a:rPr>
              <a:t>Autonomous Multisensor Systems Group</a:t>
            </a:r>
            <a:endParaRPr lang="en-US" noProof="0" dirty="0"/>
          </a:p>
          <a:p>
            <a:pPr marL="0" marR="0" lvl="0" indent="0" algn="l" rtl="0">
              <a:spcBef>
                <a:spcPts val="0"/>
              </a:spcBef>
              <a:spcAft>
                <a:spcPts val="0"/>
              </a:spcAft>
              <a:buNone/>
            </a:pPr>
            <a:r>
              <a:rPr lang="en-US" sz="1111" noProof="0" dirty="0">
                <a:solidFill>
                  <a:schemeClr val="dk1"/>
                </a:solidFill>
                <a:latin typeface="Arial"/>
                <a:ea typeface="Arial"/>
                <a:cs typeface="Arial"/>
                <a:sym typeface="Arial"/>
              </a:rPr>
              <a:t>Institute for Intelligent Cooperating Systems</a:t>
            </a:r>
            <a:endParaRPr lang="en-US" noProof="0" dirty="0"/>
          </a:p>
          <a:p>
            <a:pPr marL="0" marR="0" lvl="0" indent="0" algn="l" rtl="0">
              <a:spcBef>
                <a:spcPts val="0"/>
              </a:spcBef>
              <a:spcAft>
                <a:spcPts val="0"/>
              </a:spcAft>
              <a:buNone/>
            </a:pPr>
            <a:r>
              <a:rPr lang="en-US" sz="1111" noProof="0" dirty="0">
                <a:solidFill>
                  <a:schemeClr val="dk1"/>
                </a:solidFill>
                <a:latin typeface="Arial"/>
                <a:ea typeface="Arial"/>
                <a:cs typeface="Arial"/>
                <a:sym typeface="Arial"/>
              </a:rPr>
              <a:t>Faculty of Computer Science</a:t>
            </a:r>
            <a:endParaRPr lang="en-US" noProof="0" dirty="0"/>
          </a:p>
          <a:p>
            <a:pPr marL="0" marR="0" lvl="0" indent="0" algn="l" rtl="0">
              <a:spcBef>
                <a:spcPts val="0"/>
              </a:spcBef>
              <a:spcAft>
                <a:spcPts val="0"/>
              </a:spcAft>
              <a:buNone/>
            </a:pPr>
            <a:r>
              <a:rPr lang="en-US" sz="1111" noProof="0" dirty="0">
                <a:solidFill>
                  <a:schemeClr val="dk1"/>
                </a:solidFill>
                <a:latin typeface="Arial"/>
                <a:ea typeface="Arial"/>
                <a:cs typeface="Arial"/>
                <a:sym typeface="Arial"/>
              </a:rPr>
              <a:t>Otto von Guericke University Magdeburg</a:t>
            </a:r>
            <a:endParaRPr lang="en-US" noProof="0" dirty="0"/>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rPr>
              <a:t>16.09.2025</a:t>
            </a:r>
            <a:endParaRPr lang="en-US"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24E24588-E3BB-4CD6-223F-B8F8533A9ADB}"/>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Wavelet-Transform</a:t>
            </a:r>
          </a:p>
          <a:p>
            <a:pPr indent="-338400">
              <a:lnSpc>
                <a:spcPct val="95000"/>
              </a:lnSpc>
              <a:spcBef>
                <a:spcPts val="1200"/>
              </a:spcBef>
            </a:pPr>
            <a:r>
              <a:rPr lang="en-US" sz="1700" dirty="0"/>
              <a:t>Using the Ricker wavelet as a basis function</a:t>
            </a:r>
          </a:p>
          <a:p>
            <a:pPr indent="-338400">
              <a:lnSpc>
                <a:spcPct val="95000"/>
              </a:lnSpc>
              <a:spcBef>
                <a:spcPts val="1200"/>
              </a:spcBef>
            </a:pPr>
            <a:r>
              <a:rPr lang="en-US" sz="1700" dirty="0"/>
              <a:t>Decompose the signal into its components</a:t>
            </a:r>
          </a:p>
          <a:p>
            <a:pPr lvl="1" indent="-338400">
              <a:lnSpc>
                <a:spcPct val="95000"/>
              </a:lnSpc>
              <a:spcBef>
                <a:spcPts val="1200"/>
              </a:spcBef>
            </a:pPr>
            <a:r>
              <a:rPr lang="en-US" sz="1543" dirty="0"/>
              <a:t>Scale and shift the wavelet and apply convolution</a:t>
            </a:r>
            <a:br>
              <a:rPr lang="en-US" sz="1543" dirty="0"/>
            </a:br>
            <a:r>
              <a:rPr lang="en-US" sz="1543" dirty="0"/>
              <a:t>on the target signal</a:t>
            </a:r>
          </a:p>
          <a:p>
            <a:pPr lvl="1" indent="-338400">
              <a:lnSpc>
                <a:spcPct val="95000"/>
              </a:lnSpc>
              <a:spcBef>
                <a:spcPts val="1200"/>
              </a:spcBef>
            </a:pPr>
            <a:r>
              <a:rPr lang="en-US" sz="1543" dirty="0"/>
              <a:t>High response indicates strong similarity</a:t>
            </a:r>
          </a:p>
          <a:p>
            <a:pPr indent="-338400">
              <a:lnSpc>
                <a:spcPct val="95000"/>
              </a:lnSpc>
              <a:spcBef>
                <a:spcPts val="1200"/>
              </a:spcBef>
            </a:pPr>
            <a:endParaRPr lang="en-US" sz="1700" dirty="0"/>
          </a:p>
          <a:p>
            <a:pPr indent="-338400">
              <a:lnSpc>
                <a:spcPct val="95000"/>
              </a:lnSpc>
              <a:spcBef>
                <a:spcPts val="1200"/>
              </a:spcBef>
              <a:buFont typeface="Wingdings" panose="05000000000000000000" pitchFamily="2" charset="2"/>
              <a:buChar char="Ø"/>
            </a:pPr>
            <a:r>
              <a:rPr lang="en-US" sz="1700" dirty="0"/>
              <a:t>Peaks appear as strong, aligned coefficients across </a:t>
            </a:r>
            <a:br>
              <a:rPr lang="en-US" sz="1700" dirty="0"/>
            </a:br>
            <a:r>
              <a:rPr lang="en-US" sz="1700" dirty="0"/>
              <a:t>multiple scales</a:t>
            </a:r>
          </a:p>
        </p:txBody>
      </p:sp>
      <p:sp>
        <p:nvSpPr>
          <p:cNvPr id="223" name="Google Shape;223;p17">
            <a:extLst>
              <a:ext uri="{FF2B5EF4-FFF2-40B4-BE49-F238E27FC236}">
                <a16:creationId xmlns:a16="http://schemas.microsoft.com/office/drawing/2014/main" id="{04DA71C2-8CF1-1AEA-B346-5E8C3B6C81C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10</a:t>
            </a:fld>
            <a:endParaRPr lang="en-US" noProof="0" dirty="0"/>
          </a:p>
        </p:txBody>
      </p:sp>
      <p:sp>
        <p:nvSpPr>
          <p:cNvPr id="224" name="Google Shape;224;p17">
            <a:extLst>
              <a:ext uri="{FF2B5EF4-FFF2-40B4-BE49-F238E27FC236}">
                <a16:creationId xmlns:a16="http://schemas.microsoft.com/office/drawing/2014/main" id="{7A486549-E8CE-37F4-D18D-3F365927ED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tretch>
            <a:fillRect/>
          </a:stretch>
        </p:blipFill>
        <p:spPr>
          <a:xfrm>
            <a:off x="5969620" y="915240"/>
            <a:ext cx="2814379" cy="1656505"/>
          </a:xfrm>
          <a:prstGeom prst="rect">
            <a:avLst/>
          </a:prstGeom>
          <a:noFill/>
          <a:ln>
            <a:noFill/>
          </a:ln>
        </p:spPr>
      </p:pic>
      <p:pic>
        <p:nvPicPr>
          <p:cNvPr id="3074" name="Picture 2" descr="An alternative pulse classification algorithm based on multiple ...">
            <a:extLst>
              <a:ext uri="{FF2B5EF4-FFF2-40B4-BE49-F238E27FC236}">
                <a16:creationId xmlns:a16="http://schemas.microsoft.com/office/drawing/2014/main" id="{A2B96A2E-CBA7-CE5C-3837-CD1EBC108A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63" t="2420" r="1392" b="12198"/>
          <a:stretch>
            <a:fillRect/>
          </a:stretch>
        </p:blipFill>
        <p:spPr bwMode="auto">
          <a:xfrm flipV="1">
            <a:off x="6466105" y="2803204"/>
            <a:ext cx="2125430" cy="157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8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2ABDBB1-1E2A-B78D-7529-B53D396B35DF}"/>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F204F852-EF22-F781-FCDE-89E5A5D5119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2D1FBDFC-3933-4135-F76B-64D29B77091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Clustering with K-Means</a:t>
            </a:r>
          </a:p>
          <a:p>
            <a:pPr indent="-338400">
              <a:lnSpc>
                <a:spcPct val="95000"/>
              </a:lnSpc>
              <a:spcBef>
                <a:spcPts val="1200"/>
              </a:spcBef>
            </a:pPr>
            <a:r>
              <a:rPr lang="en-US" sz="1700" dirty="0"/>
              <a:t>Training an autoencoder to reproduce the input</a:t>
            </a:r>
          </a:p>
          <a:p>
            <a:pPr indent="-338400">
              <a:lnSpc>
                <a:spcPct val="95000"/>
              </a:lnSpc>
              <a:spcBef>
                <a:spcPts val="1200"/>
              </a:spcBef>
            </a:pPr>
            <a:r>
              <a:rPr lang="en-US" sz="1700" dirty="0"/>
              <a:t>The trained encoder-part is used to transform inputs </a:t>
            </a:r>
            <a:br>
              <a:rPr lang="en-US" sz="1700" dirty="0"/>
            </a:br>
            <a:r>
              <a:rPr lang="en-US" sz="1700" dirty="0"/>
              <a:t>into latent-space</a:t>
            </a:r>
          </a:p>
          <a:p>
            <a:pPr indent="-338400">
              <a:lnSpc>
                <a:spcPct val="95000"/>
              </a:lnSpc>
              <a:spcBef>
                <a:spcPts val="1200"/>
              </a:spcBef>
            </a:pPr>
            <a:endParaRPr lang="en-US" sz="1700" dirty="0"/>
          </a:p>
          <a:p>
            <a:pPr indent="-338400">
              <a:lnSpc>
                <a:spcPct val="95000"/>
              </a:lnSpc>
              <a:spcBef>
                <a:spcPts val="1200"/>
              </a:spcBef>
            </a:pPr>
            <a:r>
              <a:rPr lang="en-US" sz="1700" dirty="0"/>
              <a:t>Procedure:</a:t>
            </a:r>
          </a:p>
          <a:p>
            <a:pPr lvl="1" indent="-338400">
              <a:lnSpc>
                <a:spcPct val="95000"/>
              </a:lnSpc>
              <a:spcBef>
                <a:spcPts val="1200"/>
              </a:spcBef>
            </a:pPr>
            <a:r>
              <a:rPr lang="en-US" sz="1543" dirty="0"/>
              <a:t>Randomly initialize K centroids and assign each point to the nearest one</a:t>
            </a:r>
          </a:p>
          <a:p>
            <a:pPr lvl="1" indent="-338400">
              <a:lnSpc>
                <a:spcPct val="95000"/>
              </a:lnSpc>
              <a:spcBef>
                <a:spcPts val="1200"/>
              </a:spcBef>
            </a:pPr>
            <a:r>
              <a:rPr lang="en-US" sz="1543" dirty="0"/>
              <a:t>Recompute the centroids by calculating the mean of all points assigned to it</a:t>
            </a:r>
          </a:p>
          <a:p>
            <a:pPr lvl="1" indent="-338400">
              <a:lnSpc>
                <a:spcPct val="95000"/>
              </a:lnSpc>
              <a:spcBef>
                <a:spcPts val="1200"/>
              </a:spcBef>
            </a:pPr>
            <a:r>
              <a:rPr lang="en-US" sz="1543" dirty="0"/>
              <a:t>Repeat until changes in cluster assignments are minimal</a:t>
            </a:r>
          </a:p>
        </p:txBody>
      </p:sp>
      <p:sp>
        <p:nvSpPr>
          <p:cNvPr id="223" name="Google Shape;223;p17">
            <a:extLst>
              <a:ext uri="{FF2B5EF4-FFF2-40B4-BE49-F238E27FC236}">
                <a16:creationId xmlns:a16="http://schemas.microsoft.com/office/drawing/2014/main" id="{129931A0-4FCB-6958-1DFF-AD15C582A6E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11</a:t>
            </a:fld>
            <a:endParaRPr lang="en-US" noProof="0" dirty="0"/>
          </a:p>
        </p:txBody>
      </p:sp>
      <p:sp>
        <p:nvSpPr>
          <p:cNvPr id="224" name="Google Shape;224;p17">
            <a:extLst>
              <a:ext uri="{FF2B5EF4-FFF2-40B4-BE49-F238E27FC236}">
                <a16:creationId xmlns:a16="http://schemas.microsoft.com/office/drawing/2014/main" id="{37F7D928-A0EB-9F81-0536-FF136559B99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7172" name="Picture 4">
            <a:extLst>
              <a:ext uri="{FF2B5EF4-FFF2-40B4-BE49-F238E27FC236}">
                <a16:creationId xmlns:a16="http://schemas.microsoft.com/office/drawing/2014/main" id="{5E98B927-8397-E6D3-0F5A-D2FF0CFC70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984158" y="951568"/>
            <a:ext cx="1467803" cy="197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E69CEF07-0060-6E83-ECC1-661FBDEC1971}"/>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Clustering with DBSCAN</a:t>
            </a:r>
          </a:p>
          <a:p>
            <a:pPr indent="-338400">
              <a:lnSpc>
                <a:spcPct val="95000"/>
              </a:lnSpc>
              <a:spcBef>
                <a:spcPts val="1200"/>
              </a:spcBef>
            </a:pPr>
            <a:r>
              <a:rPr lang="en-US" sz="1700" dirty="0"/>
              <a:t>“Density-Based Spatial Clustering of Applications with Noise”</a:t>
            </a:r>
          </a:p>
          <a:p>
            <a:pPr indent="-338400">
              <a:lnSpc>
                <a:spcPct val="95000"/>
              </a:lnSpc>
              <a:spcBef>
                <a:spcPts val="1200"/>
              </a:spcBef>
            </a:pPr>
            <a:r>
              <a:rPr lang="en-US" sz="1700" dirty="0"/>
              <a:t>Training an autoencoder to reproduce the input</a:t>
            </a:r>
          </a:p>
          <a:p>
            <a:pPr indent="-338400">
              <a:lnSpc>
                <a:spcPct val="95000"/>
              </a:lnSpc>
              <a:spcBef>
                <a:spcPts val="1200"/>
              </a:spcBef>
            </a:pPr>
            <a:r>
              <a:rPr lang="en-US" sz="1700" dirty="0"/>
              <a:t>The trained encoder-part is used to transform inputs </a:t>
            </a:r>
            <a:br>
              <a:rPr lang="en-US" sz="1700" dirty="0"/>
            </a:br>
            <a:r>
              <a:rPr lang="en-US" sz="1700" dirty="0"/>
              <a:t>into latent-space</a:t>
            </a:r>
          </a:p>
          <a:p>
            <a:pPr indent="-338400">
              <a:lnSpc>
                <a:spcPct val="95000"/>
              </a:lnSpc>
              <a:spcBef>
                <a:spcPts val="1200"/>
              </a:spcBef>
            </a:pPr>
            <a:endParaRPr lang="en-US" sz="1700" dirty="0"/>
          </a:p>
          <a:p>
            <a:pPr indent="-338400">
              <a:lnSpc>
                <a:spcPct val="95000"/>
              </a:lnSpc>
              <a:spcBef>
                <a:spcPts val="1200"/>
              </a:spcBef>
            </a:pPr>
            <a:r>
              <a:rPr lang="en-US" sz="1700" dirty="0"/>
              <a:t>Grouping together points that are closely packed</a:t>
            </a:r>
          </a:p>
          <a:p>
            <a:pPr indent="-338400">
              <a:lnSpc>
                <a:spcPct val="95000"/>
              </a:lnSpc>
              <a:spcBef>
                <a:spcPts val="1200"/>
              </a:spcBef>
            </a:pPr>
            <a:r>
              <a:rPr lang="en-US" sz="1700" dirty="0"/>
              <a:t>Marking those as outliers that lie alone in low-density regions</a:t>
            </a:r>
          </a:p>
          <a:p>
            <a:pPr indent="-338400">
              <a:lnSpc>
                <a:spcPct val="95000"/>
              </a:lnSpc>
              <a:spcBef>
                <a:spcPts val="1200"/>
              </a:spcBef>
            </a:pPr>
            <a:endParaRPr lang="en-US" sz="1700" dirty="0"/>
          </a:p>
        </p:txBody>
      </p:sp>
      <p:sp>
        <p:nvSpPr>
          <p:cNvPr id="223" name="Google Shape;223;p17">
            <a:extLst>
              <a:ext uri="{FF2B5EF4-FFF2-40B4-BE49-F238E27FC236}">
                <a16:creationId xmlns:a16="http://schemas.microsoft.com/office/drawing/2014/main" id="{BD1F78CB-1502-CF1B-BDFC-FD50328C183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12</a:t>
            </a:fld>
            <a:endParaRPr lang="en-US" noProof="0" dirty="0"/>
          </a:p>
        </p:txBody>
      </p:sp>
      <p:sp>
        <p:nvSpPr>
          <p:cNvPr id="224" name="Google Shape;224;p17">
            <a:extLst>
              <a:ext uri="{FF2B5EF4-FFF2-40B4-BE49-F238E27FC236}">
                <a16:creationId xmlns:a16="http://schemas.microsoft.com/office/drawing/2014/main" id="{6D43A7BC-F051-45B6-8538-46AD2AAF4F5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4" name="Picture 4">
            <a:extLst>
              <a:ext uri="{FF2B5EF4-FFF2-40B4-BE49-F238E27FC236}">
                <a16:creationId xmlns:a16="http://schemas.microsoft.com/office/drawing/2014/main" id="{0DDB024A-1BD4-417C-3BD5-62730B80A5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984158" y="951571"/>
            <a:ext cx="1446306" cy="197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83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766A71D5-D907-E891-1364-0BEADB01B7C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Methodology</a:t>
            </a:r>
          </a:p>
        </p:txBody>
      </p:sp>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t>Determining the parameters</a:t>
            </a:r>
          </a:p>
          <a:p>
            <a:pPr indent="-338400">
              <a:lnSpc>
                <a:spcPct val="95000"/>
              </a:lnSpc>
              <a:spcBef>
                <a:spcPts val="1200"/>
              </a:spcBef>
              <a:buFont typeface="Wingdings" panose="05000000000000000000" pitchFamily="2" charset="2"/>
              <a:buChar char="Ø"/>
            </a:pPr>
            <a:r>
              <a:rPr lang="en-US" sz="1700" noProof="0" dirty="0"/>
              <a:t>Since no ground truth is available, the </a:t>
            </a:r>
            <a:r>
              <a:rPr lang="en-US" sz="1700" dirty="0"/>
              <a:t>quality of the parameters is estimated purely from </a:t>
            </a:r>
            <a:r>
              <a:rPr lang="en-US" sz="1700" b="1" dirty="0"/>
              <a:t>statistical metrics</a:t>
            </a:r>
            <a:endParaRPr lang="en-US" sz="1700" dirty="0"/>
          </a:p>
          <a:p>
            <a:pPr indent="-338400">
              <a:lnSpc>
                <a:spcPct val="95000"/>
              </a:lnSpc>
              <a:spcBef>
                <a:spcPts val="1200"/>
              </a:spcBef>
            </a:pPr>
            <a:r>
              <a:rPr lang="en-US" sz="1700" dirty="0"/>
              <a:t>Count of sequences without peaks (indicating </a:t>
            </a:r>
            <a:r>
              <a:rPr lang="en-US" sz="1700" noProof="0" dirty="0"/>
              <a:t>missed detections)</a:t>
            </a:r>
          </a:p>
          <a:p>
            <a:pPr indent="-338400">
              <a:lnSpc>
                <a:spcPct val="95000"/>
              </a:lnSpc>
              <a:spcBef>
                <a:spcPts val="1200"/>
              </a:spcBef>
            </a:pPr>
            <a:r>
              <a:rPr lang="en-US" sz="1700" noProof="0" dirty="0"/>
              <a:t>Total number of peaks (indicating sensitivity)</a:t>
            </a:r>
          </a:p>
          <a:p>
            <a:pPr indent="-338400">
              <a:lnSpc>
                <a:spcPct val="95000"/>
              </a:lnSpc>
              <a:spcBef>
                <a:spcPts val="1200"/>
              </a:spcBef>
            </a:pPr>
            <a:r>
              <a:rPr lang="en-US" sz="1700" noProof="0" dirty="0"/>
              <a:t>Average peak height (indicating proportion of true-positives)</a:t>
            </a:r>
          </a:p>
          <a:p>
            <a:pPr indent="-338400">
              <a:lnSpc>
                <a:spcPct val="95000"/>
              </a:lnSpc>
              <a:spcBef>
                <a:spcPts val="1200"/>
              </a:spcBef>
            </a:pPr>
            <a:r>
              <a:rPr lang="en-US" sz="1700" noProof="0" dirty="0"/>
              <a:t>Average peak prominence (indicating significance</a:t>
            </a:r>
            <a:r>
              <a:rPr lang="en-US" sz="1700" dirty="0"/>
              <a:t> of the peaks</a:t>
            </a:r>
            <a:r>
              <a:rPr lang="en-US" sz="1700" noProof="0" dirty="0"/>
              <a:t>)</a:t>
            </a:r>
          </a:p>
          <a:p>
            <a:pPr indent="-338400">
              <a:lnSpc>
                <a:spcPct val="95000"/>
              </a:lnSpc>
              <a:spcBef>
                <a:spcPts val="1200"/>
              </a:spcBef>
            </a:pPr>
            <a:endParaRPr lang="en-US" sz="1700" dirty="0"/>
          </a:p>
          <a:p>
            <a:pPr indent="-338400">
              <a:lnSpc>
                <a:spcPct val="95000"/>
              </a:lnSpc>
              <a:spcBef>
                <a:spcPts val="1200"/>
              </a:spcBef>
              <a:buFont typeface="Wingdings" panose="05000000000000000000" pitchFamily="2" charset="2"/>
              <a:buChar char="Ø"/>
            </a:pPr>
            <a:r>
              <a:rPr lang="en-US" sz="1700" noProof="0" dirty="0"/>
              <a:t>Using </a:t>
            </a:r>
            <a:r>
              <a:rPr lang="en-US" sz="1700" b="1" noProof="0" dirty="0"/>
              <a:t>Pareto-Front-Analysis</a:t>
            </a:r>
            <a:r>
              <a:rPr lang="en-US" sz="1700" noProof="0" dirty="0"/>
              <a:t> to select the best solution</a:t>
            </a:r>
          </a:p>
        </p:txBody>
      </p:sp>
      <p:sp>
        <p:nvSpPr>
          <p:cNvPr id="223" name="Google Shape;223;p17">
            <a:extLst>
              <a:ext uri="{FF2B5EF4-FFF2-40B4-BE49-F238E27FC236}">
                <a16:creationId xmlns:a16="http://schemas.microsoft.com/office/drawing/2014/main" id="{C9EADA8C-C091-8270-B574-BDBFE70D5CED}"/>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13</a:t>
            </a:fld>
            <a:endParaRPr lang="en-US" noProof="0" dirty="0"/>
          </a:p>
        </p:txBody>
      </p:sp>
      <p:sp>
        <p:nvSpPr>
          <p:cNvPr id="224" name="Google Shape;224;p17">
            <a:extLst>
              <a:ext uri="{FF2B5EF4-FFF2-40B4-BE49-F238E27FC236}">
                <a16:creationId xmlns:a16="http://schemas.microsoft.com/office/drawing/2014/main" id="{81443B6B-8219-E907-451B-3A82ADA1751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342237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9BE7B73B-414B-66E7-E707-C66AC2A289B3}"/>
            </a:ext>
          </a:extLst>
        </p:cNvPr>
        <p:cNvGrpSpPr/>
        <p:nvPr/>
      </p:nvGrpSpPr>
      <p:grpSpPr>
        <a:xfrm>
          <a:off x="0" y="0"/>
          <a:ext cx="0" cy="0"/>
          <a:chOff x="0" y="0"/>
          <a:chExt cx="0" cy="0"/>
        </a:xfrm>
      </p:grpSpPr>
      <p:sp>
        <p:nvSpPr>
          <p:cNvPr id="332" name="Google Shape;332;p28">
            <a:extLst>
              <a:ext uri="{FF2B5EF4-FFF2-40B4-BE49-F238E27FC236}">
                <a16:creationId xmlns:a16="http://schemas.microsoft.com/office/drawing/2014/main" id="{6DF4C4CA-3EA2-8EB2-80E0-844890498A15}"/>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Results</a:t>
            </a:r>
          </a:p>
        </p:txBody>
      </p:sp>
      <p:sp>
        <p:nvSpPr>
          <p:cNvPr id="333" name="Google Shape;333;p28">
            <a:extLst>
              <a:ext uri="{FF2B5EF4-FFF2-40B4-BE49-F238E27FC236}">
                <a16:creationId xmlns:a16="http://schemas.microsoft.com/office/drawing/2014/main" id="{D54218C1-6BBF-E3FE-68FA-625F141BBE6E}"/>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34" name="Google Shape;334;p28">
            <a:extLst>
              <a:ext uri="{FF2B5EF4-FFF2-40B4-BE49-F238E27FC236}">
                <a16:creationId xmlns:a16="http://schemas.microsoft.com/office/drawing/2014/main" id="{7D3ACF36-3072-5879-DEE1-5A79CBB62444}"/>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14</a:t>
            </a:fld>
            <a:endParaRPr lang="en-US" noProof="0" dirty="0"/>
          </a:p>
        </p:txBody>
      </p:sp>
      <p:sp>
        <p:nvSpPr>
          <p:cNvPr id="335" name="Google Shape;335;p28">
            <a:extLst>
              <a:ext uri="{FF2B5EF4-FFF2-40B4-BE49-F238E27FC236}">
                <a16:creationId xmlns:a16="http://schemas.microsoft.com/office/drawing/2014/main" id="{66C0C8DB-6947-8358-A9BF-4DDD0239BF8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09727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58D8003D-36C1-277F-DDBB-E2AEF865438F}"/>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Threshold-Based Detection</a:t>
            </a:r>
          </a:p>
        </p:txBody>
      </p:sp>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Torque as an input feature</a:t>
            </a:r>
          </a:p>
          <a:p>
            <a:pPr lvl="0" indent="-338400">
              <a:lnSpc>
                <a:spcPct val="95000"/>
              </a:lnSpc>
              <a:spcBef>
                <a:spcPts val="1200"/>
              </a:spcBef>
            </a:pPr>
            <a:r>
              <a:rPr lang="en-US" sz="1700" noProof="0" dirty="0"/>
              <a:t>Using 5 as a threshold and 1.1 as a minimum prominence</a:t>
            </a:r>
          </a:p>
          <a:p>
            <a:pPr lvl="0" indent="-338400">
              <a:lnSpc>
                <a:spcPct val="95000"/>
              </a:lnSpc>
              <a:spcBef>
                <a:spcPts val="1200"/>
              </a:spcBef>
            </a:pPr>
            <a:r>
              <a:rPr lang="en-US" sz="1700" noProof="0" dirty="0"/>
              <a:t>Optimal compromise between all metrics</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C0A907FB-397F-4C3B-107F-BD3A43388FC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15</a:t>
            </a:fld>
            <a:endParaRPr lang="en-US" noProof="0" dirty="0"/>
          </a:p>
        </p:txBody>
      </p:sp>
      <p:sp>
        <p:nvSpPr>
          <p:cNvPr id="224" name="Google Shape;224;p17">
            <a:extLst>
              <a:ext uri="{FF2B5EF4-FFF2-40B4-BE49-F238E27FC236}">
                <a16:creationId xmlns:a16="http://schemas.microsoft.com/office/drawing/2014/main" id="{63E6F5E6-5185-1351-6225-11C2FBE765A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393693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093F9E3-D23D-56ED-4E5B-1202C8F9D08B}"/>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Threshold-Based Detection</a:t>
            </a:r>
          </a:p>
        </p:txBody>
      </p:sp>
      <p:sp>
        <p:nvSpPr>
          <p:cNvPr id="223" name="Google Shape;223;p17">
            <a:extLst>
              <a:ext uri="{FF2B5EF4-FFF2-40B4-BE49-F238E27FC236}">
                <a16:creationId xmlns:a16="http://schemas.microsoft.com/office/drawing/2014/main" id="{B8C63876-A9BB-4A4A-2817-0B937F0C7001}"/>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16</a:t>
            </a:fld>
            <a:endParaRPr lang="en-US" noProof="0" dirty="0"/>
          </a:p>
        </p:txBody>
      </p:sp>
      <p:sp>
        <p:nvSpPr>
          <p:cNvPr id="224" name="Google Shape;224;p17">
            <a:extLst>
              <a:ext uri="{FF2B5EF4-FFF2-40B4-BE49-F238E27FC236}">
                <a16:creationId xmlns:a16="http://schemas.microsoft.com/office/drawing/2014/main" id="{778C6CD2-030A-878A-48BA-B1B91831A802}"/>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dirty="0"/>
              <a:t>Analysis of the results</a:t>
            </a:r>
          </a:p>
          <a:p>
            <a:pPr lvl="0" indent="-338400">
              <a:lnSpc>
                <a:spcPct val="95000"/>
              </a:lnSpc>
              <a:spcBef>
                <a:spcPts val="1200"/>
              </a:spcBef>
            </a:pPr>
            <a:r>
              <a:rPr lang="en-US" sz="1700" dirty="0"/>
              <a:t>Good precision on easy examples with large outliers but fails on others with many false-positives (bad generalization)</a:t>
            </a:r>
          </a:p>
          <a:p>
            <a:pPr lvl="0" indent="-338400">
              <a:lnSpc>
                <a:spcPct val="95000"/>
              </a:lnSpc>
              <a:spcBef>
                <a:spcPts val="1200"/>
              </a:spcBef>
            </a:pPr>
            <a:r>
              <a:rPr lang="en-US" sz="1700" dirty="0"/>
              <a:t>Many of the true peaks were detected but not all</a:t>
            </a:r>
          </a:p>
          <a:p>
            <a:pPr lvl="0" indent="-338400">
              <a:lnSpc>
                <a:spcPct val="95000"/>
              </a:lnSpc>
              <a:spcBef>
                <a:spcPts val="1200"/>
              </a:spcBef>
            </a:pPr>
            <a:r>
              <a:rPr lang="en-US" sz="1700" dirty="0"/>
              <a:t>Characteristic of predicting one precise position and not an area</a:t>
            </a:r>
          </a:p>
          <a:p>
            <a:pPr indent="-338400">
              <a:lnSpc>
                <a:spcPct val="95000"/>
              </a:lnSpc>
              <a:spcBef>
                <a:spcPts val="1200"/>
              </a:spcBef>
            </a:pPr>
            <a:r>
              <a:rPr lang="en-US" sz="1700" dirty="0"/>
              <a:t>Can detect positive and negative peaks</a:t>
            </a:r>
          </a:p>
          <a:p>
            <a:pPr indent="-338400">
              <a:lnSpc>
                <a:spcPct val="95000"/>
              </a:lnSpc>
              <a:spcBef>
                <a:spcPts val="1200"/>
              </a:spcBef>
            </a:pPr>
            <a:r>
              <a:rPr lang="en-US" sz="1700" dirty="0"/>
              <a:t>Good alignment of the predicted position and the extremes</a:t>
            </a:r>
          </a:p>
        </p:txBody>
      </p:sp>
      <p:pic>
        <p:nvPicPr>
          <p:cNvPr id="10" name="Grafik 9" descr="Ein Bild, das Text, Diagramm, Schrift, Reihe enthält.&#10;&#10;KI-generierte Inhalte können fehlerhaft sein.">
            <a:extLst>
              <a:ext uri="{FF2B5EF4-FFF2-40B4-BE49-F238E27FC236}">
                <a16:creationId xmlns:a16="http://schemas.microsoft.com/office/drawing/2014/main" id="{807BADC9-FDE3-3ED7-999E-F2BAF5C6158C}"/>
              </a:ext>
            </a:extLst>
          </p:cNvPr>
          <p:cNvPicPr>
            <a:picLocks noChangeAspect="1"/>
          </p:cNvPicPr>
          <p:nvPr/>
        </p:nvPicPr>
        <p:blipFill>
          <a:blip r:embed="rId3"/>
          <a:stretch>
            <a:fillRect/>
          </a:stretch>
        </p:blipFill>
        <p:spPr>
          <a:xfrm>
            <a:off x="4448619" y="753381"/>
            <a:ext cx="4410545" cy="1865728"/>
          </a:xfrm>
          <a:prstGeom prst="rect">
            <a:avLst/>
          </a:prstGeom>
        </p:spPr>
      </p:pic>
      <p:pic>
        <p:nvPicPr>
          <p:cNvPr id="13" name="Grafik 12" descr="Ein Bild, das Diagramm, Reihe, Text, Screenshot enthält.&#10;&#10;KI-generierte Inhalte können fehlerhaft sein.">
            <a:extLst>
              <a:ext uri="{FF2B5EF4-FFF2-40B4-BE49-F238E27FC236}">
                <a16:creationId xmlns:a16="http://schemas.microsoft.com/office/drawing/2014/main" id="{D4FFB2CA-F4D7-4626-AD84-00418A8C3E20}"/>
              </a:ext>
            </a:extLst>
          </p:cNvPr>
          <p:cNvPicPr>
            <a:picLocks noChangeAspect="1"/>
          </p:cNvPicPr>
          <p:nvPr/>
        </p:nvPicPr>
        <p:blipFill>
          <a:blip r:embed="rId4"/>
          <a:stretch>
            <a:fillRect/>
          </a:stretch>
        </p:blipFill>
        <p:spPr>
          <a:xfrm>
            <a:off x="4448618" y="2720934"/>
            <a:ext cx="4410545" cy="1880051"/>
          </a:xfrm>
          <a:prstGeom prst="rect">
            <a:avLst/>
          </a:prstGeom>
        </p:spPr>
      </p:pic>
    </p:spTree>
    <p:extLst>
      <p:ext uri="{BB962C8B-B14F-4D97-AF65-F5344CB8AC3E}">
        <p14:creationId xmlns:p14="http://schemas.microsoft.com/office/powerpoint/2010/main" val="236341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FF105B2-97F4-55BC-F3F9-56B53090ADD3}"/>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FE12257D-6583-8879-9D3A-601C182084D1}"/>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Threshold-Based Detection</a:t>
            </a:r>
          </a:p>
        </p:txBody>
      </p:sp>
      <p:sp>
        <p:nvSpPr>
          <p:cNvPr id="222" name="Google Shape;222;p17">
            <a:extLst>
              <a:ext uri="{FF2B5EF4-FFF2-40B4-BE49-F238E27FC236}">
                <a16:creationId xmlns:a16="http://schemas.microsoft.com/office/drawing/2014/main" id="{BC179D93-BFD4-1541-69C4-5BD766B26513}"/>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Commanded speed as an input feature</a:t>
            </a:r>
          </a:p>
          <a:p>
            <a:pPr lvl="0" indent="-338400">
              <a:lnSpc>
                <a:spcPct val="95000"/>
              </a:lnSpc>
              <a:spcBef>
                <a:spcPts val="1200"/>
              </a:spcBef>
            </a:pPr>
            <a:r>
              <a:rPr lang="en-US" sz="1700" noProof="0" dirty="0"/>
              <a:t>Using 0.7 as a threshold and 1.1 as a minimum prominence</a:t>
            </a:r>
          </a:p>
          <a:p>
            <a:pPr lvl="0" indent="-338400">
              <a:lnSpc>
                <a:spcPct val="95000"/>
              </a:lnSpc>
              <a:spcBef>
                <a:spcPts val="1200"/>
              </a:spcBef>
            </a:pPr>
            <a:r>
              <a:rPr lang="en-US" sz="1700" noProof="0" dirty="0"/>
              <a:t>Optimal compromise between all metrics</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E1A304FF-F569-CC38-210F-D132C2BE093A}"/>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
        <p:nvSpPr>
          <p:cNvPr id="224" name="Google Shape;224;p17">
            <a:extLst>
              <a:ext uri="{FF2B5EF4-FFF2-40B4-BE49-F238E27FC236}">
                <a16:creationId xmlns:a16="http://schemas.microsoft.com/office/drawing/2014/main" id="{1D665101-5C18-D149-AA84-BDD2EF6AB61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68199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6163FF6D-9C73-A54E-1A67-BE2EFD3550F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Threshold-Based Detection</a:t>
            </a:r>
          </a:p>
        </p:txBody>
      </p:sp>
      <p:sp>
        <p:nvSpPr>
          <p:cNvPr id="223" name="Google Shape;223;p17">
            <a:extLst>
              <a:ext uri="{FF2B5EF4-FFF2-40B4-BE49-F238E27FC236}">
                <a16:creationId xmlns:a16="http://schemas.microsoft.com/office/drawing/2014/main" id="{20BCA239-9C33-5A12-749B-83A50512D78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18</a:t>
            </a:fld>
            <a:endParaRPr lang="en-US" noProof="0" dirty="0"/>
          </a:p>
        </p:txBody>
      </p:sp>
      <p:sp>
        <p:nvSpPr>
          <p:cNvPr id="224" name="Google Shape;224;p17">
            <a:extLst>
              <a:ext uri="{FF2B5EF4-FFF2-40B4-BE49-F238E27FC236}">
                <a16:creationId xmlns:a16="http://schemas.microsoft.com/office/drawing/2014/main" id="{C4852767-3BA5-93BB-8B73-9A152E1EFB08}"/>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7" name="Grafik 6" descr="Ein Bild, das Diagramm, Reihe, Text, Screenshot enthält.&#10;&#10;KI-generierte Inhalte können fehlerhaft sein.">
            <a:extLst>
              <a:ext uri="{FF2B5EF4-FFF2-40B4-BE49-F238E27FC236}">
                <a16:creationId xmlns:a16="http://schemas.microsoft.com/office/drawing/2014/main" id="{BFB9F86F-1B24-C82F-F370-495759A031B0}"/>
              </a:ext>
            </a:extLst>
          </p:cNvPr>
          <p:cNvPicPr>
            <a:picLocks noChangeAspect="1"/>
          </p:cNvPicPr>
          <p:nvPr/>
        </p:nvPicPr>
        <p:blipFill>
          <a:blip r:embed="rId3"/>
          <a:stretch>
            <a:fillRect/>
          </a:stretch>
        </p:blipFill>
        <p:spPr>
          <a:xfrm>
            <a:off x="4448620" y="2720935"/>
            <a:ext cx="4410544" cy="1880050"/>
          </a:xfrm>
          <a:prstGeom prst="rect">
            <a:avLst/>
          </a:prstGeom>
        </p:spPr>
      </p:pic>
      <p:pic>
        <p:nvPicPr>
          <p:cNvPr id="2" name="Grafik 1" descr="Ein Bild, das Text, Diagramm, Reihe, Schrift enthält.&#10;&#10;KI-generierte Inhalte können fehlerhaft sein.">
            <a:extLst>
              <a:ext uri="{FF2B5EF4-FFF2-40B4-BE49-F238E27FC236}">
                <a16:creationId xmlns:a16="http://schemas.microsoft.com/office/drawing/2014/main" id="{CB8CDA7D-A4EC-ADB8-EDC2-C5B80F18FBFD}"/>
              </a:ext>
            </a:extLst>
          </p:cNvPr>
          <p:cNvPicPr>
            <a:picLocks noChangeAspect="1"/>
          </p:cNvPicPr>
          <p:nvPr/>
        </p:nvPicPr>
        <p:blipFill>
          <a:blip r:embed="rId4"/>
          <a:stretch>
            <a:fillRect/>
          </a:stretch>
        </p:blipFill>
        <p:spPr>
          <a:xfrm>
            <a:off x="4448620" y="753381"/>
            <a:ext cx="4410544" cy="1865728"/>
          </a:xfrm>
          <a:prstGeom prst="rect">
            <a:avLst/>
          </a:prstGeom>
        </p:spPr>
      </p:pic>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dirty="0"/>
              <a:t>Analysis of the results</a:t>
            </a:r>
          </a:p>
          <a:p>
            <a:pPr lvl="0" indent="-338400">
              <a:lnSpc>
                <a:spcPct val="95000"/>
              </a:lnSpc>
              <a:spcBef>
                <a:spcPts val="1200"/>
              </a:spcBef>
            </a:pPr>
            <a:r>
              <a:rPr lang="en-US" sz="1700" dirty="0"/>
              <a:t>Very high precision (no false-positives)</a:t>
            </a:r>
          </a:p>
          <a:p>
            <a:pPr lvl="0" indent="-338400">
              <a:lnSpc>
                <a:spcPct val="95000"/>
              </a:lnSpc>
              <a:spcBef>
                <a:spcPts val="1200"/>
              </a:spcBef>
            </a:pPr>
            <a:r>
              <a:rPr lang="en-US" sz="1700" dirty="0"/>
              <a:t>Most of the true peaks were detected but not all (especially peaks with a smaller amplitude)</a:t>
            </a:r>
          </a:p>
          <a:p>
            <a:pPr lvl="0" indent="-338400">
              <a:lnSpc>
                <a:spcPct val="95000"/>
              </a:lnSpc>
              <a:spcBef>
                <a:spcPts val="1200"/>
              </a:spcBef>
            </a:pPr>
            <a:r>
              <a:rPr lang="en-US" sz="1700" dirty="0"/>
              <a:t>Characteristic of predicting one precise position and not an area</a:t>
            </a:r>
          </a:p>
          <a:p>
            <a:pPr indent="-338400">
              <a:lnSpc>
                <a:spcPct val="95000"/>
              </a:lnSpc>
              <a:spcBef>
                <a:spcPts val="1200"/>
              </a:spcBef>
            </a:pPr>
            <a:r>
              <a:rPr lang="en-US" sz="1700" dirty="0"/>
              <a:t>Can detect positive and negative peaks</a:t>
            </a:r>
          </a:p>
          <a:p>
            <a:pPr indent="-338400">
              <a:lnSpc>
                <a:spcPct val="95000"/>
              </a:lnSpc>
              <a:spcBef>
                <a:spcPts val="1200"/>
              </a:spcBef>
            </a:pPr>
            <a:r>
              <a:rPr lang="en-US" sz="1700" dirty="0"/>
              <a:t>Not a perfect alignment of the predicted position and the extremes</a:t>
            </a:r>
          </a:p>
        </p:txBody>
      </p:sp>
    </p:spTree>
    <p:extLst>
      <p:ext uri="{BB962C8B-B14F-4D97-AF65-F5344CB8AC3E}">
        <p14:creationId xmlns:p14="http://schemas.microsoft.com/office/powerpoint/2010/main" val="287991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B7B7B60-C527-AD12-3582-779CA2ADF7E4}"/>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19CC9EE-9531-3EF2-8246-FA384FF8FB3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Wavelet Transform</a:t>
            </a:r>
          </a:p>
        </p:txBody>
      </p:sp>
      <p:sp>
        <p:nvSpPr>
          <p:cNvPr id="222" name="Google Shape;222;p17">
            <a:extLst>
              <a:ext uri="{FF2B5EF4-FFF2-40B4-BE49-F238E27FC236}">
                <a16:creationId xmlns:a16="http://schemas.microsoft.com/office/drawing/2014/main" id="{A6AF5205-CFB5-3BD2-5989-FD728605A70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Torque as an input feature</a:t>
            </a:r>
          </a:p>
          <a:p>
            <a:pPr lvl="0" indent="-338400">
              <a:lnSpc>
                <a:spcPct val="95000"/>
              </a:lnSpc>
              <a:spcBef>
                <a:spcPts val="1200"/>
              </a:spcBef>
            </a:pPr>
            <a:r>
              <a:rPr lang="en-US" sz="1700" noProof="0" dirty="0"/>
              <a:t>Using the Ricker-Wavelet with widths between 100 and 150</a:t>
            </a:r>
          </a:p>
          <a:p>
            <a:pPr lvl="0" indent="-338400">
              <a:lnSpc>
                <a:spcPct val="95000"/>
              </a:lnSpc>
              <a:spcBef>
                <a:spcPts val="1200"/>
              </a:spcBef>
            </a:pPr>
            <a:r>
              <a:rPr lang="en-US" sz="1700" noProof="0" dirty="0"/>
              <a:t>Best tradeoff between amplitude and prominence with a more realistic peak count</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3194F5C5-848B-6C06-202B-FB74C07B0B0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19</a:t>
            </a:fld>
            <a:endParaRPr lang="en-US" noProof="0" dirty="0"/>
          </a:p>
        </p:txBody>
      </p:sp>
      <p:sp>
        <p:nvSpPr>
          <p:cNvPr id="224" name="Google Shape;224;p17">
            <a:extLst>
              <a:ext uri="{FF2B5EF4-FFF2-40B4-BE49-F238E27FC236}">
                <a16:creationId xmlns:a16="http://schemas.microsoft.com/office/drawing/2014/main" id="{A76CA1C2-1589-EEC6-E455-2990266FD7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387241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AD41126-BD17-D372-C473-B19EEB157C1B}"/>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5F6478A2-FF45-0AD5-3216-1B4CBE4860C8}"/>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B9A2CDE9-A725-B023-8B03-703301E9F593}"/>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457200" lvl="0" indent="-336550" algn="l" rtl="0">
              <a:lnSpc>
                <a:spcPct val="95000"/>
              </a:lnSpc>
              <a:spcBef>
                <a:spcPts val="1200"/>
              </a:spcBef>
              <a:spcAft>
                <a:spcPts val="0"/>
              </a:spcAft>
              <a:buSzPts val="1700"/>
              <a:buChar char="•"/>
            </a:pPr>
            <a:r>
              <a:rPr lang="en-US" sz="1700" noProof="0" dirty="0"/>
              <a:t>Introduction</a:t>
            </a:r>
          </a:p>
          <a:p>
            <a:pPr marL="457200" lvl="0" indent="-336550" algn="l" rtl="0">
              <a:lnSpc>
                <a:spcPct val="95000"/>
              </a:lnSpc>
              <a:spcBef>
                <a:spcPts val="1200"/>
              </a:spcBef>
              <a:spcAft>
                <a:spcPts val="0"/>
              </a:spcAft>
              <a:buSzPts val="1700"/>
              <a:buChar char="•"/>
            </a:pPr>
            <a:r>
              <a:rPr lang="en-US" sz="1700" noProof="0" dirty="0"/>
              <a:t>Methodology</a:t>
            </a:r>
          </a:p>
          <a:p>
            <a:pPr marL="457200" lvl="0" indent="-336550" algn="l" rtl="0">
              <a:lnSpc>
                <a:spcPct val="95000"/>
              </a:lnSpc>
              <a:spcBef>
                <a:spcPts val="1200"/>
              </a:spcBef>
              <a:spcAft>
                <a:spcPts val="0"/>
              </a:spcAft>
              <a:buSzPts val="1700"/>
              <a:buChar char="•"/>
            </a:pPr>
            <a:r>
              <a:rPr lang="en-US" sz="1700" noProof="0" dirty="0"/>
              <a:t>Results</a:t>
            </a:r>
          </a:p>
          <a:p>
            <a:pPr marL="457200" lvl="0" indent="-336550" algn="l" rtl="0">
              <a:lnSpc>
                <a:spcPct val="95000"/>
              </a:lnSpc>
              <a:spcBef>
                <a:spcPts val="1200"/>
              </a:spcBef>
              <a:spcAft>
                <a:spcPts val="0"/>
              </a:spcAft>
              <a:buSzPts val="1700"/>
              <a:buChar char="•"/>
            </a:pPr>
            <a:r>
              <a:rPr lang="en-US" sz="1700" noProof="0" dirty="0"/>
              <a:t>Comparison</a:t>
            </a:r>
            <a:endParaRPr lang="en-US" sz="1700" dirty="0"/>
          </a:p>
          <a:p>
            <a:pPr marL="457200" lvl="0" indent="-336550" algn="l" rtl="0">
              <a:lnSpc>
                <a:spcPct val="95000"/>
              </a:lnSpc>
              <a:spcBef>
                <a:spcPts val="1200"/>
              </a:spcBef>
              <a:spcAft>
                <a:spcPts val="0"/>
              </a:spcAft>
              <a:buSzPts val="1700"/>
              <a:buChar char="•"/>
            </a:pPr>
            <a:r>
              <a:rPr lang="en-US" sz="1700" noProof="0" dirty="0"/>
              <a:t>Conclusion</a:t>
            </a:r>
          </a:p>
        </p:txBody>
      </p:sp>
      <p:sp>
        <p:nvSpPr>
          <p:cNvPr id="204" name="Google Shape;204;p15">
            <a:extLst>
              <a:ext uri="{FF2B5EF4-FFF2-40B4-BE49-F238E27FC236}">
                <a16:creationId xmlns:a16="http://schemas.microsoft.com/office/drawing/2014/main" id="{B7EF01B4-00C5-85F0-B4A7-F08AD1C8365E}"/>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a:t>
            </a:fld>
            <a:endParaRPr lang="en-US" noProof="0" dirty="0"/>
          </a:p>
        </p:txBody>
      </p:sp>
      <p:sp>
        <p:nvSpPr>
          <p:cNvPr id="206" name="Google Shape;206;p15">
            <a:extLst>
              <a:ext uri="{FF2B5EF4-FFF2-40B4-BE49-F238E27FC236}">
                <a16:creationId xmlns:a16="http://schemas.microsoft.com/office/drawing/2014/main" id="{2CE9E510-B0A4-F04F-7ED0-DE8A695FB3F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a:extLst>
              <a:ext uri="{FF2B5EF4-FFF2-40B4-BE49-F238E27FC236}">
                <a16:creationId xmlns:a16="http://schemas.microsoft.com/office/drawing/2014/main" id="{218EC80D-A1FA-D7CF-500F-4772A1F2AC18}"/>
              </a:ext>
            </a:extLst>
          </p:cNvPr>
          <p:cNvPicPr>
            <a:picLocks noChangeAspect="1"/>
          </p:cNvPicPr>
          <p:nvPr/>
        </p:nvPicPr>
        <p:blipFill>
          <a:blip r:embed="rId3"/>
          <a:stretch>
            <a:fillRect/>
          </a:stretch>
        </p:blipFill>
        <p:spPr>
          <a:xfrm>
            <a:off x="4734218" y="1328502"/>
            <a:ext cx="3696246" cy="1383723"/>
          </a:xfrm>
          <a:prstGeom prst="rect">
            <a:avLst/>
          </a:prstGeom>
          <a:ln w="38100">
            <a:solidFill>
              <a:srgbClr val="FF0000"/>
            </a:solidFill>
          </a:ln>
        </p:spPr>
      </p:pic>
    </p:spTree>
    <p:extLst>
      <p:ext uri="{BB962C8B-B14F-4D97-AF65-F5344CB8AC3E}">
        <p14:creationId xmlns:p14="http://schemas.microsoft.com/office/powerpoint/2010/main" val="255959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3F388853-ECB5-0EF3-7EBE-8ED53FBE0346}"/>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Wavelet Transform</a:t>
            </a:r>
          </a:p>
        </p:txBody>
      </p:sp>
      <p:sp>
        <p:nvSpPr>
          <p:cNvPr id="223" name="Google Shape;223;p17">
            <a:extLst>
              <a:ext uri="{FF2B5EF4-FFF2-40B4-BE49-F238E27FC236}">
                <a16:creationId xmlns:a16="http://schemas.microsoft.com/office/drawing/2014/main" id="{812A4760-A918-8453-119B-B88DC01FC98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20</a:t>
            </a:fld>
            <a:endParaRPr lang="en-US" noProof="0" dirty="0"/>
          </a:p>
        </p:txBody>
      </p:sp>
      <p:sp>
        <p:nvSpPr>
          <p:cNvPr id="224" name="Google Shape;224;p17">
            <a:extLst>
              <a:ext uri="{FF2B5EF4-FFF2-40B4-BE49-F238E27FC236}">
                <a16:creationId xmlns:a16="http://schemas.microsoft.com/office/drawing/2014/main" id="{B904A6C3-6FA7-6532-75F7-EAFCA9DA7ED2}"/>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Diagramm, Reihe, Screenshot enthält.&#10;&#10;KI-generierte Inhalte können fehlerhaft sein.">
            <a:extLst>
              <a:ext uri="{FF2B5EF4-FFF2-40B4-BE49-F238E27FC236}">
                <a16:creationId xmlns:a16="http://schemas.microsoft.com/office/drawing/2014/main" id="{504A420E-F2DD-A9A0-2CE8-0DF559013DD1}"/>
              </a:ext>
            </a:extLst>
          </p:cNvPr>
          <p:cNvPicPr>
            <a:picLocks noChangeAspect="1"/>
          </p:cNvPicPr>
          <p:nvPr/>
        </p:nvPicPr>
        <p:blipFill>
          <a:blip r:embed="rId3"/>
          <a:stretch>
            <a:fillRect/>
          </a:stretch>
        </p:blipFill>
        <p:spPr>
          <a:xfrm>
            <a:off x="4448621" y="753381"/>
            <a:ext cx="4410544" cy="1865728"/>
          </a:xfrm>
          <a:prstGeom prst="rect">
            <a:avLst/>
          </a:prstGeom>
        </p:spPr>
      </p:pic>
      <p:pic>
        <p:nvPicPr>
          <p:cNvPr id="6" name="Grafik 5" descr="Ein Bild, das Diagramm, Reihe, Screenshot, parallel enthält.&#10;&#10;KI-generierte Inhalte können fehlerhaft sein.">
            <a:extLst>
              <a:ext uri="{FF2B5EF4-FFF2-40B4-BE49-F238E27FC236}">
                <a16:creationId xmlns:a16="http://schemas.microsoft.com/office/drawing/2014/main" id="{C4F5E5E2-4E87-E487-3482-D71A6F8DBC45}"/>
              </a:ext>
            </a:extLst>
          </p:cNvPr>
          <p:cNvPicPr>
            <a:picLocks noChangeAspect="1"/>
          </p:cNvPicPr>
          <p:nvPr/>
        </p:nvPicPr>
        <p:blipFill>
          <a:blip r:embed="rId4"/>
          <a:stretch>
            <a:fillRect/>
          </a:stretch>
        </p:blipFill>
        <p:spPr>
          <a:xfrm>
            <a:off x="4448621" y="2720935"/>
            <a:ext cx="4410543" cy="1880050"/>
          </a:xfrm>
          <a:prstGeom prst="rect">
            <a:avLst/>
          </a:prstGeom>
        </p:spPr>
      </p:pic>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dirty="0"/>
              <a:t>Analysis of the results</a:t>
            </a:r>
          </a:p>
          <a:p>
            <a:pPr lvl="0" indent="-338400">
              <a:lnSpc>
                <a:spcPct val="95000"/>
              </a:lnSpc>
              <a:spcBef>
                <a:spcPts val="1200"/>
              </a:spcBef>
            </a:pPr>
            <a:r>
              <a:rPr lang="en-US" sz="1700" dirty="0"/>
              <a:t>Very bad precision (many false-positives)</a:t>
            </a:r>
          </a:p>
          <a:p>
            <a:pPr lvl="0" indent="-338400">
              <a:lnSpc>
                <a:spcPct val="95000"/>
              </a:lnSpc>
              <a:spcBef>
                <a:spcPts val="1200"/>
              </a:spcBef>
            </a:pPr>
            <a:r>
              <a:rPr lang="en-US" sz="1700" dirty="0"/>
              <a:t>Most of the true peaks were detected but not all</a:t>
            </a:r>
          </a:p>
          <a:p>
            <a:pPr lvl="0" indent="-338400">
              <a:lnSpc>
                <a:spcPct val="95000"/>
              </a:lnSpc>
              <a:spcBef>
                <a:spcPts val="1200"/>
              </a:spcBef>
            </a:pPr>
            <a:r>
              <a:rPr lang="en-US" sz="1700" dirty="0"/>
              <a:t>Characteristic of predicting one precise position and not an area</a:t>
            </a:r>
          </a:p>
          <a:p>
            <a:pPr indent="-338400">
              <a:lnSpc>
                <a:spcPct val="95000"/>
              </a:lnSpc>
              <a:spcBef>
                <a:spcPts val="1200"/>
              </a:spcBef>
            </a:pPr>
            <a:r>
              <a:rPr lang="en-US" sz="1700" dirty="0"/>
              <a:t>Can detect only positive peaks (with one single wavelet)</a:t>
            </a:r>
          </a:p>
        </p:txBody>
      </p:sp>
    </p:spTree>
    <p:extLst>
      <p:ext uri="{BB962C8B-B14F-4D97-AF65-F5344CB8AC3E}">
        <p14:creationId xmlns:p14="http://schemas.microsoft.com/office/powerpoint/2010/main" val="201253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11C7F28-C4EB-B675-FD19-7FE421BA5AF2}"/>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611FF89-7179-712A-0C9C-4B1E01D31EA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Wavelet Transform</a:t>
            </a:r>
          </a:p>
        </p:txBody>
      </p:sp>
      <p:sp>
        <p:nvSpPr>
          <p:cNvPr id="222" name="Google Shape;222;p17">
            <a:extLst>
              <a:ext uri="{FF2B5EF4-FFF2-40B4-BE49-F238E27FC236}">
                <a16:creationId xmlns:a16="http://schemas.microsoft.com/office/drawing/2014/main" id="{886A3427-5E4C-B551-92D8-D422AF7DF2FC}"/>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Possible reason of failure</a:t>
            </a:r>
          </a:p>
          <a:p>
            <a:pPr indent="-338400">
              <a:lnSpc>
                <a:spcPct val="95000"/>
              </a:lnSpc>
              <a:spcBef>
                <a:spcPts val="1200"/>
              </a:spcBef>
            </a:pPr>
            <a:r>
              <a:rPr lang="en-US" sz="1700" dirty="0"/>
              <a:t>Peaks have different shapes and widths</a:t>
            </a:r>
          </a:p>
          <a:p>
            <a:pPr indent="-338400">
              <a:lnSpc>
                <a:spcPct val="95000"/>
              </a:lnSpc>
              <a:spcBef>
                <a:spcPts val="1200"/>
              </a:spcBef>
            </a:pPr>
            <a:r>
              <a:rPr lang="en-US" sz="1700" dirty="0"/>
              <a:t>Shape of peaks are indistinguishable from noise</a:t>
            </a:r>
          </a:p>
          <a:p>
            <a:pPr indent="-338400">
              <a:lnSpc>
                <a:spcPct val="95000"/>
              </a:lnSpc>
              <a:spcBef>
                <a:spcPts val="1200"/>
              </a:spcBef>
            </a:pPr>
            <a:endParaRPr lang="en-US" sz="1700" dirty="0"/>
          </a:p>
          <a:p>
            <a:pPr indent="-338400">
              <a:lnSpc>
                <a:spcPct val="95000"/>
              </a:lnSpc>
              <a:spcBef>
                <a:spcPts val="1200"/>
              </a:spcBef>
            </a:pPr>
            <a:endParaRPr lang="en-US" sz="1700" dirty="0"/>
          </a:p>
          <a:p>
            <a:pPr indent="-338400">
              <a:lnSpc>
                <a:spcPct val="95000"/>
              </a:lnSpc>
              <a:spcBef>
                <a:spcPts val="1200"/>
              </a:spcBef>
            </a:pPr>
            <a:r>
              <a:rPr lang="en-US" sz="1700" dirty="0"/>
              <a:t>Examples pictures …</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6821C724-C43A-9E5E-E018-8BF59B75C28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21</a:t>
            </a:fld>
            <a:endParaRPr lang="en-US" noProof="0" dirty="0"/>
          </a:p>
        </p:txBody>
      </p:sp>
      <p:sp>
        <p:nvSpPr>
          <p:cNvPr id="224" name="Google Shape;224;p17">
            <a:extLst>
              <a:ext uri="{FF2B5EF4-FFF2-40B4-BE49-F238E27FC236}">
                <a16:creationId xmlns:a16="http://schemas.microsoft.com/office/drawing/2014/main" id="{36BE6C41-9B2D-710C-938D-937450419E1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90715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705F167-73EC-A138-28B4-72CB1188BE63}"/>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FE7BBEEB-7251-D3FD-054F-245B58BEC85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Clustering with DBSCAN</a:t>
            </a:r>
          </a:p>
        </p:txBody>
      </p:sp>
      <p:sp>
        <p:nvSpPr>
          <p:cNvPr id="222" name="Google Shape;222;p17">
            <a:extLst>
              <a:ext uri="{FF2B5EF4-FFF2-40B4-BE49-F238E27FC236}">
                <a16:creationId xmlns:a16="http://schemas.microsoft.com/office/drawing/2014/main" id="{F79C3514-6938-34E2-6772-76878FEC2D7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Torque as an input feature and epsilon = 3.5</a:t>
            </a:r>
          </a:p>
          <a:p>
            <a:pPr lvl="0" indent="-338400">
              <a:lnSpc>
                <a:spcPct val="95000"/>
              </a:lnSpc>
              <a:spcBef>
                <a:spcPts val="1200"/>
              </a:spcBef>
            </a:pPr>
            <a:r>
              <a:rPr lang="en-US" sz="1700" noProof="0" dirty="0"/>
              <a:t>Highest mean prominence, no sequences without peaks and decent mean amplitude</a:t>
            </a:r>
          </a:p>
        </p:txBody>
      </p:sp>
      <p:sp>
        <p:nvSpPr>
          <p:cNvPr id="223" name="Google Shape;223;p17">
            <a:extLst>
              <a:ext uri="{FF2B5EF4-FFF2-40B4-BE49-F238E27FC236}">
                <a16:creationId xmlns:a16="http://schemas.microsoft.com/office/drawing/2014/main" id="{DD1439E0-4DB7-5EC2-8700-32B99424E6D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22</a:t>
            </a:fld>
            <a:endParaRPr lang="en-US" noProof="0" dirty="0"/>
          </a:p>
        </p:txBody>
      </p:sp>
      <p:sp>
        <p:nvSpPr>
          <p:cNvPr id="224" name="Google Shape;224;p17">
            <a:extLst>
              <a:ext uri="{FF2B5EF4-FFF2-40B4-BE49-F238E27FC236}">
                <a16:creationId xmlns:a16="http://schemas.microsoft.com/office/drawing/2014/main" id="{62CA08EF-6048-B440-EE8B-B7296A0CD79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64286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7BA0910-14F0-FE00-0BC0-61B909190D7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Clustering with DBSCAN</a:t>
            </a:r>
          </a:p>
        </p:txBody>
      </p:sp>
      <p:sp>
        <p:nvSpPr>
          <p:cNvPr id="223" name="Google Shape;223;p17">
            <a:extLst>
              <a:ext uri="{FF2B5EF4-FFF2-40B4-BE49-F238E27FC236}">
                <a16:creationId xmlns:a16="http://schemas.microsoft.com/office/drawing/2014/main" id="{CF80284C-78C6-38A2-78BC-DF61F2E5B379}"/>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23</a:t>
            </a:fld>
            <a:endParaRPr lang="en-US" noProof="0" dirty="0"/>
          </a:p>
        </p:txBody>
      </p:sp>
      <p:sp>
        <p:nvSpPr>
          <p:cNvPr id="224" name="Google Shape;224;p17">
            <a:extLst>
              <a:ext uri="{FF2B5EF4-FFF2-40B4-BE49-F238E27FC236}">
                <a16:creationId xmlns:a16="http://schemas.microsoft.com/office/drawing/2014/main" id="{11A7E470-7D86-9651-50DE-01A5CC941AA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Schrift, Diagramm, Reihe enthält.&#10;&#10;KI-generierte Inhalte können fehlerhaft sein.">
            <a:extLst>
              <a:ext uri="{FF2B5EF4-FFF2-40B4-BE49-F238E27FC236}">
                <a16:creationId xmlns:a16="http://schemas.microsoft.com/office/drawing/2014/main" id="{BD5E7B01-C592-F2AA-5615-146DF5970FC3}"/>
              </a:ext>
            </a:extLst>
          </p:cNvPr>
          <p:cNvPicPr>
            <a:picLocks noChangeAspect="1"/>
          </p:cNvPicPr>
          <p:nvPr/>
        </p:nvPicPr>
        <p:blipFill>
          <a:blip r:embed="rId3"/>
          <a:stretch>
            <a:fillRect/>
          </a:stretch>
        </p:blipFill>
        <p:spPr>
          <a:xfrm>
            <a:off x="4448619" y="752800"/>
            <a:ext cx="4410545" cy="1865728"/>
          </a:xfrm>
          <a:prstGeom prst="rect">
            <a:avLst/>
          </a:prstGeom>
        </p:spPr>
      </p:pic>
      <p:pic>
        <p:nvPicPr>
          <p:cNvPr id="6" name="Grafik 5" descr="Ein Bild, das Text, Diagramm, Reihe, Screenshot enthält.&#10;&#10;KI-generierte Inhalte können fehlerhaft sein.">
            <a:extLst>
              <a:ext uri="{FF2B5EF4-FFF2-40B4-BE49-F238E27FC236}">
                <a16:creationId xmlns:a16="http://schemas.microsoft.com/office/drawing/2014/main" id="{DA404EE8-9D22-1EDC-6436-74B70CF611B7}"/>
              </a:ext>
            </a:extLst>
          </p:cNvPr>
          <p:cNvPicPr>
            <a:picLocks noChangeAspect="1"/>
          </p:cNvPicPr>
          <p:nvPr/>
        </p:nvPicPr>
        <p:blipFill>
          <a:blip r:embed="rId4"/>
          <a:stretch>
            <a:fillRect/>
          </a:stretch>
        </p:blipFill>
        <p:spPr>
          <a:xfrm>
            <a:off x="4448619" y="2720935"/>
            <a:ext cx="4410545" cy="1880051"/>
          </a:xfrm>
          <a:prstGeom prst="rect">
            <a:avLst/>
          </a:prstGeom>
        </p:spPr>
      </p:pic>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dirty="0"/>
              <a:t>Analysis of the results</a:t>
            </a:r>
          </a:p>
          <a:p>
            <a:pPr indent="-338400">
              <a:lnSpc>
                <a:spcPct val="95000"/>
              </a:lnSpc>
              <a:spcBef>
                <a:spcPts val="1200"/>
              </a:spcBef>
            </a:pPr>
            <a:r>
              <a:rPr lang="en-US" sz="1700" dirty="0"/>
              <a:t>Very high precision (almost no false-positives)</a:t>
            </a:r>
          </a:p>
          <a:p>
            <a:pPr indent="-338400">
              <a:lnSpc>
                <a:spcPct val="95000"/>
              </a:lnSpc>
              <a:spcBef>
                <a:spcPts val="1200"/>
              </a:spcBef>
            </a:pPr>
            <a:r>
              <a:rPr lang="en-US" sz="1700" dirty="0"/>
              <a:t>Some peaks were not detected</a:t>
            </a:r>
          </a:p>
          <a:p>
            <a:pPr indent="-338400">
              <a:lnSpc>
                <a:spcPct val="95000"/>
              </a:lnSpc>
              <a:spcBef>
                <a:spcPts val="1200"/>
              </a:spcBef>
            </a:pPr>
            <a:r>
              <a:rPr lang="en-US" sz="1700" dirty="0"/>
              <a:t>Characteristic of marking the whole peak area instead of just one precise position</a:t>
            </a:r>
          </a:p>
          <a:p>
            <a:pPr indent="-338400">
              <a:lnSpc>
                <a:spcPct val="95000"/>
              </a:lnSpc>
              <a:spcBef>
                <a:spcPts val="1200"/>
              </a:spcBef>
            </a:pPr>
            <a:r>
              <a:rPr lang="en-US" sz="1700" dirty="0"/>
              <a:t>Can detect positive and negative peaks</a:t>
            </a:r>
          </a:p>
        </p:txBody>
      </p:sp>
    </p:spTree>
    <p:extLst>
      <p:ext uri="{BB962C8B-B14F-4D97-AF65-F5344CB8AC3E}">
        <p14:creationId xmlns:p14="http://schemas.microsoft.com/office/powerpoint/2010/main" val="189430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3F8D3D1-E257-65DE-385D-FD4A00C14035}"/>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6A2CFDBF-522B-30F4-3BAC-93AE592BF4C8}"/>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Clustering with K-Means</a:t>
            </a:r>
          </a:p>
        </p:txBody>
      </p:sp>
      <p:sp>
        <p:nvSpPr>
          <p:cNvPr id="222" name="Google Shape;222;p17">
            <a:extLst>
              <a:ext uri="{FF2B5EF4-FFF2-40B4-BE49-F238E27FC236}">
                <a16:creationId xmlns:a16="http://schemas.microsoft.com/office/drawing/2014/main" id="{D84AE5FA-CA72-0A7E-8124-2BA7AFB3C779}"/>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Using 2 clusters (binary classification)</a:t>
            </a:r>
          </a:p>
          <a:p>
            <a:pPr lvl="0" indent="-338400">
              <a:lnSpc>
                <a:spcPct val="95000"/>
              </a:lnSpc>
              <a:spcBef>
                <a:spcPts val="1200"/>
              </a:spcBef>
            </a:pPr>
            <a:r>
              <a:rPr lang="en-US" sz="1700" noProof="0" dirty="0"/>
              <a:t>Commanded speed as an input feature</a:t>
            </a:r>
          </a:p>
          <a:p>
            <a:pPr lvl="0" indent="-338400">
              <a:lnSpc>
                <a:spcPct val="95000"/>
              </a:lnSpc>
              <a:spcBef>
                <a:spcPts val="1200"/>
              </a:spcBef>
            </a:pPr>
            <a:r>
              <a:rPr lang="en-US" sz="1700" noProof="0" dirty="0"/>
              <a:t>Higher mean prominence and amplitude and more realistic peak count</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5ED4880E-31B9-BBE5-F0E8-A5C2076C2D8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24</a:t>
            </a:fld>
            <a:endParaRPr lang="en-US" noProof="0" dirty="0"/>
          </a:p>
        </p:txBody>
      </p:sp>
      <p:sp>
        <p:nvSpPr>
          <p:cNvPr id="224" name="Google Shape;224;p17">
            <a:extLst>
              <a:ext uri="{FF2B5EF4-FFF2-40B4-BE49-F238E27FC236}">
                <a16:creationId xmlns:a16="http://schemas.microsoft.com/office/drawing/2014/main" id="{D6108B77-987F-C40A-BAFC-1F25D349DD2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86829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A0136D6-C0DA-F388-5B45-B7C644A1D11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Clustering with K-Means</a:t>
            </a:r>
          </a:p>
        </p:txBody>
      </p:sp>
      <p:sp>
        <p:nvSpPr>
          <p:cNvPr id="223" name="Google Shape;223;p17">
            <a:extLst>
              <a:ext uri="{FF2B5EF4-FFF2-40B4-BE49-F238E27FC236}">
                <a16:creationId xmlns:a16="http://schemas.microsoft.com/office/drawing/2014/main" id="{C626B699-BFA4-FF2E-D2CB-C75DD186DBD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25</a:t>
            </a:fld>
            <a:endParaRPr lang="en-US" noProof="0" dirty="0"/>
          </a:p>
        </p:txBody>
      </p:sp>
      <p:sp>
        <p:nvSpPr>
          <p:cNvPr id="224" name="Google Shape;224;p17">
            <a:extLst>
              <a:ext uri="{FF2B5EF4-FFF2-40B4-BE49-F238E27FC236}">
                <a16:creationId xmlns:a16="http://schemas.microsoft.com/office/drawing/2014/main" id="{FB96A87F-C172-11E1-26CE-5767A11E0C8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4" name="Grafik 3" descr="Ein Bild, das Text, Diagramm, Reihe, Schrift enthält.&#10;&#10;KI-generierte Inhalte können fehlerhaft sein.">
            <a:extLst>
              <a:ext uri="{FF2B5EF4-FFF2-40B4-BE49-F238E27FC236}">
                <a16:creationId xmlns:a16="http://schemas.microsoft.com/office/drawing/2014/main" id="{E542D338-B88C-E9F9-A346-2ED77A2654A5}"/>
              </a:ext>
            </a:extLst>
          </p:cNvPr>
          <p:cNvPicPr>
            <a:picLocks noChangeAspect="1"/>
          </p:cNvPicPr>
          <p:nvPr/>
        </p:nvPicPr>
        <p:blipFill>
          <a:blip r:embed="rId3"/>
          <a:stretch>
            <a:fillRect/>
          </a:stretch>
        </p:blipFill>
        <p:spPr>
          <a:xfrm>
            <a:off x="4448619" y="752800"/>
            <a:ext cx="4410544" cy="1865728"/>
          </a:xfrm>
          <a:prstGeom prst="rect">
            <a:avLst/>
          </a:prstGeom>
        </p:spPr>
      </p:pic>
      <p:pic>
        <p:nvPicPr>
          <p:cNvPr id="7" name="Grafik 6" descr="Ein Bild, das Diagramm, Text, Reihe, Screenshot enthält.&#10;&#10;KI-generierte Inhalte können fehlerhaft sein.">
            <a:extLst>
              <a:ext uri="{FF2B5EF4-FFF2-40B4-BE49-F238E27FC236}">
                <a16:creationId xmlns:a16="http://schemas.microsoft.com/office/drawing/2014/main" id="{02852722-5F71-6B58-FB33-3CA72D97FA68}"/>
              </a:ext>
            </a:extLst>
          </p:cNvPr>
          <p:cNvPicPr>
            <a:picLocks noChangeAspect="1"/>
          </p:cNvPicPr>
          <p:nvPr/>
        </p:nvPicPr>
        <p:blipFill>
          <a:blip r:embed="rId4"/>
          <a:stretch>
            <a:fillRect/>
          </a:stretch>
        </p:blipFill>
        <p:spPr>
          <a:xfrm>
            <a:off x="4448619" y="2720935"/>
            <a:ext cx="4410544" cy="1880050"/>
          </a:xfrm>
          <a:prstGeom prst="rect">
            <a:avLst/>
          </a:prstGeom>
        </p:spPr>
      </p:pic>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105000"/>
              </a:lnSpc>
              <a:spcBef>
                <a:spcPts val="1200"/>
              </a:spcBef>
              <a:buNone/>
            </a:pPr>
            <a:r>
              <a:rPr lang="en-US" sz="1700" dirty="0"/>
              <a:t>Analysis of the results</a:t>
            </a:r>
          </a:p>
          <a:p>
            <a:pPr lvl="0" indent="-338400">
              <a:lnSpc>
                <a:spcPct val="105000"/>
              </a:lnSpc>
              <a:spcBef>
                <a:spcPts val="1200"/>
              </a:spcBef>
            </a:pPr>
            <a:r>
              <a:rPr lang="en-US" sz="1700" dirty="0"/>
              <a:t>False-positives issues on some sequences</a:t>
            </a:r>
          </a:p>
          <a:p>
            <a:pPr lvl="0" indent="-338400">
              <a:lnSpc>
                <a:spcPct val="105000"/>
              </a:lnSpc>
              <a:spcBef>
                <a:spcPts val="1200"/>
              </a:spcBef>
            </a:pPr>
            <a:r>
              <a:rPr lang="en-US" sz="1700" dirty="0"/>
              <a:t>Many peaks were not detected</a:t>
            </a:r>
          </a:p>
          <a:p>
            <a:pPr lvl="0" indent="-338400">
              <a:lnSpc>
                <a:spcPct val="105000"/>
              </a:lnSpc>
              <a:spcBef>
                <a:spcPts val="1200"/>
              </a:spcBef>
            </a:pPr>
            <a:r>
              <a:rPr lang="en-US" sz="1700" dirty="0"/>
              <a:t>Recognizable tendency of detecting peaks</a:t>
            </a:r>
          </a:p>
          <a:p>
            <a:pPr lvl="0" indent="-338400">
              <a:lnSpc>
                <a:spcPct val="105000"/>
              </a:lnSpc>
              <a:spcBef>
                <a:spcPts val="1200"/>
              </a:spcBef>
            </a:pPr>
            <a:r>
              <a:rPr lang="en-US" sz="1700" dirty="0"/>
              <a:t>Characteristic of marking the whole peak area instead of just one precise position</a:t>
            </a:r>
          </a:p>
          <a:p>
            <a:pPr indent="-338400">
              <a:lnSpc>
                <a:spcPct val="105000"/>
              </a:lnSpc>
              <a:spcBef>
                <a:spcPts val="1200"/>
              </a:spcBef>
            </a:pPr>
            <a:r>
              <a:rPr lang="en-US" sz="1700" dirty="0"/>
              <a:t>Can detect positive and negative peaks</a:t>
            </a:r>
          </a:p>
        </p:txBody>
      </p:sp>
    </p:spTree>
    <p:extLst>
      <p:ext uri="{BB962C8B-B14F-4D97-AF65-F5344CB8AC3E}">
        <p14:creationId xmlns:p14="http://schemas.microsoft.com/office/powerpoint/2010/main" val="378117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CE9BB01E-9E82-33CE-A25C-FB86CAF7BB2D}"/>
            </a:ext>
          </a:extLst>
        </p:cNvPr>
        <p:cNvGrpSpPr/>
        <p:nvPr/>
      </p:nvGrpSpPr>
      <p:grpSpPr>
        <a:xfrm>
          <a:off x="0" y="0"/>
          <a:ext cx="0" cy="0"/>
          <a:chOff x="0" y="0"/>
          <a:chExt cx="0" cy="0"/>
        </a:xfrm>
      </p:grpSpPr>
      <p:sp>
        <p:nvSpPr>
          <p:cNvPr id="332" name="Google Shape;332;p28">
            <a:extLst>
              <a:ext uri="{FF2B5EF4-FFF2-40B4-BE49-F238E27FC236}">
                <a16:creationId xmlns:a16="http://schemas.microsoft.com/office/drawing/2014/main" id="{0C537166-4D62-053D-7936-3E50B496F56E}"/>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Comparison</a:t>
            </a:r>
          </a:p>
        </p:txBody>
      </p:sp>
      <p:sp>
        <p:nvSpPr>
          <p:cNvPr id="333" name="Google Shape;333;p28">
            <a:extLst>
              <a:ext uri="{FF2B5EF4-FFF2-40B4-BE49-F238E27FC236}">
                <a16:creationId xmlns:a16="http://schemas.microsoft.com/office/drawing/2014/main" id="{A113E541-99F4-599D-CF6D-C60B598083B7}"/>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34" name="Google Shape;334;p28">
            <a:extLst>
              <a:ext uri="{FF2B5EF4-FFF2-40B4-BE49-F238E27FC236}">
                <a16:creationId xmlns:a16="http://schemas.microsoft.com/office/drawing/2014/main" id="{27AE92F3-5A62-B287-CF5B-5FD63DD35A1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26</a:t>
            </a:fld>
            <a:endParaRPr lang="en-US" noProof="0" dirty="0"/>
          </a:p>
        </p:txBody>
      </p:sp>
      <p:sp>
        <p:nvSpPr>
          <p:cNvPr id="335" name="Google Shape;335;p28">
            <a:extLst>
              <a:ext uri="{FF2B5EF4-FFF2-40B4-BE49-F238E27FC236}">
                <a16:creationId xmlns:a16="http://schemas.microsoft.com/office/drawing/2014/main" id="{9D77D277-43A4-EBE2-88F7-24EFB332E4C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5178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1F090D1-B802-6DE3-2C39-2E7DF0EA97C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a:spcBef>
                <a:spcPts val="0"/>
              </a:spcBef>
            </a:pPr>
            <a:r>
              <a:rPr lang="en-US" noProof="0" dirty="0"/>
              <a:t>Linear vs non-linear</a:t>
            </a:r>
          </a:p>
          <a:p>
            <a:pPr lvl="0">
              <a:spcBef>
                <a:spcPts val="0"/>
              </a:spcBef>
            </a:pPr>
            <a:r>
              <a:rPr lang="en-US" dirty="0"/>
              <a:t>Interpretability vs model complexity</a:t>
            </a:r>
          </a:p>
          <a:p>
            <a:pPr lvl="0">
              <a:spcBef>
                <a:spcPts val="0"/>
              </a:spcBef>
            </a:pPr>
            <a:r>
              <a:rPr lang="en-US" noProof="0" dirty="0"/>
              <a:t>Real</a:t>
            </a:r>
            <a:r>
              <a:rPr lang="en-US" dirty="0"/>
              <a:t>-world applications</a:t>
            </a:r>
            <a:endParaRPr lang="en-US" noProof="0" dirty="0"/>
          </a:p>
          <a:p>
            <a:pPr lvl="0">
              <a:spcBef>
                <a:spcPts val="0"/>
              </a:spcBef>
            </a:pPr>
            <a:endParaRPr lang="en-US" dirty="0"/>
          </a:p>
          <a:p>
            <a:pPr lvl="0">
              <a:spcBef>
                <a:spcPts val="0"/>
              </a:spcBef>
            </a:pPr>
            <a:endParaRPr lang="en-US" noProof="0" dirty="0"/>
          </a:p>
          <a:p>
            <a:pPr lvl="0">
              <a:spcBef>
                <a:spcPts val="0"/>
              </a:spcBef>
            </a:pPr>
            <a:r>
              <a:rPr lang="en-US" noProof="0" dirty="0"/>
              <a:t>Computational costs / speed</a:t>
            </a:r>
          </a:p>
          <a:p>
            <a:pPr lvl="0">
              <a:spcBef>
                <a:spcPts val="0"/>
              </a:spcBef>
            </a:pPr>
            <a:r>
              <a:rPr lang="en-US" noProof="0" dirty="0"/>
              <a:t>Precision</a:t>
            </a:r>
          </a:p>
          <a:p>
            <a:pPr lvl="0">
              <a:spcBef>
                <a:spcPts val="0"/>
              </a:spcBef>
            </a:pPr>
            <a:r>
              <a:rPr lang="en-US" noProof="0" dirty="0"/>
              <a:t>Recall</a:t>
            </a:r>
          </a:p>
          <a:p>
            <a:pPr lvl="0">
              <a:spcBef>
                <a:spcPts val="0"/>
              </a:spcBef>
            </a:pPr>
            <a:r>
              <a:rPr lang="en-US" noProof="0" dirty="0"/>
              <a:t>Robustness and Generalization</a:t>
            </a:r>
          </a:p>
        </p:txBody>
      </p:sp>
      <p:sp>
        <p:nvSpPr>
          <p:cNvPr id="223" name="Google Shape;223;p17">
            <a:extLst>
              <a:ext uri="{FF2B5EF4-FFF2-40B4-BE49-F238E27FC236}">
                <a16:creationId xmlns:a16="http://schemas.microsoft.com/office/drawing/2014/main" id="{5BDBC638-7449-D372-8264-CD93DE6F407F}"/>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27</a:t>
            </a:fld>
            <a:endParaRPr lang="en-US" noProof="0" dirty="0"/>
          </a:p>
        </p:txBody>
      </p:sp>
      <p:sp>
        <p:nvSpPr>
          <p:cNvPr id="224" name="Google Shape;224;p17">
            <a:extLst>
              <a:ext uri="{FF2B5EF4-FFF2-40B4-BE49-F238E27FC236}">
                <a16:creationId xmlns:a16="http://schemas.microsoft.com/office/drawing/2014/main" id="{6A6B8F9D-2AD4-7EF4-D990-0F1FAD4DAC5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6907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5CE49DF-12A8-EE5E-1E5F-C5019111759C}"/>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6A0402E0-B4E8-3533-3BB2-4338DB80C76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B673F4B7-2983-2438-99AC-AA95405955CE}"/>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noProof="0" dirty="0"/>
              <a:t>Methods ordered by computational costs / speed (from fastest to slowest):</a:t>
            </a:r>
          </a:p>
          <a:p>
            <a:pPr marL="460629" lvl="0" indent="-342900">
              <a:spcBef>
                <a:spcPts val="0"/>
              </a:spcBef>
              <a:buFont typeface="+mj-lt"/>
              <a:buAutoNum type="arabicPeriod"/>
            </a:pPr>
            <a:r>
              <a:rPr lang="en-US" noProof="0" dirty="0"/>
              <a:t>Threshold-based methods </a:t>
            </a:r>
          </a:p>
          <a:p>
            <a:pPr marL="460629" lvl="0" indent="-342900">
              <a:spcBef>
                <a:spcPts val="0"/>
              </a:spcBef>
              <a:buFont typeface="+mj-lt"/>
              <a:buAutoNum type="arabicPeriod"/>
            </a:pPr>
            <a:r>
              <a:rPr lang="en-US" noProof="0" dirty="0"/>
              <a:t>Clustering with K-Means</a:t>
            </a:r>
          </a:p>
          <a:p>
            <a:pPr marL="460629" lvl="0" indent="-342900">
              <a:spcBef>
                <a:spcPts val="0"/>
              </a:spcBef>
              <a:buFont typeface="+mj-lt"/>
              <a:buAutoNum type="arabicPeriod"/>
            </a:pPr>
            <a:r>
              <a:rPr lang="en-US" noProof="0" dirty="0"/>
              <a:t>Clustering with DBSCAN</a:t>
            </a:r>
          </a:p>
          <a:p>
            <a:pPr marL="460629" lvl="0" indent="-342900">
              <a:spcBef>
                <a:spcPts val="0"/>
              </a:spcBef>
              <a:buFont typeface="+mj-lt"/>
              <a:buAutoNum type="arabicPeriod"/>
            </a:pPr>
            <a:r>
              <a:rPr lang="en-US" noProof="0" dirty="0"/>
              <a:t>Wavelet-Transform</a:t>
            </a:r>
          </a:p>
        </p:txBody>
      </p:sp>
      <p:sp>
        <p:nvSpPr>
          <p:cNvPr id="223" name="Google Shape;223;p17">
            <a:extLst>
              <a:ext uri="{FF2B5EF4-FFF2-40B4-BE49-F238E27FC236}">
                <a16:creationId xmlns:a16="http://schemas.microsoft.com/office/drawing/2014/main" id="{7CF2F941-5112-8408-9BF7-AEF471CCEE7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
        <p:nvSpPr>
          <p:cNvPr id="224" name="Google Shape;224;p17">
            <a:extLst>
              <a:ext uri="{FF2B5EF4-FFF2-40B4-BE49-F238E27FC236}">
                <a16:creationId xmlns:a16="http://schemas.microsoft.com/office/drawing/2014/main" id="{2BB5C848-E1FD-3337-3FEF-997DBD7FEE6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58300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7A58B2A-6936-9559-09FF-F812E095A54A}"/>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E00C0A5-280A-771A-4037-B6BAB998362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350D3B19-A2E8-D7AE-A562-AE128F2A2504}"/>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noProof="0" dirty="0"/>
              <a:t>Methods ordered by precision (from accurate to inaccurate):</a:t>
            </a:r>
          </a:p>
          <a:p>
            <a:pPr marL="460629" lvl="0" indent="-342900">
              <a:spcBef>
                <a:spcPts val="0"/>
              </a:spcBef>
              <a:buFont typeface="+mj-lt"/>
              <a:buAutoNum type="arabicPeriod"/>
            </a:pPr>
            <a:r>
              <a:rPr lang="en-US" noProof="0" dirty="0"/>
              <a:t>Threshold-based detection (with commanded speed as input) </a:t>
            </a:r>
          </a:p>
          <a:p>
            <a:pPr marL="460629" indent="-342900">
              <a:spcBef>
                <a:spcPts val="0"/>
              </a:spcBef>
              <a:buFont typeface="+mj-lt"/>
              <a:buAutoNum type="arabicPeriod"/>
            </a:pPr>
            <a:r>
              <a:rPr lang="en-US" noProof="0" dirty="0"/>
              <a:t>Clustering with DBSCAN</a:t>
            </a:r>
          </a:p>
          <a:p>
            <a:pPr marL="460629" indent="-342900">
              <a:spcBef>
                <a:spcPts val="0"/>
              </a:spcBef>
              <a:buFont typeface="+mj-lt"/>
              <a:buAutoNum type="arabicPeriod"/>
            </a:pPr>
            <a:r>
              <a:rPr lang="en-US" noProof="0" dirty="0"/>
              <a:t>Threshold-based detection (with torque as input) </a:t>
            </a:r>
          </a:p>
          <a:p>
            <a:pPr marL="460629" lvl="0" indent="-342900">
              <a:spcBef>
                <a:spcPts val="0"/>
              </a:spcBef>
              <a:buFont typeface="+mj-lt"/>
              <a:buAutoNum type="arabicPeriod"/>
            </a:pPr>
            <a:r>
              <a:rPr lang="en-US" noProof="0" dirty="0"/>
              <a:t>Clustering with K-Means</a:t>
            </a:r>
          </a:p>
          <a:p>
            <a:pPr marL="460629" lvl="0" indent="-342900">
              <a:spcBef>
                <a:spcPts val="0"/>
              </a:spcBef>
              <a:buFont typeface="+mj-lt"/>
              <a:buAutoNum type="arabicPeriod"/>
            </a:pPr>
            <a:r>
              <a:rPr lang="en-US" noProof="0" dirty="0"/>
              <a:t>Wavelet-Transform</a:t>
            </a:r>
          </a:p>
        </p:txBody>
      </p:sp>
      <p:sp>
        <p:nvSpPr>
          <p:cNvPr id="223" name="Google Shape;223;p17">
            <a:extLst>
              <a:ext uri="{FF2B5EF4-FFF2-40B4-BE49-F238E27FC236}">
                <a16:creationId xmlns:a16="http://schemas.microsoft.com/office/drawing/2014/main" id="{372DC457-05FA-6FB1-54BB-09C99C6EA4A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29</a:t>
            </a:fld>
            <a:endParaRPr lang="en-US" noProof="0" dirty="0"/>
          </a:p>
        </p:txBody>
      </p:sp>
      <p:sp>
        <p:nvSpPr>
          <p:cNvPr id="224" name="Google Shape;224;p17">
            <a:extLst>
              <a:ext uri="{FF2B5EF4-FFF2-40B4-BE49-F238E27FC236}">
                <a16:creationId xmlns:a16="http://schemas.microsoft.com/office/drawing/2014/main" id="{B1349350-9763-F833-F511-3443C4BD34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01251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Introduction</a:t>
            </a:r>
          </a:p>
        </p:txBody>
      </p:sp>
      <p:sp>
        <p:nvSpPr>
          <p:cNvPr id="195" name="Google Shape;195;p14"/>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196" name="Google Shape;196;p14"/>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
        <p:nvSpPr>
          <p:cNvPr id="197" name="Google Shape;197;p14"/>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B470E91-7AD8-8B9C-C6F0-DF5EABA5EB90}"/>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E4FBDE6-25AF-1D13-2493-C5B21DB64074}"/>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BC8FF117-0DB4-F89E-1E48-F8C870D15E78}"/>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noProof="0" dirty="0"/>
              <a:t>Methods ordered by recall (from accurate to inaccurate):</a:t>
            </a:r>
          </a:p>
          <a:p>
            <a:pPr marL="460629" indent="-342900">
              <a:spcBef>
                <a:spcPts val="0"/>
              </a:spcBef>
              <a:buFont typeface="+mj-lt"/>
              <a:buAutoNum type="arabicPeriod"/>
            </a:pPr>
            <a:r>
              <a:rPr lang="en-US" noProof="0" dirty="0"/>
              <a:t>Wavelet-Transform</a:t>
            </a:r>
          </a:p>
          <a:p>
            <a:pPr marL="460629" lvl="0" indent="-342900">
              <a:spcBef>
                <a:spcPts val="0"/>
              </a:spcBef>
              <a:buFont typeface="+mj-lt"/>
              <a:buAutoNum type="arabicPeriod"/>
            </a:pPr>
            <a:r>
              <a:rPr lang="en-US" noProof="0" dirty="0"/>
              <a:t>Threshold-based detection (with commanded speed as input) </a:t>
            </a:r>
          </a:p>
          <a:p>
            <a:pPr marL="460629" indent="-342900">
              <a:spcBef>
                <a:spcPts val="0"/>
              </a:spcBef>
              <a:buFont typeface="+mj-lt"/>
              <a:buAutoNum type="arabicPeriod"/>
            </a:pPr>
            <a:r>
              <a:rPr lang="en-US" noProof="0" dirty="0"/>
              <a:t>Clustering with DBSCAN</a:t>
            </a:r>
          </a:p>
          <a:p>
            <a:pPr marL="460629" indent="-342900">
              <a:spcBef>
                <a:spcPts val="0"/>
              </a:spcBef>
              <a:buFont typeface="+mj-lt"/>
              <a:buAutoNum type="arabicPeriod"/>
            </a:pPr>
            <a:r>
              <a:rPr lang="en-US" noProof="0" dirty="0"/>
              <a:t>Threshold-based detection (with torque as input) </a:t>
            </a:r>
          </a:p>
          <a:p>
            <a:pPr marL="460629" lvl="0" indent="-342900">
              <a:spcBef>
                <a:spcPts val="0"/>
              </a:spcBef>
              <a:buFont typeface="+mj-lt"/>
              <a:buAutoNum type="arabicPeriod"/>
            </a:pPr>
            <a:r>
              <a:rPr lang="en-US" noProof="0" dirty="0"/>
              <a:t>Clustering with K-Means</a:t>
            </a:r>
          </a:p>
        </p:txBody>
      </p:sp>
      <p:sp>
        <p:nvSpPr>
          <p:cNvPr id="223" name="Google Shape;223;p17">
            <a:extLst>
              <a:ext uri="{FF2B5EF4-FFF2-40B4-BE49-F238E27FC236}">
                <a16:creationId xmlns:a16="http://schemas.microsoft.com/office/drawing/2014/main" id="{1D91E6FF-5FBE-5BFB-2398-4190CA8D62EE}"/>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30</a:t>
            </a:fld>
            <a:endParaRPr lang="en-US" noProof="0" dirty="0"/>
          </a:p>
        </p:txBody>
      </p:sp>
      <p:sp>
        <p:nvSpPr>
          <p:cNvPr id="224" name="Google Shape;224;p17">
            <a:extLst>
              <a:ext uri="{FF2B5EF4-FFF2-40B4-BE49-F238E27FC236}">
                <a16:creationId xmlns:a16="http://schemas.microsoft.com/office/drawing/2014/main" id="{9600E0B4-8D59-8753-44C0-38550B026DE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904588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DA6F314D-56A6-3264-C1CF-9ECC22799A21}"/>
            </a:ext>
          </a:extLst>
        </p:cNvPr>
        <p:cNvGrpSpPr/>
        <p:nvPr/>
      </p:nvGrpSpPr>
      <p:grpSpPr>
        <a:xfrm>
          <a:off x="0" y="0"/>
          <a:ext cx="0" cy="0"/>
          <a:chOff x="0" y="0"/>
          <a:chExt cx="0" cy="0"/>
        </a:xfrm>
      </p:grpSpPr>
      <p:sp>
        <p:nvSpPr>
          <p:cNvPr id="332" name="Google Shape;332;p28">
            <a:extLst>
              <a:ext uri="{FF2B5EF4-FFF2-40B4-BE49-F238E27FC236}">
                <a16:creationId xmlns:a16="http://schemas.microsoft.com/office/drawing/2014/main" id="{6EECA37F-D61F-0637-4E0B-6C5F034B52DF}"/>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Conclusion</a:t>
            </a:r>
          </a:p>
        </p:txBody>
      </p:sp>
      <p:sp>
        <p:nvSpPr>
          <p:cNvPr id="333" name="Google Shape;333;p28">
            <a:extLst>
              <a:ext uri="{FF2B5EF4-FFF2-40B4-BE49-F238E27FC236}">
                <a16:creationId xmlns:a16="http://schemas.microsoft.com/office/drawing/2014/main" id="{7EA42307-51B8-702E-7037-BA6F806B3138}"/>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34" name="Google Shape;334;p28">
            <a:extLst>
              <a:ext uri="{FF2B5EF4-FFF2-40B4-BE49-F238E27FC236}">
                <a16:creationId xmlns:a16="http://schemas.microsoft.com/office/drawing/2014/main" id="{043C0B9B-B250-F1BA-03CA-297373DC308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31</a:t>
            </a:fld>
            <a:endParaRPr lang="en-US" noProof="0" dirty="0"/>
          </a:p>
        </p:txBody>
      </p:sp>
      <p:sp>
        <p:nvSpPr>
          <p:cNvPr id="335" name="Google Shape;335;p28">
            <a:extLst>
              <a:ext uri="{FF2B5EF4-FFF2-40B4-BE49-F238E27FC236}">
                <a16:creationId xmlns:a16="http://schemas.microsoft.com/office/drawing/2014/main" id="{DB9DB504-71A7-7057-4974-76173FECDD4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996348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A513ABD5-C8B0-4A93-D790-466F19E0145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1127300"/>
            <a:ext cx="8423999" cy="3263400"/>
          </a:xfrm>
          <a:prstGeom prst="rect">
            <a:avLst/>
          </a:prstGeom>
          <a:noFill/>
          <a:ln>
            <a:noFill/>
          </a:ln>
        </p:spPr>
        <p:txBody>
          <a:bodyPr spcFirstLastPara="1" wrap="square" lIns="91425" tIns="45700" rIns="91425" bIns="45700" anchor="t" anchorCtr="0">
            <a:normAutofit/>
          </a:bodyPr>
          <a:lstStyle/>
          <a:p>
            <a:pPr lvl="0" indent="-336550">
              <a:lnSpc>
                <a:spcPct val="115000"/>
              </a:lnSpc>
              <a:spcBef>
                <a:spcPts val="1200"/>
              </a:spcBef>
              <a:buSzPts val="1700"/>
            </a:pPr>
            <a:r>
              <a:rPr lang="en-US" sz="1700" noProof="0" dirty="0" err="1"/>
              <a:t>Asd</a:t>
            </a:r>
            <a:endParaRPr lang="en-US" sz="1700" noProof="0" dirty="0"/>
          </a:p>
          <a:p>
            <a:pPr lvl="0" indent="-336550">
              <a:lnSpc>
                <a:spcPct val="115000"/>
              </a:lnSpc>
              <a:spcBef>
                <a:spcPts val="1200"/>
              </a:spcBef>
              <a:buSzPts val="1700"/>
            </a:pPr>
            <a:r>
              <a:rPr lang="en-US" sz="1700" dirty="0" err="1"/>
              <a:t>Asd</a:t>
            </a:r>
            <a:endParaRPr lang="en-US" sz="1700" dirty="0"/>
          </a:p>
          <a:p>
            <a:pPr lvl="0" indent="-336550">
              <a:lnSpc>
                <a:spcPct val="115000"/>
              </a:lnSpc>
              <a:spcBef>
                <a:spcPts val="1200"/>
              </a:spcBef>
              <a:buSzPts val="1700"/>
            </a:pPr>
            <a:endParaRPr lang="en-US" sz="1543" noProof="0" dirty="0"/>
          </a:p>
        </p:txBody>
      </p:sp>
      <p:sp>
        <p:nvSpPr>
          <p:cNvPr id="342" name="Google Shape;342;p29">
            <a:extLst>
              <a:ext uri="{FF2B5EF4-FFF2-40B4-BE49-F238E27FC236}">
                <a16:creationId xmlns:a16="http://schemas.microsoft.com/office/drawing/2014/main" id="{709625EA-5F45-56DC-9FBC-F7E4D9488668}"/>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32</a:t>
            </a:fld>
            <a:endParaRPr lang="en-US" noProof="0" dirty="0"/>
          </a:p>
        </p:txBody>
      </p:sp>
      <p:sp>
        <p:nvSpPr>
          <p:cNvPr id="343" name="Google Shape;343;p29">
            <a:extLst>
              <a:ext uri="{FF2B5EF4-FFF2-40B4-BE49-F238E27FC236}">
                <a16:creationId xmlns:a16="http://schemas.microsoft.com/office/drawing/2014/main" id="{8924EBC3-0C6E-5027-5F4A-3EFE755876A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689930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8A591DE4-5EE8-35BB-2C1C-62A4521E32D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1127300"/>
            <a:ext cx="8423999" cy="3263400"/>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t>Ideas for improvement</a:t>
            </a:r>
          </a:p>
          <a:p>
            <a:pPr lvl="0" indent="-336550">
              <a:lnSpc>
                <a:spcPct val="115000"/>
              </a:lnSpc>
              <a:spcBef>
                <a:spcPts val="1200"/>
              </a:spcBef>
              <a:buSzPts val="1700"/>
            </a:pPr>
            <a:r>
              <a:rPr lang="en-US" sz="1700" dirty="0"/>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dirty="0"/>
              <a:t>Consider both the width of each peak and its proximity to neighboring peaks</a:t>
            </a:r>
          </a:p>
          <a:p>
            <a:pPr lvl="0" indent="-336550">
              <a:lnSpc>
                <a:spcPct val="115000"/>
              </a:lnSpc>
              <a:spcBef>
                <a:spcPts val="1200"/>
              </a:spcBef>
              <a:buSzPts val="1700"/>
            </a:pPr>
            <a:r>
              <a:rPr lang="en-US" sz="1700" noProof="0" dirty="0"/>
              <a:t>Apply smoothing to the signal to filter noise an</a:t>
            </a:r>
            <a:r>
              <a:rPr lang="en-US" sz="1700" dirty="0"/>
              <a:t>d remove unsignificant peaks</a:t>
            </a:r>
          </a:p>
          <a:p>
            <a:pPr lvl="0" indent="-336550">
              <a:lnSpc>
                <a:spcPct val="115000"/>
              </a:lnSpc>
              <a:spcBef>
                <a:spcPts val="1200"/>
              </a:spcBef>
              <a:buSzPts val="1700"/>
            </a:pPr>
            <a:r>
              <a:rPr lang="en-US" sz="1700" dirty="0"/>
              <a:t>Coalescence (cluster formation): peaks that are close to each other (within a window distance k) are combined so that only the highest peak remains</a:t>
            </a:r>
            <a:endParaRPr lang="en-US" sz="1700" noProof="0" dirty="0"/>
          </a:p>
        </p:txBody>
      </p:sp>
      <p:sp>
        <p:nvSpPr>
          <p:cNvPr id="342" name="Google Shape;342;p29">
            <a:extLst>
              <a:ext uri="{FF2B5EF4-FFF2-40B4-BE49-F238E27FC236}">
                <a16:creationId xmlns:a16="http://schemas.microsoft.com/office/drawing/2014/main" id="{56DE29A7-FC93-82DD-EBCC-34AAC0D686BF}"/>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33</a:t>
            </a:fld>
            <a:endParaRPr lang="en-US" noProof="0" dirty="0"/>
          </a:p>
        </p:txBody>
      </p:sp>
      <p:sp>
        <p:nvSpPr>
          <p:cNvPr id="343" name="Google Shape;343;p29">
            <a:extLst>
              <a:ext uri="{FF2B5EF4-FFF2-40B4-BE49-F238E27FC236}">
                <a16:creationId xmlns:a16="http://schemas.microsoft.com/office/drawing/2014/main" id="{B369E068-8039-D3AD-A015-226AF854ECE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117988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p:cNvSpPr txBox="1">
            <a:spLocks noGrp="1"/>
          </p:cNvSpPr>
          <p:nvPr>
            <p:ph type="body" idx="4294967295"/>
          </p:nvPr>
        </p:nvSpPr>
        <p:spPr>
          <a:xfrm>
            <a:off x="359999" y="1127300"/>
            <a:ext cx="8423999" cy="3263400"/>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t>Findings</a:t>
            </a:r>
          </a:p>
          <a:p>
            <a:pPr lvl="0" indent="-336550">
              <a:lnSpc>
                <a:spcPct val="115000"/>
              </a:lnSpc>
              <a:spcBef>
                <a:spcPts val="1200"/>
              </a:spcBef>
              <a:buSzPts val="1700"/>
            </a:pPr>
            <a:r>
              <a:rPr lang="en-US" sz="1700" noProof="0" dirty="0"/>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t>Sharp edges in the speed setpoint seem to cause the peaks in the current</a:t>
            </a:r>
          </a:p>
          <a:p>
            <a:pPr lvl="0" indent="-336550">
              <a:lnSpc>
                <a:spcPct val="115000"/>
              </a:lnSpc>
              <a:spcBef>
                <a:spcPts val="1200"/>
              </a:spcBef>
              <a:buSzPts val="1700"/>
            </a:pPr>
            <a:r>
              <a:rPr lang="en-US" sz="1700" noProof="0" dirty="0"/>
              <a:t>There seems to be a bug within the planning unit</a:t>
            </a:r>
          </a:p>
          <a:p>
            <a:pPr lvl="1" indent="-336550">
              <a:lnSpc>
                <a:spcPct val="115000"/>
              </a:lnSpc>
              <a:spcBef>
                <a:spcPts val="1200"/>
              </a:spcBef>
              <a:buSzPts val="1700"/>
            </a:pPr>
            <a:r>
              <a:rPr lang="en-US" sz="1543" noProof="0" dirty="0"/>
              <a:t>Spindle signal looks like a discrete signal with hard edges (instead of smooth, continuous transitions</a:t>
            </a:r>
          </a:p>
        </p:txBody>
      </p:sp>
      <p:sp>
        <p:nvSpPr>
          <p:cNvPr id="342" name="Google Shape;342;p29"/>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34</a:t>
            </a:fld>
            <a:endParaRPr lang="en-US" noProof="0" dirty="0"/>
          </a:p>
        </p:txBody>
      </p:sp>
      <p:sp>
        <p:nvSpPr>
          <p:cNvPr id="343" name="Google Shape;343;p29"/>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72B87832-FB99-A8E8-B75C-C924B4B2E01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1127300"/>
            <a:ext cx="8423998" cy="3263400"/>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dirty="0"/>
              <a:t>3 different types of anomalies</a:t>
            </a:r>
          </a:p>
          <a:p>
            <a:pPr marL="463550" lvl="0" indent="-342900">
              <a:lnSpc>
                <a:spcPct val="115000"/>
              </a:lnSpc>
              <a:spcBef>
                <a:spcPts val="1200"/>
              </a:spcBef>
              <a:buSzPts val="1700"/>
              <a:buFont typeface="+mj-lt"/>
              <a:buAutoNum type="arabicPeriod"/>
            </a:pPr>
            <a:r>
              <a:rPr lang="en-US" sz="1700" noProof="0" dirty="0"/>
              <a:t>Large outlier</a:t>
            </a:r>
          </a:p>
          <a:p>
            <a:pPr marL="463550" lvl="0" indent="-342900">
              <a:lnSpc>
                <a:spcPct val="115000"/>
              </a:lnSpc>
              <a:spcBef>
                <a:spcPts val="1200"/>
              </a:spcBef>
              <a:buSzPts val="1700"/>
              <a:buFont typeface="+mj-lt"/>
              <a:buAutoNum type="arabicPeriod"/>
            </a:pPr>
            <a:r>
              <a:rPr lang="en-US" sz="1700" dirty="0"/>
              <a:t>Flickering of the signal to zero</a:t>
            </a:r>
          </a:p>
          <a:p>
            <a:pPr marL="463550" lvl="0" indent="-342900">
              <a:lnSpc>
                <a:spcPct val="115000"/>
              </a:lnSpc>
              <a:spcBef>
                <a:spcPts val="1200"/>
              </a:spcBef>
              <a:buSzPts val="1700"/>
              <a:buFont typeface="+mj-lt"/>
              <a:buAutoNum type="arabicPeriod"/>
            </a:pPr>
            <a:r>
              <a:rPr lang="en-US" sz="1700" dirty="0"/>
              <a:t>Jumping between quantized levels</a:t>
            </a:r>
            <a:endParaRPr lang="en-US" sz="1700" noProof="0" dirty="0"/>
          </a:p>
        </p:txBody>
      </p:sp>
      <p:sp>
        <p:nvSpPr>
          <p:cNvPr id="342" name="Google Shape;342;p29">
            <a:extLst>
              <a:ext uri="{FF2B5EF4-FFF2-40B4-BE49-F238E27FC236}">
                <a16:creationId xmlns:a16="http://schemas.microsoft.com/office/drawing/2014/main" id="{7B40E0BA-87B5-00CB-A57F-7A362AC2F57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35</a:t>
            </a:fld>
            <a:endParaRPr lang="en-US" noProof="0" dirty="0"/>
          </a:p>
        </p:txBody>
      </p:sp>
      <p:sp>
        <p:nvSpPr>
          <p:cNvPr id="343" name="Google Shape;343;p29">
            <a:extLst>
              <a:ext uri="{FF2B5EF4-FFF2-40B4-BE49-F238E27FC236}">
                <a16:creationId xmlns:a16="http://schemas.microsoft.com/office/drawing/2014/main" id="{A507C5CA-40E1-37FD-E691-98C7A0E89AB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714376"/>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609903"/>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70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de-DE" sz="1700" dirty="0">
                  <a:solidFill>
                    <a:srgbClr val="0068B4"/>
                  </a:solidFill>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609904"/>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70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de-DE" sz="1700" dirty="0">
                  <a:solidFill>
                    <a:srgbClr val="0068B4"/>
                  </a:solidFill>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619500"/>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70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de-DE" sz="1700" dirty="0">
                  <a:solidFill>
                    <a:srgbClr val="0068B4"/>
                  </a:solidFill>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759000"/>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932878"/>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971675"/>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932878"/>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2028825"/>
            <a:ext cx="352425" cy="1609725"/>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0348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t>Intermediate Progress and Results Update</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Arial"/>
                <a:ea typeface="Arial"/>
                <a:cs typeface="Arial"/>
                <a:sym typeface="Arial"/>
              </a:rPr>
              <a:t>Thank You For Your Attention!</a:t>
            </a:r>
            <a:endParaRPr lang="en-US" noProof="0" dirty="0"/>
          </a:p>
        </p:txBody>
      </p:sp>
      <p:sp>
        <p:nvSpPr>
          <p:cNvPr id="351" name="Google Shape;351;p30"/>
          <p:cNvSpPr txBox="1"/>
          <p:nvPr/>
        </p:nvSpPr>
        <p:spPr>
          <a:xfrm>
            <a:off x="627825" y="3444775"/>
            <a:ext cx="3280800" cy="519900"/>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rPr>
              <a:t>Nestor Weidemann</a:t>
            </a:r>
            <a:endParaRPr lang="en-US" noProof="0" dirty="0"/>
          </a:p>
          <a:p>
            <a:pPr marL="0" marR="0" lvl="0" indent="0" algn="l" rtl="0">
              <a:lnSpc>
                <a:spcPct val="150000"/>
              </a:lnSpc>
              <a:spcBef>
                <a:spcPts val="0"/>
              </a:spcBef>
              <a:spcAft>
                <a:spcPts val="0"/>
              </a:spcAft>
              <a:buNone/>
            </a:pPr>
            <a:r>
              <a:rPr lang="en-US" sz="1111" noProof="0" dirty="0">
                <a:solidFill>
                  <a:schemeClr val="dk1"/>
                </a:solidFill>
                <a:latin typeface="Arial"/>
                <a:ea typeface="Arial"/>
                <a:cs typeface="Arial"/>
                <a:sym typeface="Arial"/>
              </a:rPr>
              <a:t>Mail:	</a:t>
            </a:r>
            <a:r>
              <a:rPr lang="en-US" sz="1111" noProof="0" dirty="0">
                <a:solidFill>
                  <a:schemeClr val="dk1"/>
                </a:solidFill>
              </a:rPr>
              <a:t>nestor.weidemann</a:t>
            </a:r>
            <a:r>
              <a:rPr lang="en-US" sz="1111" noProof="0" dirty="0">
                <a:solidFill>
                  <a:schemeClr val="dk1"/>
                </a:solidFill>
                <a:latin typeface="Arial"/>
                <a:ea typeface="Arial"/>
                <a:cs typeface="Arial"/>
                <a:sym typeface="Arial"/>
              </a:rPr>
              <a:t>@st.ovgu.de</a:t>
            </a:r>
            <a:endParaRPr lang="en-US" noProof="0" dirty="0"/>
          </a:p>
        </p:txBody>
      </p:sp>
      <p:sp>
        <p:nvSpPr>
          <p:cNvPr id="352" name="Google Shape;352;p30"/>
          <p:cNvSpPr txBox="1"/>
          <p:nvPr/>
        </p:nvSpPr>
        <p:spPr>
          <a:xfrm>
            <a:off x="627825" y="4086350"/>
            <a:ext cx="3280800" cy="519900"/>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rPr>
              <a:t>Nathira Wijemanne</a:t>
            </a:r>
            <a:endParaRPr lang="en-US" noProof="0" dirty="0"/>
          </a:p>
          <a:p>
            <a:pPr marL="0" marR="0" lvl="0" indent="0" algn="l" rtl="0">
              <a:lnSpc>
                <a:spcPct val="150000"/>
              </a:lnSpc>
              <a:spcBef>
                <a:spcPts val="0"/>
              </a:spcBef>
              <a:spcAft>
                <a:spcPts val="0"/>
              </a:spcAft>
              <a:buNone/>
            </a:pPr>
            <a:r>
              <a:rPr lang="en-US" sz="1111" noProof="0" dirty="0">
                <a:solidFill>
                  <a:schemeClr val="dk1"/>
                </a:solidFill>
                <a:latin typeface="Arial"/>
                <a:ea typeface="Arial"/>
                <a:cs typeface="Arial"/>
                <a:sym typeface="Arial"/>
              </a:rPr>
              <a:t>Mail:	</a:t>
            </a:r>
            <a:r>
              <a:rPr lang="en-US" sz="1111" noProof="0" dirty="0">
                <a:solidFill>
                  <a:schemeClr val="dk1"/>
                </a:solidFill>
              </a:rPr>
              <a:t>nathira.wijemanne</a:t>
            </a:r>
            <a:r>
              <a:rPr lang="en-US" sz="1111" noProof="0" dirty="0">
                <a:solidFill>
                  <a:schemeClr val="dk1"/>
                </a:solidFill>
                <a:latin typeface="Arial"/>
                <a:ea typeface="Arial"/>
                <a:cs typeface="Arial"/>
                <a:sym typeface="Arial"/>
              </a:rPr>
              <a:t>@st.ovgu.de</a:t>
            </a:r>
            <a:endParaRPr lang="en-US" noProof="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t>[1] </a:t>
            </a:r>
            <a:r>
              <a:rPr lang="en-US" sz="1700" dirty="0">
                <a:hlinkClick r:id="rId3"/>
              </a:rPr>
              <a:t>https://www.fptindustrie.com/deu/</a:t>
            </a:r>
            <a:endParaRPr lang="en-US" sz="1700" dirty="0"/>
          </a:p>
          <a:p>
            <a:pPr indent="-336550">
              <a:lnSpc>
                <a:spcPct val="115000"/>
              </a:lnSpc>
              <a:spcBef>
                <a:spcPts val="0"/>
              </a:spcBef>
              <a:buSzPts val="1700"/>
            </a:pPr>
            <a:r>
              <a:rPr lang="en-US" sz="1700" dirty="0"/>
              <a:t>[2] </a:t>
            </a:r>
            <a:r>
              <a:rPr lang="en-US" sz="1700" dirty="0">
                <a:hlinkClick r:id="rId4"/>
              </a:rPr>
              <a:t>https://www.mdpi.com/1996-1073/17/15/3659</a:t>
            </a:r>
            <a:endParaRPr lang="en-US" sz="1700" dirty="0"/>
          </a:p>
          <a:p>
            <a:pPr indent="-336550">
              <a:lnSpc>
                <a:spcPct val="115000"/>
              </a:lnSpc>
              <a:spcBef>
                <a:spcPts val="0"/>
              </a:spcBef>
              <a:buSzPts val="1700"/>
            </a:pPr>
            <a:r>
              <a:rPr lang="en-US" sz="1700" dirty="0"/>
              <a:t>[3] </a:t>
            </a:r>
            <a:r>
              <a:rPr lang="en-US" sz="1700" dirty="0">
                <a:hlinkClick r:id="rId5"/>
              </a:rPr>
              <a:t>https://en.wikipedia.org/wiki/Ricker_wavelet</a:t>
            </a:r>
            <a:endParaRPr lang="en-US" sz="1700" dirty="0"/>
          </a:p>
          <a:p>
            <a:pPr lvl="0" indent="-336550">
              <a:lnSpc>
                <a:spcPct val="115000"/>
              </a:lnSpc>
              <a:spcBef>
                <a:spcPts val="0"/>
              </a:spcBef>
              <a:buSzPts val="1700"/>
            </a:pPr>
            <a:r>
              <a:rPr lang="en-US" sz="1700" dirty="0"/>
              <a:t>[4] </a:t>
            </a:r>
            <a:r>
              <a:rPr lang="en-US" sz="1700" dirty="0">
                <a:hlinkClick r:id="rId6"/>
              </a:rPr>
              <a:t>https://link.springer.com/article/10.1007/s10950-019-09845-y</a:t>
            </a:r>
            <a:endParaRPr lang="en-US" sz="1700" dirty="0"/>
          </a:p>
          <a:p>
            <a:pPr lvl="0" indent="-336550">
              <a:lnSpc>
                <a:spcPct val="115000"/>
              </a:lnSpc>
              <a:spcBef>
                <a:spcPts val="0"/>
              </a:spcBef>
              <a:buSzPts val="1700"/>
            </a:pPr>
            <a:r>
              <a:rPr lang="en-US" sz="1700" dirty="0"/>
              <a:t>[5] </a:t>
            </a:r>
            <a:r>
              <a:rPr lang="en-US" sz="1700" dirty="0">
                <a:hlinkClick r:id="rId7"/>
              </a:rPr>
              <a:t>https://docs.scipy.org/doc/scipy/reference/generated/scipy.signal.peak_prominences.html</a:t>
            </a:r>
            <a:endParaRPr lang="en-US" sz="1700" dirty="0"/>
          </a:p>
          <a:p>
            <a:pPr lvl="0" indent="-336550">
              <a:lnSpc>
                <a:spcPct val="115000"/>
              </a:lnSpc>
              <a:spcBef>
                <a:spcPts val="0"/>
              </a:spcBef>
              <a:buSzPts val="1700"/>
            </a:pPr>
            <a:r>
              <a:rPr lang="en-US" sz="1700" dirty="0"/>
              <a:t>[6] </a:t>
            </a:r>
            <a:r>
              <a:rPr lang="en-US" sz="1700" dirty="0">
                <a:hlinkClick r:id="rId8"/>
              </a:rPr>
              <a:t>https://blog.dailydoseofds.com/p/the-limitations-of-dbscan-clustering</a:t>
            </a:r>
            <a:endParaRPr lang="en-US" sz="1700" dirty="0"/>
          </a:p>
          <a:p>
            <a:pPr lvl="0" indent="-336550">
              <a:lnSpc>
                <a:spcPct val="115000"/>
              </a:lnSpc>
              <a:spcBef>
                <a:spcPts val="0"/>
              </a:spcBef>
              <a:buSzPts val="1700"/>
            </a:pPr>
            <a:r>
              <a:rPr lang="en-US" sz="1700" dirty="0"/>
              <a:t>[7] </a:t>
            </a:r>
          </a:p>
        </p:txBody>
      </p:sp>
      <p:sp>
        <p:nvSpPr>
          <p:cNvPr id="342" name="Google Shape;342;p29">
            <a:extLst>
              <a:ext uri="{FF2B5EF4-FFF2-40B4-BE49-F238E27FC236}">
                <a16:creationId xmlns:a16="http://schemas.microsoft.com/office/drawing/2014/main" id="{46AB3511-FA8F-84D5-DA10-4E531FE436F1}"/>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37</a:t>
            </a:fld>
            <a:endParaRPr lang="en-US" noProof="0" dirty="0"/>
          </a:p>
        </p:txBody>
      </p:sp>
      <p:sp>
        <p:nvSpPr>
          <p:cNvPr id="343" name="Google Shape;343;p29">
            <a:extLst>
              <a:ext uri="{FF2B5EF4-FFF2-40B4-BE49-F238E27FC236}">
                <a16:creationId xmlns:a16="http://schemas.microsoft.com/office/drawing/2014/main" id="{CB034AB2-FF76-75A3-1D54-D7407758470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623144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Backup</a:t>
            </a:r>
          </a:p>
        </p:txBody>
      </p:sp>
      <p:sp>
        <p:nvSpPr>
          <p:cNvPr id="358" name="Google Shape;358;p31"/>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59" name="Google Shape;359;p31"/>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38</a:t>
            </a:fld>
            <a:endParaRPr lang="en-US" noProof="0" dirty="0"/>
          </a:p>
        </p:txBody>
      </p:sp>
      <p:sp>
        <p:nvSpPr>
          <p:cNvPr id="360" name="Google Shape;360;p31"/>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t>Number of Rows: ~1.6 Million</a:t>
            </a:r>
          </a:p>
          <a:p>
            <a:pPr marL="457200" lvl="0" indent="0" algn="l" rtl="0">
              <a:lnSpc>
                <a:spcPct val="90000"/>
              </a:lnSpc>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Time Series data across:</a:t>
            </a:r>
          </a:p>
          <a:p>
            <a:pPr marL="914400" lvl="1" indent="-329437" algn="l" rtl="0">
              <a:lnSpc>
                <a:spcPct val="90000"/>
              </a:lnSpc>
              <a:spcBef>
                <a:spcPts val="0"/>
              </a:spcBef>
              <a:spcAft>
                <a:spcPts val="0"/>
              </a:spcAft>
              <a:buSzPts val="1588"/>
              <a:buChar char="•"/>
            </a:pPr>
            <a:r>
              <a:rPr lang="en-US" noProof="0" dirty="0"/>
              <a:t>2 Machine Types (CMX1, DMC2)</a:t>
            </a:r>
          </a:p>
          <a:p>
            <a:pPr marL="914400" lvl="1" indent="-329437" algn="l" rtl="0">
              <a:lnSpc>
                <a:spcPct val="90000"/>
              </a:lnSpc>
              <a:spcBef>
                <a:spcPts val="0"/>
              </a:spcBef>
              <a:spcAft>
                <a:spcPts val="0"/>
              </a:spcAft>
              <a:buSzPts val="1588"/>
              <a:buChar char="•"/>
            </a:pPr>
            <a:r>
              <a:rPr lang="en-US" noProof="0" dirty="0"/>
              <a:t>2 Materials (AL, S)</a:t>
            </a:r>
          </a:p>
          <a:p>
            <a:pPr marL="914400" lvl="1" indent="-329437" algn="l" rtl="0">
              <a:lnSpc>
                <a:spcPct val="90000"/>
              </a:lnSpc>
              <a:spcBef>
                <a:spcPts val="0"/>
              </a:spcBef>
              <a:spcAft>
                <a:spcPts val="0"/>
              </a:spcAft>
              <a:buSzPts val="1588"/>
              <a:buChar char="•"/>
            </a:pPr>
            <a:r>
              <a:rPr lang="en-US" noProof="0" dirty="0"/>
              <a:t>2 Components (CP1, CP2)</a:t>
            </a:r>
          </a:p>
          <a:p>
            <a:pPr marL="0" lvl="0" indent="457200" algn="l" rtl="0">
              <a:lnSpc>
                <a:spcPct val="90000"/>
              </a:lnSpc>
              <a:spcBef>
                <a:spcPts val="0"/>
              </a:spcBef>
              <a:spcAft>
                <a:spcPts val="0"/>
              </a:spcAft>
              <a:buNone/>
            </a:pPr>
            <a:r>
              <a:rPr lang="en-US" sz="1550" noProof="0" dirty="0"/>
              <a:t>   -&gt;  8 different measurements</a:t>
            </a:r>
          </a:p>
          <a:p>
            <a:pPr marL="457200" lvl="0" indent="0" algn="l" rtl="0">
              <a:lnSpc>
                <a:spcPct val="90000"/>
              </a:lnSpc>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Variables measured across 4 axes: X (1), Y (2), Z (3) and Spindle (6)</a:t>
            </a:r>
          </a:p>
          <a:p>
            <a:pPr marL="914400" lvl="1" indent="-329437" algn="l" rtl="0">
              <a:lnSpc>
                <a:spcPct val="90000"/>
              </a:lnSpc>
              <a:spcBef>
                <a:spcPts val="0"/>
              </a:spcBef>
              <a:spcAft>
                <a:spcPts val="0"/>
              </a:spcAft>
              <a:buSzPts val="1588"/>
              <a:buChar char="•"/>
            </a:pPr>
            <a:r>
              <a:rPr lang="en-US" noProof="0" dirty="0"/>
              <a:t>Target Variable: Current</a:t>
            </a:r>
          </a:p>
          <a:p>
            <a:pPr marL="914400" lvl="1" indent="-329437" algn="l" rtl="0">
              <a:lnSpc>
                <a:spcPct val="90000"/>
              </a:lnSpc>
              <a:spcBef>
                <a:spcPts val="0"/>
              </a:spcBef>
              <a:spcAft>
                <a:spcPts val="0"/>
              </a:spcAft>
              <a:buSzPts val="1588"/>
              <a:buChar char="•"/>
            </a:pPr>
            <a:r>
              <a:rPr lang="en-US" noProof="0" dirty="0"/>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p>
        </p:txBody>
      </p:sp>
      <p:sp>
        <p:nvSpPr>
          <p:cNvPr id="234" name="Google Shape;234;p18"/>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39</a:t>
            </a:fld>
            <a:endParaRPr lang="en-US" noProof="0" dirty="0"/>
          </a:p>
        </p:txBody>
      </p:sp>
      <p:sp>
        <p:nvSpPr>
          <p:cNvPr id="235" name="Google Shape;235;p18"/>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Introduction</a:t>
            </a:r>
            <a:endParaRPr lang="en-US" noProof="0" dirty="0"/>
          </a:p>
        </p:txBody>
      </p:sp>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dirty="0"/>
              <a:t>Consequences</a:t>
            </a:r>
          </a:p>
          <a:p>
            <a:pPr indent="-338400">
              <a:lnSpc>
                <a:spcPct val="95000"/>
              </a:lnSpc>
              <a:spcBef>
                <a:spcPts val="1200"/>
              </a:spcBef>
            </a:pPr>
            <a:r>
              <a:rPr lang="en-US" sz="1700" dirty="0"/>
              <a:t>Sharp peaks in current can stress the drive electronics, leading to a reduced motor lifespan</a:t>
            </a:r>
          </a:p>
          <a:p>
            <a:pPr indent="-338400">
              <a:lnSpc>
                <a:spcPct val="95000"/>
              </a:lnSpc>
              <a:spcBef>
                <a:spcPts val="1200"/>
              </a:spcBef>
            </a:pPr>
            <a:r>
              <a:rPr lang="en-US" sz="1700" noProof="0" dirty="0"/>
              <a:t>Increase in energy consumption</a:t>
            </a:r>
          </a:p>
        </p:txBody>
      </p:sp>
      <p:sp>
        <p:nvSpPr>
          <p:cNvPr id="223" name="Google Shape;223;p17"/>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a:t>
            </a:fld>
            <a:endParaRPr lang="en-US" noProof="0" dirty="0"/>
          </a:p>
        </p:txBody>
      </p:sp>
      <p:sp>
        <p:nvSpPr>
          <p:cNvPr id="224" name="Google Shape;224;p17"/>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dirty="0"/>
              <a:t>Motivation</a:t>
            </a:r>
          </a:p>
          <a:p>
            <a:pPr indent="-338400">
              <a:lnSpc>
                <a:spcPct val="95000"/>
              </a:lnSpc>
              <a:spcBef>
                <a:spcPts val="1200"/>
              </a:spcBef>
            </a:pPr>
            <a:r>
              <a:rPr lang="en-US" sz="1700" dirty="0"/>
              <a:t>Sudden power surges can occur in the motor current of a milling machine</a:t>
            </a:r>
          </a:p>
          <a:p>
            <a:pPr indent="-338400">
              <a:lnSpc>
                <a:spcPct val="95000"/>
              </a:lnSpc>
              <a:spcBef>
                <a:spcPts val="1200"/>
              </a:spcBef>
            </a:pPr>
            <a:r>
              <a:rPr lang="en-US" sz="1700" dirty="0"/>
              <a:t>Important to distinguish between normal power increases (caused by the tool engaging with material)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t>Relationships:</a:t>
            </a:r>
          </a:p>
          <a:p>
            <a:pPr marL="914400" lvl="1" indent="-329437" algn="l" rtl="0">
              <a:lnSpc>
                <a:spcPct val="90000"/>
              </a:lnSpc>
              <a:spcBef>
                <a:spcPts val="0"/>
              </a:spcBef>
              <a:spcAft>
                <a:spcPts val="0"/>
              </a:spcAft>
              <a:buSzPts val="1588"/>
              <a:buChar char="•"/>
            </a:pPr>
            <a:r>
              <a:rPr lang="en-US" noProof="0" dirty="0"/>
              <a:t>For all axes: Current </a:t>
            </a:r>
            <a:r>
              <a:rPr lang="en-US" sz="1550" noProof="0" dirty="0">
                <a:solidFill>
                  <a:srgbClr val="1F1F1F"/>
                </a:solidFill>
                <a:highlight>
                  <a:srgbClr val="FFFFFF"/>
                </a:highlight>
              </a:rPr>
              <a:t>∝ </a:t>
            </a:r>
            <a:r>
              <a:rPr lang="en-US" noProof="0" dirty="0"/>
              <a:t>Torque  </a:t>
            </a:r>
          </a:p>
          <a:p>
            <a:pPr marL="914400" lvl="1" indent="-329437" algn="l" rtl="0">
              <a:lnSpc>
                <a:spcPct val="90000"/>
              </a:lnSpc>
              <a:spcBef>
                <a:spcPts val="0"/>
              </a:spcBef>
              <a:spcAft>
                <a:spcPts val="0"/>
              </a:spcAft>
              <a:buSzPts val="1588"/>
              <a:buChar char="•"/>
            </a:pPr>
            <a:r>
              <a:rPr lang="en-US" noProof="0" dirty="0"/>
              <a:t>For all Z: Current </a:t>
            </a:r>
            <a:r>
              <a:rPr lang="en-US" sz="1550" noProof="0" dirty="0">
                <a:solidFill>
                  <a:srgbClr val="1F1F1F"/>
                </a:solidFill>
                <a:highlight>
                  <a:srgbClr val="FFFFFF"/>
                </a:highlight>
              </a:rPr>
              <a:t>∝ </a:t>
            </a:r>
            <a:r>
              <a:rPr lang="en-US" noProof="0" dirty="0"/>
              <a:t>Load (&gt;0.9 correlation)</a:t>
            </a:r>
          </a:p>
          <a:p>
            <a:pPr marL="914400" lvl="1" indent="-329437" algn="l" rtl="0">
              <a:lnSpc>
                <a:spcPct val="90000"/>
              </a:lnSpc>
              <a:spcBef>
                <a:spcPts val="0"/>
              </a:spcBef>
              <a:spcAft>
                <a:spcPts val="0"/>
              </a:spcAft>
              <a:buSzPts val="1588"/>
              <a:buChar char="•"/>
            </a:pPr>
            <a:r>
              <a:rPr lang="en-US" noProof="0" dirty="0"/>
              <a:t>Machine CMX1, Spindle: Current </a:t>
            </a:r>
            <a:r>
              <a:rPr lang="en-US" sz="1550" noProof="0" dirty="0">
                <a:solidFill>
                  <a:srgbClr val="1F1F1F"/>
                </a:solidFill>
                <a:highlight>
                  <a:srgbClr val="FFFFFF"/>
                </a:highlight>
              </a:rPr>
              <a:t>∝ </a:t>
            </a:r>
            <a:r>
              <a:rPr lang="en-US" noProof="0" dirty="0"/>
              <a:t>Load (&gt;0.9 correlation) </a:t>
            </a:r>
          </a:p>
          <a:p>
            <a:pPr marL="914400" lvl="1" indent="-329437" algn="l" rtl="0">
              <a:lnSpc>
                <a:spcPct val="90000"/>
              </a:lnSpc>
              <a:spcBef>
                <a:spcPts val="0"/>
              </a:spcBef>
              <a:spcAft>
                <a:spcPts val="0"/>
              </a:spcAft>
              <a:buSzPts val="1588"/>
              <a:buChar char="•"/>
            </a:pPr>
            <a:r>
              <a:rPr lang="en-US" noProof="0" dirty="0"/>
              <a:t>Machine DMC2, Y &amp; Z: Current </a:t>
            </a:r>
            <a:r>
              <a:rPr lang="en-US" sz="1550" noProof="0" dirty="0">
                <a:solidFill>
                  <a:srgbClr val="1F1F1F"/>
                </a:solidFill>
                <a:highlight>
                  <a:srgbClr val="FFFFFF"/>
                </a:highlight>
              </a:rPr>
              <a:t>∝ </a:t>
            </a:r>
            <a:r>
              <a:rPr lang="en-US" noProof="0" dirty="0"/>
              <a:t>Encoder Positions (&gt;0.9 correlation) </a:t>
            </a:r>
          </a:p>
          <a:p>
            <a:pPr marL="914400" lvl="1" indent="-329437" algn="l" rtl="0">
              <a:lnSpc>
                <a:spcPct val="90000"/>
              </a:lnSpc>
              <a:spcBef>
                <a:spcPts val="0"/>
              </a:spcBef>
              <a:spcAft>
                <a:spcPts val="0"/>
              </a:spcAft>
              <a:buSzPts val="1588"/>
              <a:buChar char="•"/>
            </a:pPr>
            <a:r>
              <a:rPr lang="en-US" noProof="0" dirty="0"/>
              <a:t>Component 2, Y: Current </a:t>
            </a:r>
            <a:r>
              <a:rPr lang="en-US" sz="1550" noProof="0" dirty="0">
                <a:solidFill>
                  <a:srgbClr val="1F1F1F"/>
                </a:solidFill>
                <a:highlight>
                  <a:srgbClr val="FFFFFF"/>
                </a:highlight>
              </a:rPr>
              <a:t>∝ </a:t>
            </a:r>
            <a:r>
              <a:rPr lang="en-US" noProof="0" dirty="0"/>
              <a:t>Load (&gt;0.9 correlation) </a:t>
            </a:r>
          </a:p>
          <a:p>
            <a:pPr marL="914400" lvl="1" indent="-329437" algn="l" rtl="0">
              <a:lnSpc>
                <a:spcPct val="90000"/>
              </a:lnSpc>
              <a:spcBef>
                <a:spcPts val="0"/>
              </a:spcBef>
              <a:spcAft>
                <a:spcPts val="0"/>
              </a:spcAft>
              <a:buSzPts val="1588"/>
              <a:buChar char="•"/>
            </a:pPr>
            <a:r>
              <a:rPr lang="en-US" noProof="0" dirty="0"/>
              <a:t>Component 1, Spindle: Current </a:t>
            </a:r>
            <a:r>
              <a:rPr lang="en-US" sz="1550" noProof="0" dirty="0">
                <a:solidFill>
                  <a:srgbClr val="1F1F1F"/>
                </a:solidFill>
                <a:highlight>
                  <a:srgbClr val="FFFFFF"/>
                </a:highlight>
              </a:rPr>
              <a:t>∝ </a:t>
            </a:r>
            <a:r>
              <a:rPr lang="en-US" noProof="0" dirty="0"/>
              <a:t>Load (~0.7 correlation)</a:t>
            </a:r>
          </a:p>
        </p:txBody>
      </p:sp>
      <p:sp>
        <p:nvSpPr>
          <p:cNvPr id="242" name="Google Shape;242;p19"/>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40</a:t>
            </a:fld>
            <a:endParaRPr lang="en-US" noProof="0" dirty="0"/>
          </a:p>
        </p:txBody>
      </p:sp>
      <p:sp>
        <p:nvSpPr>
          <p:cNvPr id="243" name="Google Shape;243;p19"/>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7" name="Google Shape;257;p21"/>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41</a:t>
            </a:fld>
            <a:endParaRPr lang="en-US" noProof="0" dirty="0"/>
          </a:p>
        </p:txBody>
      </p:sp>
      <p:sp>
        <p:nvSpPr>
          <p:cNvPr id="258" name="Google Shape;258;p21"/>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p>
          <a:p>
            <a:pPr marL="457200" lvl="0" indent="-339471" algn="l" rtl="0">
              <a:spcBef>
                <a:spcPts val="0"/>
              </a:spcBef>
              <a:spcAft>
                <a:spcPts val="0"/>
              </a:spcAft>
              <a:buSzPts val="1746"/>
              <a:buChar char="•"/>
            </a:pPr>
            <a:r>
              <a:rPr lang="en-US" noProof="0" dirty="0"/>
              <a:t>Sensitivity analysis was done for each technique to identify model that is best suited</a:t>
            </a:r>
          </a:p>
          <a:p>
            <a:pPr marL="0" lvl="0" indent="0" algn="l" rtl="0">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Pseudo labels were used for metric calculation and evaluation</a:t>
            </a:r>
          </a:p>
          <a:p>
            <a:pPr marL="0" lvl="0" indent="0" algn="l" rtl="0">
              <a:lnSpc>
                <a:spcPct val="90000"/>
              </a:lnSpc>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Metrics used:</a:t>
            </a:r>
          </a:p>
          <a:p>
            <a:pPr marL="914400" lvl="1" indent="-329437" algn="l" rtl="0">
              <a:lnSpc>
                <a:spcPct val="90000"/>
              </a:lnSpc>
              <a:spcBef>
                <a:spcPts val="0"/>
              </a:spcBef>
              <a:spcAft>
                <a:spcPts val="0"/>
              </a:spcAft>
              <a:buSzPts val="1588"/>
              <a:buChar char="•"/>
            </a:pPr>
            <a:r>
              <a:rPr lang="en-US" noProof="0" dirty="0"/>
              <a:t>F1 Score (using Pseudo labels)</a:t>
            </a:r>
          </a:p>
          <a:p>
            <a:pPr marL="914400" lvl="1" indent="-329437" algn="l" rtl="0">
              <a:lnSpc>
                <a:spcPct val="90000"/>
              </a:lnSpc>
              <a:spcBef>
                <a:spcPts val="0"/>
              </a:spcBef>
              <a:spcAft>
                <a:spcPts val="0"/>
              </a:spcAft>
              <a:buSzPts val="1588"/>
              <a:buChar char="•"/>
            </a:pPr>
            <a:r>
              <a:rPr lang="en-US" noProof="0" dirty="0"/>
              <a:t>Count of sequences with no peaks</a:t>
            </a:r>
          </a:p>
          <a:p>
            <a:pPr marL="914400" lvl="1" indent="-329437" algn="l" rtl="0">
              <a:lnSpc>
                <a:spcPct val="90000"/>
              </a:lnSpc>
              <a:spcBef>
                <a:spcPts val="0"/>
              </a:spcBef>
              <a:spcAft>
                <a:spcPts val="0"/>
              </a:spcAft>
              <a:buSzPts val="1588"/>
              <a:buChar char="•"/>
            </a:pPr>
            <a:r>
              <a:rPr lang="en-US" noProof="0" dirty="0"/>
              <a:t>Total number of peaks</a:t>
            </a:r>
          </a:p>
          <a:p>
            <a:pPr marL="914400" lvl="1" indent="-329437" algn="l" rtl="0">
              <a:lnSpc>
                <a:spcPct val="90000"/>
              </a:lnSpc>
              <a:spcBef>
                <a:spcPts val="0"/>
              </a:spcBef>
              <a:spcAft>
                <a:spcPts val="0"/>
              </a:spcAft>
              <a:buSzPts val="1588"/>
              <a:buChar char="•"/>
            </a:pPr>
            <a:r>
              <a:rPr lang="en-US" noProof="0" dirty="0"/>
              <a:t>Average peak height</a:t>
            </a:r>
          </a:p>
          <a:p>
            <a:pPr marL="914400" lvl="1" indent="-329437" algn="l" rtl="0">
              <a:lnSpc>
                <a:spcPct val="90000"/>
              </a:lnSpc>
              <a:spcBef>
                <a:spcPts val="0"/>
              </a:spcBef>
              <a:spcAft>
                <a:spcPts val="0"/>
              </a:spcAft>
              <a:buSzPts val="1588"/>
              <a:buChar char="•"/>
            </a:pPr>
            <a:r>
              <a:rPr lang="en-US" noProof="0" dirty="0"/>
              <a:t>Average peak prominence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b="1" noProof="0" dirty="0"/>
              <a:t>Isolation Forest</a:t>
            </a:r>
          </a:p>
          <a:p>
            <a:pPr marL="457200" lvl="0" indent="-339471" algn="l" rtl="0">
              <a:lnSpc>
                <a:spcPct val="90000"/>
              </a:lnSpc>
              <a:spcBef>
                <a:spcPts val="0"/>
              </a:spcBef>
              <a:spcAft>
                <a:spcPts val="0"/>
              </a:spcAft>
              <a:buSzPts val="1746"/>
              <a:buChar char="•"/>
            </a:pPr>
            <a:r>
              <a:rPr lang="en-US" noProof="0" dirty="0"/>
              <a:t>Uses Extremely Randomized Tree Regressors to separate anomalies from the rest of the data</a:t>
            </a:r>
          </a:p>
        </p:txBody>
      </p:sp>
      <p:sp>
        <p:nvSpPr>
          <p:cNvPr id="392" name="Google Shape;392;p35"/>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42</a:t>
            </a:fld>
            <a:endParaRPr lang="en-US" noProof="0" dirty="0"/>
          </a:p>
        </p:txBody>
      </p:sp>
      <p:sp>
        <p:nvSpPr>
          <p:cNvPr id="393" name="Google Shape;393;p35"/>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b="1" noProof="0" dirty="0"/>
              <a:t>Autoencoder Model</a:t>
            </a:r>
          </a:p>
          <a:p>
            <a:pPr marL="457200" lvl="0" indent="0" algn="l" rtl="0">
              <a:lnSpc>
                <a:spcPct val="90000"/>
              </a:lnSpc>
              <a:spcBef>
                <a:spcPts val="0"/>
              </a:spcBef>
              <a:spcAft>
                <a:spcPts val="0"/>
              </a:spcAft>
              <a:buNone/>
            </a:pPr>
            <a:endParaRPr lang="en-US" noProof="0" dirty="0"/>
          </a:p>
        </p:txBody>
      </p:sp>
      <p:sp>
        <p:nvSpPr>
          <p:cNvPr id="401" name="Google Shape;401;p36"/>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43</a:t>
            </a:fld>
            <a:endParaRPr lang="en-US" noProof="0" dirty="0"/>
          </a:p>
        </p:txBody>
      </p:sp>
      <p:sp>
        <p:nvSpPr>
          <p:cNvPr id="402" name="Google Shape;402;p36"/>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Introduction</a:t>
            </a:r>
          </a:p>
        </p:txBody>
      </p:sp>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t>Task</a:t>
            </a:r>
          </a:p>
          <a:p>
            <a:pPr lvl="0" indent="-338400" algn="l" rtl="0">
              <a:lnSpc>
                <a:spcPct val="95000"/>
              </a:lnSpc>
              <a:spcBef>
                <a:spcPts val="1200"/>
              </a:spcBef>
              <a:spcAft>
                <a:spcPts val="0"/>
              </a:spcAft>
              <a:buSzPts val="1700"/>
              <a:buChar char="•"/>
            </a:pPr>
            <a:r>
              <a:rPr lang="en-US" sz="1700" noProof="0" dirty="0"/>
              <a:t>Implement and compare different approaches for peak detection</a:t>
            </a:r>
          </a:p>
          <a:p>
            <a:pPr lvl="0" indent="-338400" algn="l" rtl="0">
              <a:lnSpc>
                <a:spcPct val="95000"/>
              </a:lnSpc>
              <a:spcBef>
                <a:spcPts val="1200"/>
              </a:spcBef>
              <a:spcAft>
                <a:spcPts val="0"/>
              </a:spcAft>
              <a:buSzPts val="1700"/>
              <a:buChar char="•"/>
            </a:pPr>
            <a:r>
              <a:rPr lang="en-US" sz="1700" noProof="0" dirty="0"/>
              <a:t>Use Case: Milling Machine</a:t>
            </a:r>
          </a:p>
          <a:p>
            <a:pPr lvl="0" indent="-338400" algn="l" rtl="0">
              <a:lnSpc>
                <a:spcPct val="95000"/>
              </a:lnSpc>
              <a:spcBef>
                <a:spcPts val="1200"/>
              </a:spcBef>
              <a:spcAft>
                <a:spcPts val="0"/>
              </a:spcAft>
              <a:buSzPts val="1100"/>
              <a:buNone/>
            </a:pPr>
            <a:endParaRPr lang="en-US" sz="1700" noProof="0" dirty="0"/>
          </a:p>
          <a:p>
            <a:pPr lvl="0" indent="-338400" algn="l" rtl="0">
              <a:lnSpc>
                <a:spcPct val="95000"/>
              </a:lnSpc>
              <a:spcBef>
                <a:spcPts val="1200"/>
              </a:spcBef>
              <a:spcAft>
                <a:spcPts val="0"/>
              </a:spcAft>
              <a:buSzPts val="1100"/>
              <a:buNone/>
            </a:pPr>
            <a:r>
              <a:rPr lang="en-US" sz="1700" noProof="0" dirty="0"/>
              <a:t>Goal</a:t>
            </a:r>
          </a:p>
          <a:p>
            <a:pPr lvl="0" indent="-338400" algn="l" rtl="0">
              <a:lnSpc>
                <a:spcPct val="95000"/>
              </a:lnSpc>
              <a:spcBef>
                <a:spcPts val="1200"/>
              </a:spcBef>
              <a:spcAft>
                <a:spcPts val="0"/>
              </a:spcAft>
              <a:buSzPts val="1700"/>
              <a:buChar char="•"/>
            </a:pPr>
            <a:r>
              <a:rPr lang="en-US" sz="1700" noProof="0" dirty="0"/>
              <a:t>Identify sudden power surges</a:t>
            </a:r>
          </a:p>
          <a:p>
            <a:pPr lvl="0" indent="-338400" algn="l" rtl="0">
              <a:lnSpc>
                <a:spcPct val="95000"/>
              </a:lnSpc>
              <a:spcBef>
                <a:spcPts val="1200"/>
              </a:spcBef>
              <a:spcAft>
                <a:spcPts val="0"/>
              </a:spcAft>
              <a:buSzPts val="1700"/>
              <a:buChar char="•"/>
            </a:pPr>
            <a:r>
              <a:rPr lang="en-US" sz="1700" noProof="0" dirty="0"/>
              <a:t>Detect anomalies or inefficiencies</a:t>
            </a:r>
          </a:p>
        </p:txBody>
      </p:sp>
      <p:sp>
        <p:nvSpPr>
          <p:cNvPr id="204" name="Google Shape;204;p15"/>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5</a:t>
            </a:fld>
            <a:endParaRPr lang="en-US" noProof="0" dirty="0"/>
          </a:p>
        </p:txBody>
      </p:sp>
      <p:sp>
        <p:nvSpPr>
          <p:cNvPr id="206" name="Google Shape;206;p15"/>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810EB50-76E4-322F-7156-8A946BD5CF9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Introduction</a:t>
            </a:r>
          </a:p>
        </p:txBody>
      </p:sp>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dirty="0"/>
              <a:t>Analysis of peak characteristics</a:t>
            </a:r>
          </a:p>
          <a:p>
            <a:pPr indent="-338400">
              <a:lnSpc>
                <a:spcPct val="95000"/>
              </a:lnSpc>
              <a:spcBef>
                <a:spcPts val="1200"/>
              </a:spcBef>
              <a:buSzPts val="1100"/>
            </a:pPr>
            <a:endParaRPr lang="en-US" sz="1700" noProof="0" dirty="0"/>
          </a:p>
        </p:txBody>
      </p:sp>
      <p:sp>
        <p:nvSpPr>
          <p:cNvPr id="204" name="Google Shape;204;p15">
            <a:extLst>
              <a:ext uri="{FF2B5EF4-FFF2-40B4-BE49-F238E27FC236}">
                <a16:creationId xmlns:a16="http://schemas.microsoft.com/office/drawing/2014/main" id="{7EE50B36-AB3F-5D48-286C-8285F4832DB1}"/>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6</a:t>
            </a:fld>
            <a:endParaRPr lang="en-US" noProof="0" dirty="0"/>
          </a:p>
        </p:txBody>
      </p:sp>
      <p:sp>
        <p:nvSpPr>
          <p:cNvPr id="206" name="Google Shape;206;p15">
            <a:extLst>
              <a:ext uri="{FF2B5EF4-FFF2-40B4-BE49-F238E27FC236}">
                <a16:creationId xmlns:a16="http://schemas.microsoft.com/office/drawing/2014/main" id="{E283099A-128A-F7F9-FE9F-93320D23D09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0799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F74D1F52-89F4-7375-67F0-C0B0805E7654}"/>
            </a:ext>
          </a:extLst>
        </p:cNvPr>
        <p:cNvGrpSpPr/>
        <p:nvPr/>
      </p:nvGrpSpPr>
      <p:grpSpPr>
        <a:xfrm>
          <a:off x="0" y="0"/>
          <a:ext cx="0" cy="0"/>
          <a:chOff x="0" y="0"/>
          <a:chExt cx="0" cy="0"/>
        </a:xfrm>
      </p:grpSpPr>
      <p:sp>
        <p:nvSpPr>
          <p:cNvPr id="194" name="Google Shape;194;p14">
            <a:extLst>
              <a:ext uri="{FF2B5EF4-FFF2-40B4-BE49-F238E27FC236}">
                <a16:creationId xmlns:a16="http://schemas.microsoft.com/office/drawing/2014/main" id="{0CE11DC7-AF75-96CA-DB89-A2C5EC900BCD}"/>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Methodology</a:t>
            </a:r>
          </a:p>
        </p:txBody>
      </p:sp>
      <p:sp>
        <p:nvSpPr>
          <p:cNvPr id="195" name="Google Shape;195;p14">
            <a:extLst>
              <a:ext uri="{FF2B5EF4-FFF2-40B4-BE49-F238E27FC236}">
                <a16:creationId xmlns:a16="http://schemas.microsoft.com/office/drawing/2014/main" id="{E3B34F36-2F02-75E5-272C-7DD431E37C48}"/>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196" name="Google Shape;196;p14">
            <a:extLst>
              <a:ext uri="{FF2B5EF4-FFF2-40B4-BE49-F238E27FC236}">
                <a16:creationId xmlns:a16="http://schemas.microsoft.com/office/drawing/2014/main" id="{509F3AF4-355D-3DBF-31B0-D08FDA493B3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7</a:t>
            </a:fld>
            <a:endParaRPr lang="en-US" noProof="0" dirty="0"/>
          </a:p>
        </p:txBody>
      </p:sp>
      <p:sp>
        <p:nvSpPr>
          <p:cNvPr id="197" name="Google Shape;197;p14">
            <a:extLst>
              <a:ext uri="{FF2B5EF4-FFF2-40B4-BE49-F238E27FC236}">
                <a16:creationId xmlns:a16="http://schemas.microsoft.com/office/drawing/2014/main" id="{EEAB370B-F883-8CB5-5E19-1865313D9A3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96582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21FDD7EA-D374-C3F5-0330-7820EB3D1F0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FD036010-3C80-91D0-3060-D84B9654FCD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Univariate (and linear) approaches</a:t>
            </a:r>
          </a:p>
          <a:p>
            <a:pPr indent="-338400">
              <a:lnSpc>
                <a:spcPct val="95000"/>
              </a:lnSpc>
              <a:spcBef>
                <a:spcPts val="1200"/>
              </a:spcBef>
            </a:pPr>
            <a:r>
              <a:rPr lang="en-US" sz="1700" dirty="0"/>
              <a:t>Threshold-Based, Moving-Average, Wavelet Transform</a:t>
            </a:r>
          </a:p>
          <a:p>
            <a:pPr marL="118800" indent="0">
              <a:lnSpc>
                <a:spcPct val="95000"/>
              </a:lnSpc>
              <a:spcBef>
                <a:spcPts val="1200"/>
              </a:spcBef>
              <a:buNone/>
            </a:pPr>
            <a:endParaRPr lang="en-US" sz="1700" dirty="0"/>
          </a:p>
          <a:p>
            <a:pPr lvl="0" indent="-338400" algn="l" rtl="0">
              <a:lnSpc>
                <a:spcPct val="95000"/>
              </a:lnSpc>
              <a:spcBef>
                <a:spcPts val="1200"/>
              </a:spcBef>
              <a:spcAft>
                <a:spcPts val="0"/>
              </a:spcAft>
              <a:buNone/>
            </a:pPr>
            <a:r>
              <a:rPr lang="en-US" sz="1700" noProof="0" dirty="0"/>
              <a:t>Multivariate (and non-linear) approaches:</a:t>
            </a:r>
          </a:p>
          <a:p>
            <a:pPr indent="-338400">
              <a:lnSpc>
                <a:spcPct val="95000"/>
              </a:lnSpc>
              <a:spcBef>
                <a:spcPts val="1200"/>
              </a:spcBef>
            </a:pPr>
            <a:r>
              <a:rPr lang="en-US" sz="1700" noProof="0" dirty="0"/>
              <a:t>DBSCAN, K-Means, Autoencoder, Isolation Forest</a:t>
            </a:r>
          </a:p>
          <a:p>
            <a:pPr lvl="0" indent="-338400" algn="l" rtl="0">
              <a:lnSpc>
                <a:spcPct val="95000"/>
              </a:lnSpc>
              <a:spcBef>
                <a:spcPts val="1200"/>
              </a:spcBef>
              <a:spcAft>
                <a:spcPts val="0"/>
              </a:spcAft>
              <a:buNone/>
            </a:pPr>
            <a:endParaRPr lang="en-US" sz="1700" noProof="0" dirty="0"/>
          </a:p>
          <a:p>
            <a:pPr lvl="0" indent="-338400" algn="l" rtl="0">
              <a:lnSpc>
                <a:spcPct val="95000"/>
              </a:lnSpc>
              <a:spcBef>
                <a:spcPts val="1200"/>
              </a:spcBef>
              <a:spcAft>
                <a:spcPts val="0"/>
              </a:spcAft>
              <a:buFont typeface="Wingdings" panose="05000000000000000000" pitchFamily="2" charset="2"/>
              <a:buChar char="Ø"/>
            </a:pPr>
            <a:r>
              <a:rPr lang="en-US" sz="1700" dirty="0"/>
              <a:t>Broad variety of techniques from simple to complex and data-driven</a:t>
            </a:r>
            <a:endParaRPr lang="en-US" sz="1700" noProof="0" dirty="0"/>
          </a:p>
        </p:txBody>
      </p:sp>
      <p:sp>
        <p:nvSpPr>
          <p:cNvPr id="223" name="Google Shape;223;p17">
            <a:extLst>
              <a:ext uri="{FF2B5EF4-FFF2-40B4-BE49-F238E27FC236}">
                <a16:creationId xmlns:a16="http://schemas.microsoft.com/office/drawing/2014/main" id="{3BF17785-9346-349D-6418-B81729E9778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
        <p:nvSpPr>
          <p:cNvPr id="224" name="Google Shape;224;p17">
            <a:extLst>
              <a:ext uri="{FF2B5EF4-FFF2-40B4-BE49-F238E27FC236}">
                <a16:creationId xmlns:a16="http://schemas.microsoft.com/office/drawing/2014/main" id="{5BD1430A-71AB-7203-0A10-AB317CA6151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1498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D143AF6C-774B-19C4-4948-FB51080D053C}"/>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Threshold-Based Approach</a:t>
            </a:r>
          </a:p>
          <a:p>
            <a:pPr indent="-338400">
              <a:lnSpc>
                <a:spcPct val="95000"/>
              </a:lnSpc>
              <a:spcBef>
                <a:spcPts val="1200"/>
              </a:spcBef>
            </a:pPr>
            <a:r>
              <a:rPr lang="en-US" sz="1700" dirty="0"/>
              <a:t>Preprocessing of input features</a:t>
            </a:r>
          </a:p>
          <a:p>
            <a:pPr lvl="1" indent="-338400">
              <a:lnSpc>
                <a:spcPct val="95000"/>
              </a:lnSpc>
              <a:spcBef>
                <a:spcPts val="1200"/>
              </a:spcBef>
            </a:pPr>
            <a:r>
              <a:rPr lang="en-US" sz="1543" dirty="0"/>
              <a:t>Torque: removing the DC-offset</a:t>
            </a:r>
          </a:p>
          <a:p>
            <a:pPr lvl="1" indent="-338400">
              <a:lnSpc>
                <a:spcPct val="95000"/>
              </a:lnSpc>
              <a:spcBef>
                <a:spcPts val="1200"/>
              </a:spcBef>
            </a:pPr>
            <a:r>
              <a:rPr lang="en-US" sz="1543" dirty="0"/>
              <a:t>Command-Speed: computing the absolute gradients</a:t>
            </a:r>
          </a:p>
          <a:p>
            <a:pPr indent="-338400">
              <a:lnSpc>
                <a:spcPct val="95000"/>
              </a:lnSpc>
              <a:spcBef>
                <a:spcPts val="1200"/>
              </a:spcBef>
            </a:pPr>
            <a:endParaRPr lang="en-US" sz="1700" dirty="0"/>
          </a:p>
          <a:p>
            <a:pPr indent="-338400">
              <a:lnSpc>
                <a:spcPct val="95000"/>
              </a:lnSpc>
              <a:spcBef>
                <a:spcPts val="1200"/>
              </a:spcBef>
            </a:pPr>
            <a:r>
              <a:rPr lang="en-US" sz="1700" dirty="0"/>
              <a:t>A peak is detected when:</a:t>
            </a:r>
          </a:p>
          <a:p>
            <a:pPr lvl="1" indent="-338400">
              <a:lnSpc>
                <a:spcPct val="95000"/>
              </a:lnSpc>
              <a:spcBef>
                <a:spcPts val="1200"/>
              </a:spcBef>
            </a:pPr>
            <a:r>
              <a:rPr lang="en-US" sz="1543" dirty="0"/>
              <a:t>The signal exceeds a certain threshold</a:t>
            </a:r>
          </a:p>
          <a:p>
            <a:pPr lvl="1" indent="-338400">
              <a:lnSpc>
                <a:spcPct val="95000"/>
              </a:lnSpc>
              <a:spcBef>
                <a:spcPts val="1200"/>
              </a:spcBef>
            </a:pPr>
            <a:r>
              <a:rPr lang="en-US" sz="1543" dirty="0"/>
              <a:t>The peak is prominent (significantly above its</a:t>
            </a:r>
            <a:br>
              <a:rPr lang="en-US" sz="1543" dirty="0"/>
            </a:br>
            <a:r>
              <a:rPr lang="en-US" sz="1543" dirty="0"/>
              <a:t> surroundings)</a:t>
            </a:r>
          </a:p>
          <a:p>
            <a:pPr indent="-338400">
              <a:lnSpc>
                <a:spcPct val="95000"/>
              </a:lnSpc>
              <a:spcBef>
                <a:spcPts val="1200"/>
              </a:spcBef>
            </a:pPr>
            <a:endParaRPr lang="en-US" sz="1700" dirty="0"/>
          </a:p>
        </p:txBody>
      </p:sp>
      <p:sp>
        <p:nvSpPr>
          <p:cNvPr id="223" name="Google Shape;223;p17">
            <a:extLst>
              <a:ext uri="{FF2B5EF4-FFF2-40B4-BE49-F238E27FC236}">
                <a16:creationId xmlns:a16="http://schemas.microsoft.com/office/drawing/2014/main" id="{E0FD59F4-F8EC-552B-57D2-0A7861236A4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9</a:t>
            </a:fld>
            <a:endParaRPr lang="en-US" noProof="0" dirty="0"/>
          </a:p>
        </p:txBody>
      </p:sp>
      <p:sp>
        <p:nvSpPr>
          <p:cNvPr id="224" name="Google Shape;224;p17">
            <a:extLst>
              <a:ext uri="{FF2B5EF4-FFF2-40B4-BE49-F238E27FC236}">
                <a16:creationId xmlns:a16="http://schemas.microsoft.com/office/drawing/2014/main" id="{1F8B21C4-754E-1B2D-7962-C9299C30F9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076" name="Picture 4">
            <a:extLst>
              <a:ext uri="{FF2B5EF4-FFF2-40B4-BE49-F238E27FC236}">
                <a16:creationId xmlns:a16="http://schemas.microsoft.com/office/drawing/2014/main" id="{CD532E1B-FABE-96A7-A50B-6A617270A7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88" t="13162" r="8038" b="11229"/>
          <a:stretch>
            <a:fillRect/>
          </a:stretch>
        </p:blipFill>
        <p:spPr bwMode="auto">
          <a:xfrm>
            <a:off x="5746460" y="2824425"/>
            <a:ext cx="2728332" cy="156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0990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2469</Words>
  <Application>Microsoft Office PowerPoint</Application>
  <PresentationFormat>Bildschirmpräsentation (16:9)</PresentationFormat>
  <Paragraphs>371</Paragraphs>
  <Slides>43</Slides>
  <Notes>43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43</vt:i4>
      </vt:variant>
    </vt:vector>
  </HeadingPairs>
  <TitlesOfParts>
    <vt:vector size="47" baseType="lpstr">
      <vt:lpstr>Arial</vt:lpstr>
      <vt:lpstr>Calibri</vt:lpstr>
      <vt:lpstr>Wingdings</vt:lpstr>
      <vt:lpstr>Office Theme</vt:lpstr>
      <vt:lpstr>Peak Detection in Time Series </vt:lpstr>
      <vt:lpstr>Overview</vt:lpstr>
      <vt:lpstr>Introduction</vt:lpstr>
      <vt:lpstr>Introduction</vt:lpstr>
      <vt:lpstr>Introduction</vt:lpstr>
      <vt:lpstr>Introduction</vt:lpstr>
      <vt:lpstr>Methodology</vt:lpstr>
      <vt:lpstr>Methodology</vt:lpstr>
      <vt:lpstr>Methodology</vt:lpstr>
      <vt:lpstr>Methodology</vt:lpstr>
      <vt:lpstr>Methodology</vt:lpstr>
      <vt:lpstr>Methodology</vt:lpstr>
      <vt:lpstr>Methodology</vt:lpstr>
      <vt:lpstr>Results</vt:lpstr>
      <vt:lpstr>Results – Threshold-Based Detection</vt:lpstr>
      <vt:lpstr>Results – Threshold-Based Detection</vt:lpstr>
      <vt:lpstr>Results – Threshold-Based Detection</vt:lpstr>
      <vt:lpstr>Results – Threshold-Based Detection</vt:lpstr>
      <vt:lpstr>Results – Wavelet Transform</vt:lpstr>
      <vt:lpstr>Results – Wavelet Transform</vt:lpstr>
      <vt:lpstr>Results – Wavelet Transform</vt:lpstr>
      <vt:lpstr>Results – Clustering with DBSCAN</vt:lpstr>
      <vt:lpstr>Results – Clustering with DBSCAN</vt:lpstr>
      <vt:lpstr>Results – Clustering with K-Means</vt:lpstr>
      <vt:lpstr>Results – Clustering with K-Means</vt:lpstr>
      <vt:lpstr>Comparison</vt:lpstr>
      <vt:lpstr>Comparison</vt:lpstr>
      <vt:lpstr>Comparison</vt:lpstr>
      <vt:lpstr>Comparison</vt:lpstr>
      <vt:lpstr>Comparison</vt:lpstr>
      <vt:lpstr>Conclusion</vt:lpstr>
      <vt:lpstr>Conclusion</vt:lpstr>
      <vt:lpstr>Conclusion</vt:lpstr>
      <vt:lpstr>Conclusion</vt:lpstr>
      <vt:lpstr>Conclusion</vt:lpstr>
      <vt:lpstr>Peak Detection in Time Series </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Nestor Weidemann</cp:lastModifiedBy>
  <cp:revision>134</cp:revision>
  <dcterms:modified xsi:type="dcterms:W3CDTF">2025-07-24T11:47:08Z</dcterms:modified>
</cp:coreProperties>
</file>