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5"/>
  </p:notesMasterIdLst>
  <p:sldIdLst>
    <p:sldId id="256" r:id="rId2"/>
    <p:sldId id="319" r:id="rId3"/>
    <p:sldId id="321" r:id="rId4"/>
    <p:sldId id="327" r:id="rId5"/>
    <p:sldId id="260" r:id="rId6"/>
    <p:sldId id="258" r:id="rId7"/>
    <p:sldId id="312" r:id="rId8"/>
    <p:sldId id="323" r:id="rId9"/>
    <p:sldId id="301" r:id="rId10"/>
    <p:sldId id="304" r:id="rId11"/>
    <p:sldId id="305" r:id="rId12"/>
    <p:sldId id="328" r:id="rId13"/>
    <p:sldId id="330" r:id="rId14"/>
    <p:sldId id="307" r:id="rId15"/>
    <p:sldId id="314" r:id="rId16"/>
    <p:sldId id="300" r:id="rId17"/>
    <p:sldId id="324" r:id="rId18"/>
    <p:sldId id="289" r:id="rId19"/>
    <p:sldId id="316" r:id="rId20"/>
    <p:sldId id="317" r:id="rId21"/>
    <p:sldId id="295" r:id="rId22"/>
    <p:sldId id="294" r:id="rId23"/>
    <p:sldId id="293" r:id="rId24"/>
    <p:sldId id="291" r:id="rId25"/>
    <p:sldId id="292" r:id="rId26"/>
    <p:sldId id="315" r:id="rId27"/>
    <p:sldId id="318" r:id="rId28"/>
    <p:sldId id="325" r:id="rId29"/>
    <p:sldId id="286" r:id="rId30"/>
    <p:sldId id="326" r:id="rId31"/>
    <p:sldId id="310" r:id="rId32"/>
    <p:sldId id="272" r:id="rId33"/>
    <p:sldId id="309" r:id="rId34"/>
    <p:sldId id="311" r:id="rId35"/>
    <p:sldId id="273" r:id="rId36"/>
    <p:sldId id="302" r:id="rId37"/>
    <p:sldId id="331" r:id="rId38"/>
    <p:sldId id="274" r:id="rId39"/>
    <p:sldId id="261" r:id="rId40"/>
    <p:sldId id="262" r:id="rId41"/>
    <p:sldId id="264" r:id="rId42"/>
    <p:sldId id="278" r:id="rId43"/>
    <p:sldId id="279" r:id="rId44"/>
  </p:sldIdLst>
  <p:sldSz cx="9144000" cy="5143500" type="screen16x9"/>
  <p:notesSz cx="7099300"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94C4D8B0-684E-4A55-A759-F44F9379F256}">
          <p14:sldIdLst>
            <p14:sldId id="256"/>
            <p14:sldId id="319"/>
          </p14:sldIdLst>
        </p14:section>
        <p14:section name="Introduction" id="{17498547-D415-4410-A05B-B69752FB45B3}">
          <p14:sldIdLst>
            <p14:sldId id="321"/>
            <p14:sldId id="327"/>
            <p14:sldId id="260"/>
            <p14:sldId id="258"/>
            <p14:sldId id="312"/>
          </p14:sldIdLst>
        </p14:section>
        <p14:section name="Experimental Setup" id="{75D40815-6EC9-445C-819C-94C0A61B11EE}">
          <p14:sldIdLst>
            <p14:sldId id="323"/>
            <p14:sldId id="301"/>
            <p14:sldId id="304"/>
            <p14:sldId id="305"/>
            <p14:sldId id="328"/>
            <p14:sldId id="330"/>
            <p14:sldId id="307"/>
            <p14:sldId id="314"/>
            <p14:sldId id="300"/>
          </p14:sldIdLst>
        </p14:section>
        <p14:section name="Results" id="{D4876272-DCFB-4840-A217-49AA4AFB24B5}">
          <p14:sldIdLst>
            <p14:sldId id="324"/>
            <p14:sldId id="289"/>
            <p14:sldId id="316"/>
            <p14:sldId id="317"/>
            <p14:sldId id="295"/>
            <p14:sldId id="294"/>
            <p14:sldId id="293"/>
            <p14:sldId id="291"/>
            <p14:sldId id="292"/>
            <p14:sldId id="315"/>
            <p14:sldId id="318"/>
          </p14:sldIdLst>
        </p14:section>
        <p14:section name="Comparison" id="{E8E05414-9758-4E5F-BB14-F948F863867C}">
          <p14:sldIdLst>
            <p14:sldId id="325"/>
            <p14:sldId id="286"/>
          </p14:sldIdLst>
        </p14:section>
        <p14:section name="Conclusion" id="{5910DA95-3962-488F-934A-97448723AE4C}">
          <p14:sldIdLst>
            <p14:sldId id="326"/>
            <p14:sldId id="310"/>
            <p14:sldId id="272"/>
            <p14:sldId id="309"/>
            <p14:sldId id="311"/>
            <p14:sldId id="273"/>
            <p14:sldId id="302"/>
            <p14:sldId id="331"/>
          </p14:sldIdLst>
        </p14:section>
        <p14:section name="Backup" id="{6A084026-131E-4692-AED0-E4CBC0122119}">
          <p14:sldIdLst>
            <p14:sldId id="274"/>
            <p14:sldId id="261"/>
            <p14:sldId id="262"/>
            <p14:sldId id="264"/>
            <p14:sldId id="278"/>
            <p14:sldId id="279"/>
          </p14:sldIdLst>
        </p14:section>
      </p14:sectionLst>
    </p:ex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5230" autoAdjust="0"/>
  </p:normalViewPr>
  <p:slideViewPr>
    <p:cSldViewPr snapToGrid="0">
      <p:cViewPr>
        <p:scale>
          <a:sx n="125" d="100"/>
          <a:sy n="125" d="100"/>
        </p:scale>
        <p:origin x="1206" y="90"/>
      </p:cViewPr>
      <p:guideLst>
        <p:guide orient="horz" pos="1619"/>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chemeClr val="bg1">
            <a:lumMod val="65000"/>
          </a:schemeClr>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tx1"/>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chemeClr val="bg1">
            <a:lumMod val="65000"/>
          </a:schemeClr>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tx1"/>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chemeClr val="bg1">
            <a:lumMod val="65000"/>
          </a:schemeClr>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chemeClr val="bg1">
            <a:lumMod val="65000"/>
          </a:schemeClr>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tx1"/>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bg1">
                  <a:lumMod val="65000"/>
                </a:schemeClr>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FAE443-E21C-44AA-A81B-599F7B6D587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de-DE"/>
        </a:p>
      </dgm:t>
    </dgm:pt>
    <dgm:pt modelId="{3FC327D8-965A-4B02-9DD8-7214A72A8512}">
      <dgm:prSet phldrT="[Text]" custT="1"/>
      <dgm:spPr>
        <a:solidFill>
          <a:srgbClr val="0068B4"/>
        </a:solidFill>
        <a:ln>
          <a:noFill/>
        </a:ln>
      </dgm:spPr>
      <dgm:t>
        <a:bodyPr/>
        <a:lstStyle/>
        <a:p>
          <a:r>
            <a:rPr lang="en-US" sz="1700" noProof="0" dirty="0"/>
            <a:t> 1.</a:t>
          </a:r>
        </a:p>
      </dgm:t>
    </dgm:pt>
    <dgm:pt modelId="{191F04B0-969F-4528-A273-737D82991ED9}" type="parTrans" cxnId="{4877C629-6C8F-4262-B51E-1A7AF2EB2C02}">
      <dgm:prSet/>
      <dgm:spPr/>
      <dgm:t>
        <a:bodyPr/>
        <a:lstStyle/>
        <a:p>
          <a:endParaRPr lang="de-DE" sz="1700"/>
        </a:p>
      </dgm:t>
    </dgm:pt>
    <dgm:pt modelId="{763BFB95-8321-4B23-863B-5F3B4180E03F}" type="sibTrans" cxnId="{4877C629-6C8F-4262-B51E-1A7AF2EB2C02}">
      <dgm:prSet/>
      <dgm:spPr/>
      <dgm:t>
        <a:bodyPr/>
        <a:lstStyle/>
        <a:p>
          <a:endParaRPr lang="de-DE" sz="1700"/>
        </a:p>
      </dgm:t>
    </dgm:pt>
    <dgm:pt modelId="{2AE14FCD-CF77-4A93-A2FA-3A1F74D9932B}">
      <dgm:prSet phldrT="[Text]" custT="1"/>
      <dgm:spPr>
        <a:ln>
          <a:noFill/>
        </a:ln>
      </dgm:spPr>
      <dgm:t>
        <a:bodyPr/>
        <a:lstStyle/>
        <a:p>
          <a:pPr>
            <a:buNone/>
          </a:pPr>
          <a:r>
            <a:rPr lang="en-US" sz="1700" noProof="0" dirty="0">
              <a:solidFill>
                <a:schemeClr val="bg1">
                  <a:lumMod val="65000"/>
                </a:schemeClr>
              </a:solidFill>
            </a:rPr>
            <a:t>Introduction</a:t>
          </a:r>
        </a:p>
      </dgm:t>
    </dgm:pt>
    <dgm:pt modelId="{E1EB3A52-294F-47B8-926D-A32404AE09F5}" type="parTrans" cxnId="{78547DEA-3F19-48E3-AA84-8CFF9F731F2C}">
      <dgm:prSet/>
      <dgm:spPr/>
      <dgm:t>
        <a:bodyPr/>
        <a:lstStyle/>
        <a:p>
          <a:endParaRPr lang="de-DE" sz="1700"/>
        </a:p>
      </dgm:t>
    </dgm:pt>
    <dgm:pt modelId="{0595F7E2-046E-45BF-BED1-AD30EB04FF0A}" type="sibTrans" cxnId="{78547DEA-3F19-48E3-AA84-8CFF9F731F2C}">
      <dgm:prSet/>
      <dgm:spPr/>
      <dgm:t>
        <a:bodyPr/>
        <a:lstStyle/>
        <a:p>
          <a:endParaRPr lang="de-DE" sz="1700"/>
        </a:p>
      </dgm:t>
    </dgm:pt>
    <dgm:pt modelId="{00C9378B-5E27-4A82-B881-8A08C576EFB0}">
      <dgm:prSet phldrT="[Text]" custT="1"/>
      <dgm:spPr>
        <a:solidFill>
          <a:srgbClr val="0068B4"/>
        </a:solidFill>
        <a:ln>
          <a:noFill/>
        </a:ln>
      </dgm:spPr>
      <dgm:t>
        <a:bodyPr/>
        <a:lstStyle/>
        <a:p>
          <a:r>
            <a:rPr lang="en-US" sz="1700" noProof="0" dirty="0"/>
            <a:t> 2.</a:t>
          </a:r>
        </a:p>
      </dgm:t>
    </dgm:pt>
    <dgm:pt modelId="{43DC5520-B642-4C76-BA53-584E98F21C2D}" type="parTrans" cxnId="{8F1CB2B3-932B-4BBA-9BB5-5F40EA5E5EFD}">
      <dgm:prSet/>
      <dgm:spPr/>
      <dgm:t>
        <a:bodyPr/>
        <a:lstStyle/>
        <a:p>
          <a:endParaRPr lang="de-DE" sz="1700"/>
        </a:p>
      </dgm:t>
    </dgm:pt>
    <dgm:pt modelId="{5C2E8051-11E2-481F-BFE3-B8298F433D8D}" type="sibTrans" cxnId="{8F1CB2B3-932B-4BBA-9BB5-5F40EA5E5EFD}">
      <dgm:prSet/>
      <dgm:spPr/>
      <dgm:t>
        <a:bodyPr/>
        <a:lstStyle/>
        <a:p>
          <a:endParaRPr lang="de-DE" sz="1700"/>
        </a:p>
      </dgm:t>
    </dgm:pt>
    <dgm:pt modelId="{6BAA869A-0B16-4F4A-9BF2-5EBA7FA0D05F}">
      <dgm:prSet phldrT="[Text]" custT="1"/>
      <dgm:spPr>
        <a:ln>
          <a:noFill/>
        </a:ln>
      </dgm:spPr>
      <dgm:t>
        <a:bodyPr/>
        <a:lstStyle/>
        <a:p>
          <a:pPr>
            <a:buNone/>
          </a:pPr>
          <a:r>
            <a:rPr lang="en-US" sz="1700" noProof="0" dirty="0">
              <a:solidFill>
                <a:schemeClr val="bg1">
                  <a:lumMod val="65000"/>
                </a:schemeClr>
              </a:solidFill>
            </a:rPr>
            <a:t>Experimental Setup</a:t>
          </a:r>
        </a:p>
      </dgm:t>
    </dgm:pt>
    <dgm:pt modelId="{86B5B3A5-6EED-4FFB-9E9B-AA6CE3F0AB25}" type="parTrans" cxnId="{8C5BAA69-FA3D-47EC-9B36-85DF7826C0AE}">
      <dgm:prSet/>
      <dgm:spPr/>
      <dgm:t>
        <a:bodyPr/>
        <a:lstStyle/>
        <a:p>
          <a:endParaRPr lang="de-DE" sz="1700"/>
        </a:p>
      </dgm:t>
    </dgm:pt>
    <dgm:pt modelId="{D7E69CCC-BFAA-4552-B253-8225F8151F58}" type="sibTrans" cxnId="{8C5BAA69-FA3D-47EC-9B36-85DF7826C0AE}">
      <dgm:prSet/>
      <dgm:spPr/>
      <dgm:t>
        <a:bodyPr/>
        <a:lstStyle/>
        <a:p>
          <a:endParaRPr lang="de-DE" sz="1700"/>
        </a:p>
      </dgm:t>
    </dgm:pt>
    <dgm:pt modelId="{FEE56619-8D6D-4845-B53B-1A832B4E795A}">
      <dgm:prSet phldrT="[Text]" custT="1"/>
      <dgm:spPr>
        <a:solidFill>
          <a:srgbClr val="0068B4"/>
        </a:solidFill>
        <a:ln>
          <a:noFill/>
        </a:ln>
      </dgm:spPr>
      <dgm:t>
        <a:bodyPr/>
        <a:lstStyle/>
        <a:p>
          <a:r>
            <a:rPr lang="en-US" sz="1700" noProof="0" dirty="0"/>
            <a:t> 3.</a:t>
          </a:r>
        </a:p>
      </dgm:t>
    </dgm:pt>
    <dgm:pt modelId="{0A8BC554-8EA5-4792-A7F1-02601309DB8A}" type="parTrans" cxnId="{FE390875-7A96-4945-9C5D-6915DE54A73E}">
      <dgm:prSet/>
      <dgm:spPr/>
      <dgm:t>
        <a:bodyPr/>
        <a:lstStyle/>
        <a:p>
          <a:endParaRPr lang="de-DE" sz="1700"/>
        </a:p>
      </dgm:t>
    </dgm:pt>
    <dgm:pt modelId="{BC2E5147-BCB0-445C-B0C8-403BD6AEC46B}" type="sibTrans" cxnId="{FE390875-7A96-4945-9C5D-6915DE54A73E}">
      <dgm:prSet/>
      <dgm:spPr/>
      <dgm:t>
        <a:bodyPr/>
        <a:lstStyle/>
        <a:p>
          <a:endParaRPr lang="de-DE" sz="1700"/>
        </a:p>
      </dgm:t>
    </dgm:pt>
    <dgm:pt modelId="{FF2EEFC9-FCF6-44C3-BB92-F508F916EBE8}">
      <dgm:prSet phldrT="[Text]" custT="1"/>
      <dgm:spPr>
        <a:ln>
          <a:noFill/>
        </a:ln>
      </dgm:spPr>
      <dgm:t>
        <a:bodyPr/>
        <a:lstStyle/>
        <a:p>
          <a:pPr>
            <a:buNone/>
          </a:pPr>
          <a:r>
            <a:rPr lang="en-US" sz="1700" noProof="0" dirty="0">
              <a:solidFill>
                <a:schemeClr val="bg1">
                  <a:lumMod val="65000"/>
                </a:schemeClr>
              </a:solidFill>
            </a:rPr>
            <a:t>Results</a:t>
          </a:r>
        </a:p>
      </dgm:t>
    </dgm:pt>
    <dgm:pt modelId="{E250B96D-CA80-423B-A321-479EAE935F49}" type="parTrans" cxnId="{44B32ACD-7E7D-4AE1-A751-6B38050936F5}">
      <dgm:prSet/>
      <dgm:spPr/>
      <dgm:t>
        <a:bodyPr/>
        <a:lstStyle/>
        <a:p>
          <a:endParaRPr lang="de-DE" sz="1700"/>
        </a:p>
      </dgm:t>
    </dgm:pt>
    <dgm:pt modelId="{A89558D4-D724-4FA6-AB6F-B6F9AE41A694}" type="sibTrans" cxnId="{44B32ACD-7E7D-4AE1-A751-6B38050936F5}">
      <dgm:prSet/>
      <dgm:spPr/>
      <dgm:t>
        <a:bodyPr/>
        <a:lstStyle/>
        <a:p>
          <a:endParaRPr lang="de-DE" sz="1700"/>
        </a:p>
      </dgm:t>
    </dgm:pt>
    <dgm:pt modelId="{B33C0D2C-61CA-46F9-A3D0-047C48B3A814}">
      <dgm:prSet phldrT="[Text]" custT="1"/>
      <dgm:spPr>
        <a:solidFill>
          <a:srgbClr val="0068B4"/>
        </a:solidFill>
        <a:ln>
          <a:noFill/>
        </a:ln>
      </dgm:spPr>
      <dgm:t>
        <a:bodyPr/>
        <a:lstStyle/>
        <a:p>
          <a:r>
            <a:rPr lang="en-US" sz="1700" noProof="0" dirty="0"/>
            <a:t> 4.</a:t>
          </a:r>
        </a:p>
      </dgm:t>
    </dgm:pt>
    <dgm:pt modelId="{8E667A08-BE27-45F1-9B08-3F1B60259075}" type="parTrans" cxnId="{62D15D37-E391-4F38-AE15-DEBDDB712F79}">
      <dgm:prSet/>
      <dgm:spPr/>
      <dgm:t>
        <a:bodyPr/>
        <a:lstStyle/>
        <a:p>
          <a:endParaRPr lang="de-DE" sz="1700"/>
        </a:p>
      </dgm:t>
    </dgm:pt>
    <dgm:pt modelId="{4A46F902-78C0-4D79-B1E1-DCF038CD2528}" type="sibTrans" cxnId="{62D15D37-E391-4F38-AE15-DEBDDB712F79}">
      <dgm:prSet/>
      <dgm:spPr/>
      <dgm:t>
        <a:bodyPr/>
        <a:lstStyle/>
        <a:p>
          <a:endParaRPr lang="de-DE" sz="1700"/>
        </a:p>
      </dgm:t>
    </dgm:pt>
    <dgm:pt modelId="{873898E8-79E2-4D6F-86D9-8B26CF454AF6}">
      <dgm:prSet phldrT="[Text]" custT="1"/>
      <dgm:spPr>
        <a:solidFill>
          <a:srgbClr val="0068B4"/>
        </a:solidFill>
        <a:ln>
          <a:noFill/>
        </a:ln>
      </dgm:spPr>
      <dgm:t>
        <a:bodyPr/>
        <a:lstStyle/>
        <a:p>
          <a:r>
            <a:rPr lang="en-US" sz="1700" noProof="0" dirty="0"/>
            <a:t> 5.</a:t>
          </a:r>
        </a:p>
      </dgm:t>
    </dgm:pt>
    <dgm:pt modelId="{C920455E-C6F9-4D5A-8277-01E653B59B98}" type="parTrans" cxnId="{03F03821-B40F-46FB-86C2-A51723C85A9E}">
      <dgm:prSet/>
      <dgm:spPr/>
      <dgm:t>
        <a:bodyPr/>
        <a:lstStyle/>
        <a:p>
          <a:endParaRPr lang="de-DE" sz="1700"/>
        </a:p>
      </dgm:t>
    </dgm:pt>
    <dgm:pt modelId="{9A377BE9-4CA6-4994-BF60-D46433D2301F}" type="sibTrans" cxnId="{03F03821-B40F-46FB-86C2-A51723C85A9E}">
      <dgm:prSet/>
      <dgm:spPr/>
      <dgm:t>
        <a:bodyPr/>
        <a:lstStyle/>
        <a:p>
          <a:endParaRPr lang="de-DE" sz="1700"/>
        </a:p>
      </dgm:t>
    </dgm:pt>
    <dgm:pt modelId="{083CA7A5-C4FA-4107-8585-B435E458D504}">
      <dgm:prSet phldrT="[Text]" custT="1"/>
      <dgm:spPr>
        <a:ln>
          <a:noFill/>
        </a:ln>
      </dgm:spPr>
      <dgm:t>
        <a:bodyPr/>
        <a:lstStyle/>
        <a:p>
          <a:pPr>
            <a:buNone/>
          </a:pPr>
          <a:r>
            <a:rPr lang="en-US" sz="1700" noProof="0" dirty="0">
              <a:solidFill>
                <a:schemeClr val="bg1">
                  <a:lumMod val="65000"/>
                </a:schemeClr>
              </a:solidFill>
            </a:rPr>
            <a:t>Comparison</a:t>
          </a:r>
        </a:p>
      </dgm:t>
    </dgm:pt>
    <dgm:pt modelId="{026D83A8-FBE4-4E88-A48B-FC4955B84387}" type="parTrans" cxnId="{94815B0C-B29F-4B41-BB48-6A0AFF9515A2}">
      <dgm:prSet/>
      <dgm:spPr/>
      <dgm:t>
        <a:bodyPr/>
        <a:lstStyle/>
        <a:p>
          <a:endParaRPr lang="de-DE" sz="1700"/>
        </a:p>
      </dgm:t>
    </dgm:pt>
    <dgm:pt modelId="{BBF1A80F-C165-4D13-B148-018A61DD4C4E}" type="sibTrans" cxnId="{94815B0C-B29F-4B41-BB48-6A0AFF9515A2}">
      <dgm:prSet/>
      <dgm:spPr/>
      <dgm:t>
        <a:bodyPr/>
        <a:lstStyle/>
        <a:p>
          <a:endParaRPr lang="de-DE" sz="1700"/>
        </a:p>
      </dgm:t>
    </dgm:pt>
    <dgm:pt modelId="{3AA6D03A-592A-489F-BBD1-1DD69533813B}">
      <dgm:prSet phldrT="[Text]" custT="1"/>
      <dgm:spPr>
        <a:ln>
          <a:noFill/>
        </a:ln>
      </dgm:spPr>
      <dgm:t>
        <a:bodyPr/>
        <a:lstStyle/>
        <a:p>
          <a:pPr>
            <a:buNone/>
          </a:pPr>
          <a:r>
            <a:rPr lang="en-US" sz="1700" noProof="0" dirty="0">
              <a:solidFill>
                <a:schemeClr val="tx1"/>
              </a:solidFill>
            </a:rPr>
            <a:t>Conclusion</a:t>
          </a:r>
        </a:p>
      </dgm:t>
    </dgm:pt>
    <dgm:pt modelId="{A97680D6-E53B-4085-899A-3F1B00FFF512}" type="parTrans" cxnId="{25CE440A-1A20-42EA-8C7E-AD7C2D6A68EE}">
      <dgm:prSet/>
      <dgm:spPr/>
      <dgm:t>
        <a:bodyPr/>
        <a:lstStyle/>
        <a:p>
          <a:endParaRPr lang="de-DE" sz="1700"/>
        </a:p>
      </dgm:t>
    </dgm:pt>
    <dgm:pt modelId="{E6D8962F-6D8C-40B3-B559-2308F23DCF33}" type="sibTrans" cxnId="{25CE440A-1A20-42EA-8C7E-AD7C2D6A68EE}">
      <dgm:prSet/>
      <dgm:spPr/>
      <dgm:t>
        <a:bodyPr/>
        <a:lstStyle/>
        <a:p>
          <a:endParaRPr lang="de-DE" sz="1700"/>
        </a:p>
      </dgm:t>
    </dgm:pt>
    <dgm:pt modelId="{7FB25158-1BA1-43A3-812A-6DC8EA666D2F}" type="pres">
      <dgm:prSet presAssocID="{40FAE443-E21C-44AA-A81B-599F7B6D587E}" presName="linearFlow" presStyleCnt="0">
        <dgm:presLayoutVars>
          <dgm:dir/>
          <dgm:animLvl val="lvl"/>
          <dgm:resizeHandles val="exact"/>
        </dgm:presLayoutVars>
      </dgm:prSet>
      <dgm:spPr/>
    </dgm:pt>
    <dgm:pt modelId="{2C3E9893-C8F3-4813-BFD3-936EB305E02F}" type="pres">
      <dgm:prSet presAssocID="{3FC327D8-965A-4B02-9DD8-7214A72A8512}" presName="composite" presStyleCnt="0"/>
      <dgm:spPr/>
    </dgm:pt>
    <dgm:pt modelId="{18059779-F9DC-469D-937B-DEAA6A0F888F}" type="pres">
      <dgm:prSet presAssocID="{3FC327D8-965A-4B02-9DD8-7214A72A8512}" presName="parentText" presStyleLbl="alignNode1" presStyleIdx="0" presStyleCnt="5">
        <dgm:presLayoutVars>
          <dgm:chMax val="1"/>
          <dgm:bulletEnabled val="1"/>
        </dgm:presLayoutVars>
      </dgm:prSet>
      <dgm:spPr/>
    </dgm:pt>
    <dgm:pt modelId="{4742C10C-969E-4130-88E0-38FA9BE4FFEC}" type="pres">
      <dgm:prSet presAssocID="{3FC327D8-965A-4B02-9DD8-7214A72A8512}" presName="descendantText" presStyleLbl="alignAcc1" presStyleIdx="0" presStyleCnt="5">
        <dgm:presLayoutVars>
          <dgm:bulletEnabled val="1"/>
        </dgm:presLayoutVars>
      </dgm:prSet>
      <dgm:spPr/>
    </dgm:pt>
    <dgm:pt modelId="{452BE471-3EED-4EE0-BA70-03700857DA38}" type="pres">
      <dgm:prSet presAssocID="{763BFB95-8321-4B23-863B-5F3B4180E03F}" presName="sp" presStyleCnt="0"/>
      <dgm:spPr/>
    </dgm:pt>
    <dgm:pt modelId="{2B5CCA03-4107-46F9-B89A-A59351FB4A74}" type="pres">
      <dgm:prSet presAssocID="{00C9378B-5E27-4A82-B881-8A08C576EFB0}" presName="composite" presStyleCnt="0"/>
      <dgm:spPr/>
    </dgm:pt>
    <dgm:pt modelId="{30A8265A-7AC2-497F-AA24-B5498260BE41}" type="pres">
      <dgm:prSet presAssocID="{00C9378B-5E27-4A82-B881-8A08C576EFB0}" presName="parentText" presStyleLbl="alignNode1" presStyleIdx="1" presStyleCnt="5">
        <dgm:presLayoutVars>
          <dgm:chMax val="1"/>
          <dgm:bulletEnabled val="1"/>
        </dgm:presLayoutVars>
      </dgm:prSet>
      <dgm:spPr/>
    </dgm:pt>
    <dgm:pt modelId="{93A01732-9EE4-4820-8E77-24A14ED5F5B7}" type="pres">
      <dgm:prSet presAssocID="{00C9378B-5E27-4A82-B881-8A08C576EFB0}" presName="descendantText" presStyleLbl="alignAcc1" presStyleIdx="1" presStyleCnt="5">
        <dgm:presLayoutVars>
          <dgm:bulletEnabled val="1"/>
        </dgm:presLayoutVars>
      </dgm:prSet>
      <dgm:spPr/>
    </dgm:pt>
    <dgm:pt modelId="{73A36C79-75A3-44A1-8F0D-E4BFD03CF057}" type="pres">
      <dgm:prSet presAssocID="{5C2E8051-11E2-481F-BFE3-B8298F433D8D}" presName="sp" presStyleCnt="0"/>
      <dgm:spPr/>
    </dgm:pt>
    <dgm:pt modelId="{54727D5D-C428-4F37-B61D-57A970E000F5}" type="pres">
      <dgm:prSet presAssocID="{FEE56619-8D6D-4845-B53B-1A832B4E795A}" presName="composite" presStyleCnt="0"/>
      <dgm:spPr/>
    </dgm:pt>
    <dgm:pt modelId="{7FF9CBA6-FFC4-4E71-B130-545E68E5BC93}" type="pres">
      <dgm:prSet presAssocID="{FEE56619-8D6D-4845-B53B-1A832B4E795A}" presName="parentText" presStyleLbl="alignNode1" presStyleIdx="2" presStyleCnt="5">
        <dgm:presLayoutVars>
          <dgm:chMax val="1"/>
          <dgm:bulletEnabled val="1"/>
        </dgm:presLayoutVars>
      </dgm:prSet>
      <dgm:spPr/>
    </dgm:pt>
    <dgm:pt modelId="{D8314F7C-9F02-4432-B518-A8C5234062E0}" type="pres">
      <dgm:prSet presAssocID="{FEE56619-8D6D-4845-B53B-1A832B4E795A}" presName="descendantText" presStyleLbl="alignAcc1" presStyleIdx="2" presStyleCnt="5">
        <dgm:presLayoutVars>
          <dgm:bulletEnabled val="1"/>
        </dgm:presLayoutVars>
      </dgm:prSet>
      <dgm:spPr/>
    </dgm:pt>
    <dgm:pt modelId="{B03E576A-B57F-439B-B610-865C0533CC51}" type="pres">
      <dgm:prSet presAssocID="{BC2E5147-BCB0-445C-B0C8-403BD6AEC46B}" presName="sp" presStyleCnt="0"/>
      <dgm:spPr/>
    </dgm:pt>
    <dgm:pt modelId="{9348A882-E65E-4F8E-9D65-FC358C51004A}" type="pres">
      <dgm:prSet presAssocID="{B33C0D2C-61CA-46F9-A3D0-047C48B3A814}" presName="composite" presStyleCnt="0"/>
      <dgm:spPr/>
    </dgm:pt>
    <dgm:pt modelId="{D9ACF4AB-36C9-49C6-8250-9F2354C8F6F7}" type="pres">
      <dgm:prSet presAssocID="{B33C0D2C-61CA-46F9-A3D0-047C48B3A814}" presName="parentText" presStyleLbl="alignNode1" presStyleIdx="3" presStyleCnt="5">
        <dgm:presLayoutVars>
          <dgm:chMax val="1"/>
          <dgm:bulletEnabled val="1"/>
        </dgm:presLayoutVars>
      </dgm:prSet>
      <dgm:spPr/>
    </dgm:pt>
    <dgm:pt modelId="{EF7CE2C6-850F-4035-B645-09967AEA6FFD}" type="pres">
      <dgm:prSet presAssocID="{B33C0D2C-61CA-46F9-A3D0-047C48B3A814}" presName="descendantText" presStyleLbl="alignAcc1" presStyleIdx="3" presStyleCnt="5">
        <dgm:presLayoutVars>
          <dgm:bulletEnabled val="1"/>
        </dgm:presLayoutVars>
      </dgm:prSet>
      <dgm:spPr/>
    </dgm:pt>
    <dgm:pt modelId="{F16FC4EC-3AE8-4ADF-9598-CEA831460FBA}" type="pres">
      <dgm:prSet presAssocID="{4A46F902-78C0-4D79-B1E1-DCF038CD2528}" presName="sp" presStyleCnt="0"/>
      <dgm:spPr/>
    </dgm:pt>
    <dgm:pt modelId="{263BFD6C-08E9-41D2-AB31-10912311B128}" type="pres">
      <dgm:prSet presAssocID="{873898E8-79E2-4D6F-86D9-8B26CF454AF6}" presName="composite" presStyleCnt="0"/>
      <dgm:spPr/>
    </dgm:pt>
    <dgm:pt modelId="{4FC72D5C-AB85-4D11-8E4F-D7B8BC3F1F9F}" type="pres">
      <dgm:prSet presAssocID="{873898E8-79E2-4D6F-86D9-8B26CF454AF6}" presName="parentText" presStyleLbl="alignNode1" presStyleIdx="4" presStyleCnt="5">
        <dgm:presLayoutVars>
          <dgm:chMax val="1"/>
          <dgm:bulletEnabled val="1"/>
        </dgm:presLayoutVars>
      </dgm:prSet>
      <dgm:spPr/>
    </dgm:pt>
    <dgm:pt modelId="{DDC3D6F1-16C2-49AF-B3B5-6C747058629B}" type="pres">
      <dgm:prSet presAssocID="{873898E8-79E2-4D6F-86D9-8B26CF454AF6}" presName="descendantText" presStyleLbl="alignAcc1" presStyleIdx="4" presStyleCnt="5">
        <dgm:presLayoutVars>
          <dgm:bulletEnabled val="1"/>
        </dgm:presLayoutVars>
      </dgm:prSet>
      <dgm:spPr/>
    </dgm:pt>
  </dgm:ptLst>
  <dgm:cxnLst>
    <dgm:cxn modelId="{25CE440A-1A20-42EA-8C7E-AD7C2D6A68EE}" srcId="{873898E8-79E2-4D6F-86D9-8B26CF454AF6}" destId="{3AA6D03A-592A-489F-BBD1-1DD69533813B}" srcOrd="0" destOrd="0" parTransId="{A97680D6-E53B-4085-899A-3F1B00FFF512}" sibTransId="{E6D8962F-6D8C-40B3-B559-2308F23DCF33}"/>
    <dgm:cxn modelId="{94815B0C-B29F-4B41-BB48-6A0AFF9515A2}" srcId="{B33C0D2C-61CA-46F9-A3D0-047C48B3A814}" destId="{083CA7A5-C4FA-4107-8585-B435E458D504}" srcOrd="0" destOrd="0" parTransId="{026D83A8-FBE4-4E88-A48B-FC4955B84387}" sibTransId="{BBF1A80F-C165-4D13-B148-018A61DD4C4E}"/>
    <dgm:cxn modelId="{96F02414-B8D5-4D3B-97C3-18F6762F8BA8}" type="presOf" srcId="{FEE56619-8D6D-4845-B53B-1A832B4E795A}" destId="{7FF9CBA6-FFC4-4E71-B130-545E68E5BC93}" srcOrd="0" destOrd="0" presId="urn:microsoft.com/office/officeart/2005/8/layout/chevron2"/>
    <dgm:cxn modelId="{03F03821-B40F-46FB-86C2-A51723C85A9E}" srcId="{40FAE443-E21C-44AA-A81B-599F7B6D587E}" destId="{873898E8-79E2-4D6F-86D9-8B26CF454AF6}" srcOrd="4" destOrd="0" parTransId="{C920455E-C6F9-4D5A-8277-01E653B59B98}" sibTransId="{9A377BE9-4CA6-4994-BF60-D46433D2301F}"/>
    <dgm:cxn modelId="{1F3E7527-8633-428C-9BA7-8FA154442666}" type="presOf" srcId="{2AE14FCD-CF77-4A93-A2FA-3A1F74D9932B}" destId="{4742C10C-969E-4130-88E0-38FA9BE4FFEC}" srcOrd="0" destOrd="0" presId="urn:microsoft.com/office/officeart/2005/8/layout/chevron2"/>
    <dgm:cxn modelId="{4877C629-6C8F-4262-B51E-1A7AF2EB2C02}" srcId="{40FAE443-E21C-44AA-A81B-599F7B6D587E}" destId="{3FC327D8-965A-4B02-9DD8-7214A72A8512}" srcOrd="0" destOrd="0" parTransId="{191F04B0-969F-4528-A273-737D82991ED9}" sibTransId="{763BFB95-8321-4B23-863B-5F3B4180E03F}"/>
    <dgm:cxn modelId="{62D15D37-E391-4F38-AE15-DEBDDB712F79}" srcId="{40FAE443-E21C-44AA-A81B-599F7B6D587E}" destId="{B33C0D2C-61CA-46F9-A3D0-047C48B3A814}" srcOrd="3" destOrd="0" parTransId="{8E667A08-BE27-45F1-9B08-3F1B60259075}" sibTransId="{4A46F902-78C0-4D79-B1E1-DCF038CD2528}"/>
    <dgm:cxn modelId="{478EB93B-7E3F-4AC1-95E1-4ABFAF4E062D}" type="presOf" srcId="{3AA6D03A-592A-489F-BBD1-1DD69533813B}" destId="{DDC3D6F1-16C2-49AF-B3B5-6C747058629B}" srcOrd="0" destOrd="0" presId="urn:microsoft.com/office/officeart/2005/8/layout/chevron2"/>
    <dgm:cxn modelId="{C1F2165F-5A30-49AE-B1BE-AD68FA20264F}" type="presOf" srcId="{00C9378B-5E27-4A82-B881-8A08C576EFB0}" destId="{30A8265A-7AC2-497F-AA24-B5498260BE41}" srcOrd="0" destOrd="0" presId="urn:microsoft.com/office/officeart/2005/8/layout/chevron2"/>
    <dgm:cxn modelId="{8C5BAA69-FA3D-47EC-9B36-85DF7826C0AE}" srcId="{00C9378B-5E27-4A82-B881-8A08C576EFB0}" destId="{6BAA869A-0B16-4F4A-9BF2-5EBA7FA0D05F}" srcOrd="0" destOrd="0" parTransId="{86B5B3A5-6EED-4FFB-9E9B-AA6CE3F0AB25}" sibTransId="{D7E69CCC-BFAA-4552-B253-8225F8151F58}"/>
    <dgm:cxn modelId="{9697166B-1FA7-4D0C-BDC1-CDFCDA1AEF17}" type="presOf" srcId="{B33C0D2C-61CA-46F9-A3D0-047C48B3A814}" destId="{D9ACF4AB-36C9-49C6-8250-9F2354C8F6F7}" srcOrd="0" destOrd="0" presId="urn:microsoft.com/office/officeart/2005/8/layout/chevron2"/>
    <dgm:cxn modelId="{3E32C86E-4A2C-438F-B360-2077891EAC4B}" type="presOf" srcId="{6BAA869A-0B16-4F4A-9BF2-5EBA7FA0D05F}" destId="{93A01732-9EE4-4820-8E77-24A14ED5F5B7}" srcOrd="0" destOrd="0" presId="urn:microsoft.com/office/officeart/2005/8/layout/chevron2"/>
    <dgm:cxn modelId="{813B2851-BAEF-4597-AA3F-1AC18F1B1061}" type="presOf" srcId="{873898E8-79E2-4D6F-86D9-8B26CF454AF6}" destId="{4FC72D5C-AB85-4D11-8E4F-D7B8BC3F1F9F}" srcOrd="0" destOrd="0" presId="urn:microsoft.com/office/officeart/2005/8/layout/chevron2"/>
    <dgm:cxn modelId="{FE390875-7A96-4945-9C5D-6915DE54A73E}" srcId="{40FAE443-E21C-44AA-A81B-599F7B6D587E}" destId="{FEE56619-8D6D-4845-B53B-1A832B4E795A}" srcOrd="2" destOrd="0" parTransId="{0A8BC554-8EA5-4792-A7F1-02601309DB8A}" sibTransId="{BC2E5147-BCB0-445C-B0C8-403BD6AEC46B}"/>
    <dgm:cxn modelId="{B323F858-5C37-41F6-BAC8-4A74E94B6D15}" type="presOf" srcId="{3FC327D8-965A-4B02-9DD8-7214A72A8512}" destId="{18059779-F9DC-469D-937B-DEAA6A0F888F}" srcOrd="0" destOrd="0" presId="urn:microsoft.com/office/officeart/2005/8/layout/chevron2"/>
    <dgm:cxn modelId="{8F1CB2B3-932B-4BBA-9BB5-5F40EA5E5EFD}" srcId="{40FAE443-E21C-44AA-A81B-599F7B6D587E}" destId="{00C9378B-5E27-4A82-B881-8A08C576EFB0}" srcOrd="1" destOrd="0" parTransId="{43DC5520-B642-4C76-BA53-584E98F21C2D}" sibTransId="{5C2E8051-11E2-481F-BFE3-B8298F433D8D}"/>
    <dgm:cxn modelId="{8D1395B5-E632-4A7D-BC1B-D825BE311ACE}" type="presOf" srcId="{40FAE443-E21C-44AA-A81B-599F7B6D587E}" destId="{7FB25158-1BA1-43A3-812A-6DC8EA666D2F}" srcOrd="0" destOrd="0" presId="urn:microsoft.com/office/officeart/2005/8/layout/chevron2"/>
    <dgm:cxn modelId="{44B32ACD-7E7D-4AE1-A751-6B38050936F5}" srcId="{FEE56619-8D6D-4845-B53B-1A832B4E795A}" destId="{FF2EEFC9-FCF6-44C3-BB92-F508F916EBE8}" srcOrd="0" destOrd="0" parTransId="{E250B96D-CA80-423B-A321-479EAE935F49}" sibTransId="{A89558D4-D724-4FA6-AB6F-B6F9AE41A694}"/>
    <dgm:cxn modelId="{9233B3D9-FB3C-49EF-9E19-E51ADCFE6B0B}" type="presOf" srcId="{083CA7A5-C4FA-4107-8585-B435E458D504}" destId="{EF7CE2C6-850F-4035-B645-09967AEA6FFD}" srcOrd="0" destOrd="0" presId="urn:microsoft.com/office/officeart/2005/8/layout/chevron2"/>
    <dgm:cxn modelId="{78547DEA-3F19-48E3-AA84-8CFF9F731F2C}" srcId="{3FC327D8-965A-4B02-9DD8-7214A72A8512}" destId="{2AE14FCD-CF77-4A93-A2FA-3A1F74D9932B}" srcOrd="0" destOrd="0" parTransId="{E1EB3A52-294F-47B8-926D-A32404AE09F5}" sibTransId="{0595F7E2-046E-45BF-BED1-AD30EB04FF0A}"/>
    <dgm:cxn modelId="{2BA078FA-E149-45EC-BD7D-9BEFBF2A27DE}" type="presOf" srcId="{FF2EEFC9-FCF6-44C3-BB92-F508F916EBE8}" destId="{D8314F7C-9F02-4432-B518-A8C5234062E0}" srcOrd="0" destOrd="0" presId="urn:microsoft.com/office/officeart/2005/8/layout/chevron2"/>
    <dgm:cxn modelId="{22B705FD-2C39-4F00-B81A-DD5EE4C3BF54}" type="presParOf" srcId="{7FB25158-1BA1-43A3-812A-6DC8EA666D2F}" destId="{2C3E9893-C8F3-4813-BFD3-936EB305E02F}" srcOrd="0" destOrd="0" presId="urn:microsoft.com/office/officeart/2005/8/layout/chevron2"/>
    <dgm:cxn modelId="{E83C38F4-22E5-45BB-AD69-AA0974E08CF2}" type="presParOf" srcId="{2C3E9893-C8F3-4813-BFD3-936EB305E02F}" destId="{18059779-F9DC-469D-937B-DEAA6A0F888F}" srcOrd="0" destOrd="0" presId="urn:microsoft.com/office/officeart/2005/8/layout/chevron2"/>
    <dgm:cxn modelId="{6E6F6BFF-F5C4-4348-8B1B-83AA85350316}" type="presParOf" srcId="{2C3E9893-C8F3-4813-BFD3-936EB305E02F}" destId="{4742C10C-969E-4130-88E0-38FA9BE4FFEC}" srcOrd="1" destOrd="0" presId="urn:microsoft.com/office/officeart/2005/8/layout/chevron2"/>
    <dgm:cxn modelId="{7895F63A-EDDC-48B3-8C42-0E13FC74D5B2}" type="presParOf" srcId="{7FB25158-1BA1-43A3-812A-6DC8EA666D2F}" destId="{452BE471-3EED-4EE0-BA70-03700857DA38}" srcOrd="1" destOrd="0" presId="urn:microsoft.com/office/officeart/2005/8/layout/chevron2"/>
    <dgm:cxn modelId="{902A110B-EFFE-4FC0-8553-52F652888AFE}" type="presParOf" srcId="{7FB25158-1BA1-43A3-812A-6DC8EA666D2F}" destId="{2B5CCA03-4107-46F9-B89A-A59351FB4A74}" srcOrd="2" destOrd="0" presId="urn:microsoft.com/office/officeart/2005/8/layout/chevron2"/>
    <dgm:cxn modelId="{034F0742-C519-4EDB-BEB5-8494364BB756}" type="presParOf" srcId="{2B5CCA03-4107-46F9-B89A-A59351FB4A74}" destId="{30A8265A-7AC2-497F-AA24-B5498260BE41}" srcOrd="0" destOrd="0" presId="urn:microsoft.com/office/officeart/2005/8/layout/chevron2"/>
    <dgm:cxn modelId="{649CBE8E-9C9F-4A95-B96D-D2558EACDFD8}" type="presParOf" srcId="{2B5CCA03-4107-46F9-B89A-A59351FB4A74}" destId="{93A01732-9EE4-4820-8E77-24A14ED5F5B7}" srcOrd="1" destOrd="0" presId="urn:microsoft.com/office/officeart/2005/8/layout/chevron2"/>
    <dgm:cxn modelId="{20647C12-693A-464A-BD88-A9934AE2E41D}" type="presParOf" srcId="{7FB25158-1BA1-43A3-812A-6DC8EA666D2F}" destId="{73A36C79-75A3-44A1-8F0D-E4BFD03CF057}" srcOrd="3" destOrd="0" presId="urn:microsoft.com/office/officeart/2005/8/layout/chevron2"/>
    <dgm:cxn modelId="{6B8BD65A-B134-401A-8E16-4D94057675A5}" type="presParOf" srcId="{7FB25158-1BA1-43A3-812A-6DC8EA666D2F}" destId="{54727D5D-C428-4F37-B61D-57A970E000F5}" srcOrd="4" destOrd="0" presId="urn:microsoft.com/office/officeart/2005/8/layout/chevron2"/>
    <dgm:cxn modelId="{0A754380-CFEA-46F5-9273-4C57BE6A1943}" type="presParOf" srcId="{54727D5D-C428-4F37-B61D-57A970E000F5}" destId="{7FF9CBA6-FFC4-4E71-B130-545E68E5BC93}" srcOrd="0" destOrd="0" presId="urn:microsoft.com/office/officeart/2005/8/layout/chevron2"/>
    <dgm:cxn modelId="{897F5700-26DC-4C10-BB33-AD9646F4FEA4}" type="presParOf" srcId="{54727D5D-C428-4F37-B61D-57A970E000F5}" destId="{D8314F7C-9F02-4432-B518-A8C5234062E0}" srcOrd="1" destOrd="0" presId="urn:microsoft.com/office/officeart/2005/8/layout/chevron2"/>
    <dgm:cxn modelId="{F6CC98B8-02F7-4573-8764-5EFBE005BEC8}" type="presParOf" srcId="{7FB25158-1BA1-43A3-812A-6DC8EA666D2F}" destId="{B03E576A-B57F-439B-B610-865C0533CC51}" srcOrd="5" destOrd="0" presId="urn:microsoft.com/office/officeart/2005/8/layout/chevron2"/>
    <dgm:cxn modelId="{27912FDE-1487-44B2-BF73-7ACD6D2D96E2}" type="presParOf" srcId="{7FB25158-1BA1-43A3-812A-6DC8EA666D2F}" destId="{9348A882-E65E-4F8E-9D65-FC358C51004A}" srcOrd="6" destOrd="0" presId="urn:microsoft.com/office/officeart/2005/8/layout/chevron2"/>
    <dgm:cxn modelId="{4B581EDA-599C-42BE-8B0C-799405504025}" type="presParOf" srcId="{9348A882-E65E-4F8E-9D65-FC358C51004A}" destId="{D9ACF4AB-36C9-49C6-8250-9F2354C8F6F7}" srcOrd="0" destOrd="0" presId="urn:microsoft.com/office/officeart/2005/8/layout/chevron2"/>
    <dgm:cxn modelId="{ADAC42C4-D2DA-4606-B5D3-D4D9A4C8AEE7}" type="presParOf" srcId="{9348A882-E65E-4F8E-9D65-FC358C51004A}" destId="{EF7CE2C6-850F-4035-B645-09967AEA6FFD}" srcOrd="1" destOrd="0" presId="urn:microsoft.com/office/officeart/2005/8/layout/chevron2"/>
    <dgm:cxn modelId="{26FE14D0-87C5-4B57-B9E9-0CD67DBF6C84}" type="presParOf" srcId="{7FB25158-1BA1-43A3-812A-6DC8EA666D2F}" destId="{F16FC4EC-3AE8-4ADF-9598-CEA831460FBA}" srcOrd="7" destOrd="0" presId="urn:microsoft.com/office/officeart/2005/8/layout/chevron2"/>
    <dgm:cxn modelId="{4C091545-FD8F-42CE-95EA-CBCB72B67AC7}" type="presParOf" srcId="{7FB25158-1BA1-43A3-812A-6DC8EA666D2F}" destId="{263BFD6C-08E9-41D2-AB31-10912311B128}" srcOrd="8" destOrd="0" presId="urn:microsoft.com/office/officeart/2005/8/layout/chevron2"/>
    <dgm:cxn modelId="{C7E5F3D1-2623-40C0-B1BE-E4813EC92E93}" type="presParOf" srcId="{263BFD6C-08E9-41D2-AB31-10912311B128}" destId="{4FC72D5C-AB85-4D11-8E4F-D7B8BC3F1F9F}" srcOrd="0" destOrd="0" presId="urn:microsoft.com/office/officeart/2005/8/layout/chevron2"/>
    <dgm:cxn modelId="{742CE488-CE42-4F49-B7A0-CCB3E0E4ACF8}" type="presParOf" srcId="{263BFD6C-08E9-41D2-AB31-10912311B128}" destId="{DDC3D6F1-16C2-49AF-B3B5-6C747058629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chemeClr val="bg1">
            <a:lumMod val="6500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Conclusion</a:t>
          </a:r>
        </a:p>
      </dsp:txBody>
      <dsp:txXfrm rot="-5400000">
        <a:off x="483292" y="2284603"/>
        <a:ext cx="7198801" cy="4049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059779-F9DC-469D-937B-DEAA6A0F888F}">
      <dsp:nvSpPr>
        <dsp:cNvPr id="0" name=""/>
        <dsp:cNvSpPr/>
      </dsp:nvSpPr>
      <dsp:spPr>
        <a:xfrm rot="5400000">
          <a:off x="-103562" y="105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1.</a:t>
          </a:r>
        </a:p>
      </dsp:txBody>
      <dsp:txXfrm rot="-5400000">
        <a:off x="1" y="243343"/>
        <a:ext cx="483291" cy="207124"/>
      </dsp:txXfrm>
    </dsp:sp>
    <dsp:sp modelId="{4742C10C-969E-4130-88E0-38FA9BE4FFEC}">
      <dsp:nvSpPr>
        <dsp:cNvPr id="0" name=""/>
        <dsp:cNvSpPr/>
      </dsp:nvSpPr>
      <dsp:spPr>
        <a:xfrm rot="5400000">
          <a:off x="3869142" y="-3384153"/>
          <a:ext cx="449006"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Introduction</a:t>
          </a:r>
        </a:p>
      </dsp:txBody>
      <dsp:txXfrm rot="-5400000">
        <a:off x="483292" y="23616"/>
        <a:ext cx="7198789" cy="405168"/>
      </dsp:txXfrm>
    </dsp:sp>
    <dsp:sp modelId="{30A8265A-7AC2-497F-AA24-B5498260BE41}">
      <dsp:nvSpPr>
        <dsp:cNvPr id="0" name=""/>
        <dsp:cNvSpPr/>
      </dsp:nvSpPr>
      <dsp:spPr>
        <a:xfrm rot="5400000">
          <a:off x="-103562" y="6705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2.</a:t>
          </a:r>
        </a:p>
      </dsp:txBody>
      <dsp:txXfrm rot="-5400000">
        <a:off x="1" y="808593"/>
        <a:ext cx="483291" cy="207124"/>
      </dsp:txXfrm>
    </dsp:sp>
    <dsp:sp modelId="{93A01732-9EE4-4820-8E77-24A14ED5F5B7}">
      <dsp:nvSpPr>
        <dsp:cNvPr id="0" name=""/>
        <dsp:cNvSpPr/>
      </dsp:nvSpPr>
      <dsp:spPr>
        <a:xfrm rot="5400000">
          <a:off x="3869260" y="-28190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Experimental Setup</a:t>
          </a:r>
        </a:p>
      </dsp:txBody>
      <dsp:txXfrm rot="-5400000">
        <a:off x="483292" y="588853"/>
        <a:ext cx="7198801" cy="404956"/>
      </dsp:txXfrm>
    </dsp:sp>
    <dsp:sp modelId="{7FF9CBA6-FFC4-4E71-B130-545E68E5BC93}">
      <dsp:nvSpPr>
        <dsp:cNvPr id="0" name=""/>
        <dsp:cNvSpPr/>
      </dsp:nvSpPr>
      <dsp:spPr>
        <a:xfrm rot="5400000">
          <a:off x="-103562" y="12357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3.</a:t>
          </a:r>
        </a:p>
      </dsp:txBody>
      <dsp:txXfrm rot="-5400000">
        <a:off x="1" y="1373843"/>
        <a:ext cx="483291" cy="207124"/>
      </dsp:txXfrm>
    </dsp:sp>
    <dsp:sp modelId="{D8314F7C-9F02-4432-B518-A8C5234062E0}">
      <dsp:nvSpPr>
        <dsp:cNvPr id="0" name=""/>
        <dsp:cNvSpPr/>
      </dsp:nvSpPr>
      <dsp:spPr>
        <a:xfrm rot="5400000">
          <a:off x="3869260" y="-22537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Results</a:t>
          </a:r>
        </a:p>
      </dsp:txBody>
      <dsp:txXfrm rot="-5400000">
        <a:off x="483292" y="1154103"/>
        <a:ext cx="7198801" cy="404956"/>
      </dsp:txXfrm>
    </dsp:sp>
    <dsp:sp modelId="{D9ACF4AB-36C9-49C6-8250-9F2354C8F6F7}">
      <dsp:nvSpPr>
        <dsp:cNvPr id="0" name=""/>
        <dsp:cNvSpPr/>
      </dsp:nvSpPr>
      <dsp:spPr>
        <a:xfrm rot="5400000">
          <a:off x="-103562" y="180100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4.</a:t>
          </a:r>
        </a:p>
      </dsp:txBody>
      <dsp:txXfrm rot="-5400000">
        <a:off x="1" y="1939093"/>
        <a:ext cx="483291" cy="207124"/>
      </dsp:txXfrm>
    </dsp:sp>
    <dsp:sp modelId="{EF7CE2C6-850F-4035-B645-09967AEA6FFD}">
      <dsp:nvSpPr>
        <dsp:cNvPr id="0" name=""/>
        <dsp:cNvSpPr/>
      </dsp:nvSpPr>
      <dsp:spPr>
        <a:xfrm rot="5400000">
          <a:off x="3869260" y="-168852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bg1">
                  <a:lumMod val="65000"/>
                </a:schemeClr>
              </a:solidFill>
            </a:rPr>
            <a:t>Comparison</a:t>
          </a:r>
        </a:p>
      </dsp:txBody>
      <dsp:txXfrm rot="-5400000">
        <a:off x="483292" y="1719353"/>
        <a:ext cx="7198801" cy="404956"/>
      </dsp:txXfrm>
    </dsp:sp>
    <dsp:sp modelId="{4FC72D5C-AB85-4D11-8E4F-D7B8BC3F1F9F}">
      <dsp:nvSpPr>
        <dsp:cNvPr id="0" name=""/>
        <dsp:cNvSpPr/>
      </dsp:nvSpPr>
      <dsp:spPr>
        <a:xfrm rot="5400000">
          <a:off x="-103562" y="2366259"/>
          <a:ext cx="690415" cy="483291"/>
        </a:xfrm>
        <a:prstGeom prst="chevron">
          <a:avLst/>
        </a:prstGeom>
        <a:solidFill>
          <a:srgbClr val="0068B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noProof="0" dirty="0"/>
            <a:t> 5.</a:t>
          </a:r>
        </a:p>
      </dsp:txBody>
      <dsp:txXfrm rot="-5400000">
        <a:off x="1" y="2504343"/>
        <a:ext cx="483291" cy="207124"/>
      </dsp:txXfrm>
    </dsp:sp>
    <dsp:sp modelId="{DDC3D6F1-16C2-49AF-B3B5-6C747058629B}">
      <dsp:nvSpPr>
        <dsp:cNvPr id="0" name=""/>
        <dsp:cNvSpPr/>
      </dsp:nvSpPr>
      <dsp:spPr>
        <a:xfrm rot="5400000">
          <a:off x="3869260" y="-1123272"/>
          <a:ext cx="448770" cy="7220708"/>
        </a:xfrm>
        <a:prstGeom prst="round2SameRect">
          <a:avLst/>
        </a:prstGeom>
        <a:solidFill>
          <a:schemeClr val="lt1">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kern="1200" noProof="0" dirty="0">
              <a:solidFill>
                <a:schemeClr val="tx1"/>
              </a:solidFill>
            </a:rPr>
            <a:t>Conclusion</a:t>
          </a:r>
        </a:p>
      </dsp:txBody>
      <dsp:txXfrm rot="-5400000">
        <a:off x="483292" y="2284603"/>
        <a:ext cx="7198801" cy="404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6194" cy="513394"/>
          </a:xfrm>
          <a:prstGeom prst="rect">
            <a:avLst/>
          </a:prstGeom>
          <a:noFill/>
          <a:ln>
            <a:noFill/>
          </a:ln>
        </p:spPr>
        <p:txBody>
          <a:bodyPr spcFirstLastPara="1" wrap="square" lIns="42600" tIns="21300" rIns="42600" bIns="21300" anchor="t"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407" y="0"/>
            <a:ext cx="3076193" cy="513394"/>
          </a:xfrm>
          <a:prstGeom prst="rect">
            <a:avLst/>
          </a:prstGeom>
          <a:noFill/>
          <a:ln>
            <a:noFill/>
          </a:ln>
        </p:spPr>
        <p:txBody>
          <a:bodyPr spcFirstLastPara="1" wrap="square" lIns="42600" tIns="21300" rIns="42600" bIns="21300" anchor="t" anchorCtr="0">
            <a:noAutofit/>
          </a:bodyPr>
          <a:lstStyle>
            <a:lvl1pPr marR="0" lvl="0" algn="r"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9761" y="4925463"/>
            <a:ext cx="5679780" cy="4029739"/>
          </a:xfrm>
          <a:prstGeom prst="rect">
            <a:avLst/>
          </a:prstGeom>
          <a:noFill/>
          <a:ln>
            <a:noFill/>
          </a:ln>
        </p:spPr>
        <p:txBody>
          <a:bodyPr spcFirstLastPara="1" wrap="square" lIns="42600" tIns="21300" rIns="42600" bIns="21300" anchor="t" anchorCtr="0">
            <a:noAutofit/>
          </a:bodyPr>
          <a:lstStyle>
            <a:lvl1pPr marL="457200" marR="0" lvl="0"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90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219"/>
            <a:ext cx="3076194" cy="513394"/>
          </a:xfrm>
          <a:prstGeom prst="rect">
            <a:avLst/>
          </a:prstGeom>
          <a:noFill/>
          <a:ln>
            <a:noFill/>
          </a:ln>
        </p:spPr>
        <p:txBody>
          <a:bodyPr spcFirstLastPara="1" wrap="square" lIns="42600" tIns="21300" rIns="42600" bIns="21300" anchor="b" anchorCtr="0">
            <a:noAutofit/>
          </a:bodyPr>
          <a:lstStyle>
            <a:lvl1pPr marR="0" lvl="0" algn="l" rtl="0">
              <a:spcBef>
                <a:spcPts val="0"/>
              </a:spcBef>
              <a:spcAft>
                <a:spcPts val="0"/>
              </a:spcAft>
              <a:buSzPts val="1400"/>
              <a:buNone/>
              <a:defRPr sz="6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8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407" y="9721219"/>
            <a:ext cx="3076193" cy="513394"/>
          </a:xfrm>
          <a:prstGeom prst="rect">
            <a:avLst/>
          </a:prstGeom>
          <a:noFill/>
          <a:ln>
            <a:noFill/>
          </a:ln>
        </p:spPr>
        <p:txBody>
          <a:bodyPr spcFirstLastPara="1" wrap="square" lIns="42600" tIns="21300" rIns="42600" bIns="21300" anchor="b" anchorCtr="0">
            <a:noAutofit/>
          </a:bodyPr>
          <a:lstStyle/>
          <a:p>
            <a:pPr marL="0" marR="0" lvl="0" indent="0" algn="r" rtl="0">
              <a:spcBef>
                <a:spcPts val="0"/>
              </a:spcBef>
              <a:spcAft>
                <a:spcPts val="0"/>
              </a:spcAft>
              <a:buNone/>
            </a:pPr>
            <a:fld id="{00000000-1234-1234-1234-123412341234}" type="slidenum">
              <a:rPr lang="de-DE" sz="600" b="0" i="0" u="none" strike="noStrike" cap="none">
                <a:solidFill>
                  <a:schemeClr val="dk1"/>
                </a:solidFill>
                <a:latin typeface="Calibri"/>
                <a:ea typeface="Calibri"/>
                <a:cs typeface="Calibri"/>
                <a:sym typeface="Calibri"/>
              </a:rPr>
              <a:t>‹Nr.›</a:t>
            </a:fld>
            <a:endParaRPr sz="6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notes"/>
          <p:cNvSpPr txBox="1">
            <a:spLocks noGrp="1"/>
          </p:cNvSpPr>
          <p:nvPr>
            <p:ph type="body" idx="1"/>
          </p:nvPr>
        </p:nvSpPr>
        <p:spPr>
          <a:xfrm>
            <a:off x="709761" y="4925463"/>
            <a:ext cx="5679780" cy="4029739"/>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83" name="Google Shape;183;p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92659B7-C130-76E8-614F-0B7CF4EE4E6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A3F511A-7939-7040-FB3E-AD6A7F9C18C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value-threshold, prominence-threshold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Prominence measures how much a peak stands out from surrounding valleys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 peak's prominence is the vertical distance between the peak and the lowest contour line that surrounds it and contains no higher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Higher prominence = more significant or isolated peak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Local maximum check: implicitly a window-size of 3</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82454A8-E840-B9AA-F784-3E53E9D757A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82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4C9A647-E008-E9E2-66ED-D1CE8BB0923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9BC8089-C290-8053-6DE4-A6F2C1ACC8E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width/scale of the wavelet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Convolution: shift -&gt; normalize (local) -&gt; dot-product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Matrix: coefficients across different scales (frequencies) and positions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Peaks appear as strong, aligned coefficients across multiple scales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err="1"/>
              <a:t>Scipy</a:t>
            </a:r>
            <a:r>
              <a:rPr lang="en-US" noProof="0" dirty="0"/>
              <a:t> uses a signal-to-noise ratio logic implicitly to judge peak strength</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DBAC4C9A-9135-2F07-2324-49F56DCFCAF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035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F079F4C-01C5-9AE6-BB58-1E2B7A8FEFCE}"/>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34EB0316-8F74-53E0-B749-0A39A60C842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number of clusters “k”</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Autoencoder tries to reproduce the input</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543" b="0" i="0" u="none" strike="noStrike" cap="none" noProof="0" dirty="0">
                <a:solidFill>
                  <a:schemeClr val="dk1"/>
                </a:solidFill>
                <a:latin typeface="Calibri"/>
                <a:ea typeface="Calibri"/>
                <a:cs typeface="Calibri"/>
                <a:sym typeface="Calibri"/>
              </a:rPr>
              <a:t>Repeat until changes in cluster assignments are minimal</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Partitioning the data into k groups based on minimizing the distance between points and their assigned cluster centroids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C08C96-95DF-854F-591D-C08EBDC9146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9040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F385850-760F-6E6E-36ED-660491A9B86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032E3E-C6CA-CD15-450C-42ECAB39A816}"/>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Parameters: epsilon controls the radius of neighborhood (distance threshold)</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B155BDC0-C312-CD78-4A67-CC3225D586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0767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FEF689-345F-F002-279F-92C52AC128E4}"/>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7D5425DC-29FC-B11D-33F6-4C42CA6A883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Key parameter: contamination, number of trees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Uses Extremely Randomized Tree Regressors to separate anomalies from the rest of the data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Calculates an anomaly score for each data point and checks with a threshold. score depends on avg path length of an isolated point and average depth of all data points. closer to 1, strong anomaly </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https://www.youtube.com/watch?v=kN--TRv1UDY</a:t>
            </a:r>
            <a:endParaRPr lang="en-US" b="0" dirty="0">
              <a:effectLst/>
            </a:endParaRPr>
          </a:p>
          <a:p>
            <a:br>
              <a:rPr lang="en-US" b="0" dirty="0">
                <a:effectLst/>
              </a:rPr>
            </a:b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9CDA16F4-D121-0024-99D2-CB079F3EB07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244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712725CE-A25A-9ABA-8C31-6F50A113A93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A409CA94-9087-8E8D-2B7E-D6E06933E29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An autoencoder is a neural network model that seeks to learn a compressed representation of an input, known as the latent space.  And the decoder tries to recreate the features based on the compressed representation. </a:t>
            </a:r>
            <a:r>
              <a:rPr lang="en-US" sz="1904" b="0" i="0" u="none" strike="noStrike" cap="none" dirty="0">
                <a:solidFill>
                  <a:schemeClr val="dk1"/>
                </a:solidFill>
                <a:effectLst/>
                <a:latin typeface="Calibri"/>
                <a:ea typeface="Calibri"/>
                <a:cs typeface="Calibri"/>
                <a:sym typeface="Calibri"/>
              </a:rPr>
              <a:t>The goal is to minimize the difference between the original and reconstructed data.</a:t>
            </a:r>
            <a:endParaRPr lang="en-US" b="0" dirty="0">
              <a:effectLst/>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Long Short-Term Memory, or LSTM, network are specifically designed to support sequences of input data.</a:t>
            </a:r>
            <a:endParaRPr lang="en-US" sz="1904" b="0" i="0" u="none" strike="noStrike" cap="none" noProof="0" dirty="0">
              <a:solidFill>
                <a:schemeClr val="dk1"/>
              </a:solidFill>
              <a:effectLst/>
              <a:latin typeface="Calibri"/>
              <a:ea typeface="Calibri"/>
              <a:cs typeface="Calibri"/>
              <a:sym typeface="Calibri"/>
            </a:endParaRP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1904" b="0" i="0" u="none" strike="noStrike" cap="none" dirty="0">
                <a:solidFill>
                  <a:schemeClr val="dk1"/>
                </a:solidFill>
                <a:effectLst/>
                <a:latin typeface="Calibri"/>
                <a:ea typeface="Calibri"/>
                <a:cs typeface="Calibri"/>
                <a:sym typeface="Calibri"/>
              </a:rPr>
              <a:t>If the reconstructed output is different from the original input, it can show an anomaly or outlier which makes autoencoders useful for fraud detection and system monitoring.</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dirty="0"/>
              <a:t>LSTM training is </a:t>
            </a:r>
            <a:r>
              <a:rPr lang="en-US" b="1" dirty="0"/>
              <a:t>slower than CNNs</a:t>
            </a:r>
            <a:endParaRPr lang="en-US" sz="1904" b="0" i="0" u="none" strike="noStrike" cap="none" noProof="0" dirty="0">
              <a:solidFill>
                <a:schemeClr val="dk1"/>
              </a:solidFill>
              <a:effectLst/>
              <a:latin typeface="Calibri"/>
              <a:ea typeface="Calibri"/>
              <a:cs typeface="Calibri"/>
              <a:sym typeface="Calibri"/>
            </a:endParaRPr>
          </a:p>
          <a:p>
            <a:r>
              <a:rPr lang="en-US" sz="1904" b="0" i="0" u="none" strike="noStrike" cap="none" noProof="0" dirty="0">
                <a:solidFill>
                  <a:schemeClr val="dk1"/>
                </a:solidFill>
                <a:effectLst/>
                <a:latin typeface="Calibri"/>
                <a:ea typeface="Calibri"/>
                <a:cs typeface="Calibri"/>
                <a:sym typeface="Calibri"/>
              </a:rPr>
              <a:t>Hyperparameters: </a:t>
            </a:r>
            <a:r>
              <a:rPr lang="en-US" dirty="0"/>
              <a:t>Number of layers/units, Sequence length, Learning rate, Dropout Batch size</a:t>
            </a:r>
          </a:p>
          <a:p>
            <a:r>
              <a:rPr lang="en-US" noProof="0" dirty="0"/>
              <a:t>Other parameters: reconstruction error threshold </a:t>
            </a:r>
            <a:r>
              <a:rPr lang="en-US" noProof="0" dirty="0">
                <a:sym typeface="Wingdings" panose="05000000000000000000" pitchFamily="2" charset="2"/>
              </a:rPr>
              <a:t> IQR/percentile etc. </a:t>
            </a:r>
            <a:endParaRPr lang="en-US" noProof="0" dirty="0"/>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endParaRPr lang="en-US" noProof="0" dirty="0"/>
          </a:p>
        </p:txBody>
      </p:sp>
      <p:sp>
        <p:nvSpPr>
          <p:cNvPr id="219" name="Google Shape;219;g36b3a12114e_2_12:notes">
            <a:extLst>
              <a:ext uri="{FF2B5EF4-FFF2-40B4-BE49-F238E27FC236}">
                <a16:creationId xmlns:a16="http://schemas.microsoft.com/office/drawing/2014/main" id="{7E288452-2147-17EF-0156-5D8BB7351955}"/>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487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93B65D02-50BD-689A-6AFC-90FB69E3241B}"/>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261A266-C729-6E47-5378-87BB3DC0FF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de-DE" dirty="0"/>
              <a:t>Multi-</a:t>
            </a:r>
            <a:r>
              <a:rPr lang="de-DE" dirty="0" err="1"/>
              <a:t>Objective</a:t>
            </a:r>
            <a:r>
              <a:rPr lang="de-DE" dirty="0"/>
              <a:t> </a:t>
            </a:r>
            <a:r>
              <a:rPr lang="de-DE" dirty="0" err="1"/>
              <a:t>Optimization</a:t>
            </a:r>
            <a:r>
              <a:rPr lang="de-DE" dirty="0"/>
              <a:t> </a:t>
            </a:r>
            <a:r>
              <a:rPr lang="de-DE" dirty="0" err="1"/>
              <a:t>with</a:t>
            </a:r>
            <a:r>
              <a:rPr lang="de-DE" dirty="0"/>
              <a:t> Pareto-Front</a:t>
            </a:r>
          </a:p>
          <a:p>
            <a:pPr marL="342900" lvl="0" indent="-342900" algn="l" rtl="0">
              <a:spcBef>
                <a:spcPts val="0"/>
              </a:spcBef>
              <a:spcAft>
                <a:spcPts val="0"/>
              </a:spcAft>
              <a:buFont typeface="Arial" panose="020B0604020202020204" pitchFamily="34" charset="0"/>
              <a:buChar char="•"/>
            </a:pPr>
            <a:endParaRPr lang="de-DE" dirty="0"/>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Count of sequences without peaks -&gt; indicating missed detections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Total number of peaks -&gt; indicating sensitivity</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height -&gt; indicating proportion of true-positives</a:t>
            </a:r>
          </a:p>
          <a:p>
            <a:pPr marL="342900" lvl="0" indent="-342900" algn="l" rtl="0">
              <a:spcBef>
                <a:spcPts val="0"/>
              </a:spcBef>
              <a:spcAft>
                <a:spcPts val="0"/>
              </a:spcAft>
              <a:buFont typeface="Arial" panose="020B0604020202020204" pitchFamily="34" charset="0"/>
              <a:buChar char="•"/>
            </a:pPr>
            <a:r>
              <a:rPr lang="en-US" sz="2000" b="0" i="0" u="none" strike="noStrike" cap="none" noProof="0" dirty="0">
                <a:solidFill>
                  <a:schemeClr val="dk1"/>
                </a:solidFill>
                <a:latin typeface="Calibri"/>
                <a:ea typeface="Calibri"/>
                <a:cs typeface="Calibri"/>
                <a:sym typeface="Calibri"/>
              </a:rPr>
              <a:t>Average peak prominence -&gt; indicating significance of the peaks</a:t>
            </a:r>
          </a:p>
          <a:p>
            <a:pPr marL="342900" lvl="0" indent="-342900" algn="l" rtl="0">
              <a:spcBef>
                <a:spcPts val="0"/>
              </a:spcBef>
              <a:spcAft>
                <a:spcPts val="0"/>
              </a:spcAft>
              <a:buFont typeface="Arial" panose="020B0604020202020204" pitchFamily="34" charset="0"/>
              <a:buChar char="•"/>
            </a:pPr>
            <a:endParaRPr lang="de-DE" dirty="0"/>
          </a:p>
        </p:txBody>
      </p:sp>
      <p:sp>
        <p:nvSpPr>
          <p:cNvPr id="219" name="Google Shape;219;g36b3a12114e_2_12:notes">
            <a:extLst>
              <a:ext uri="{FF2B5EF4-FFF2-40B4-BE49-F238E27FC236}">
                <a16:creationId xmlns:a16="http://schemas.microsoft.com/office/drawing/2014/main" id="{4CAC0FCE-B157-3A7F-52EE-2D420F74B283}"/>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98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CAB0FA92-5DF6-8A7D-EA3B-DAB754647044}"/>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19680BA8-CE62-6987-486B-00B9D308086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CB605E8F-2258-633D-9460-1C91142C610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5886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ED99CB0-9BAA-85D0-939B-FE75FFC27D8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F3DAC6FE-9069-9D19-D6DA-BB73EC5AD3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Optimal compromise between all metrics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Best tradeoff between amplitude and prominence with a more realistic peak count</a:t>
            </a:r>
          </a:p>
          <a:p>
            <a:pPr marL="342900" lvl="0" indent="-342900" algn="l" rtl="0">
              <a:spcBef>
                <a:spcPts val="0"/>
              </a:spcBef>
              <a:spcAft>
                <a:spcPts val="0"/>
              </a:spcAft>
              <a:buFont typeface="Arial" panose="020B0604020202020204" pitchFamily="34" charset="0"/>
              <a:buChar char="•"/>
            </a:pPr>
            <a:endParaRPr dirty="0"/>
          </a:p>
        </p:txBody>
      </p:sp>
      <p:sp>
        <p:nvSpPr>
          <p:cNvPr id="219" name="Google Shape;219;g36b3a12114e_2_12:notes">
            <a:extLst>
              <a:ext uri="{FF2B5EF4-FFF2-40B4-BE49-F238E27FC236}">
                <a16:creationId xmlns:a16="http://schemas.microsoft.com/office/drawing/2014/main" id="{014F34DC-AA1B-99CA-6FBB-AA288035C3F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75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6956F93-4516-CC25-15A1-1B04C6E12745}"/>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93699CDD-20FA-8EE7-0B63-B3E5520F3AD7}"/>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F5DEB40B-20E3-1321-BEA4-AE68DD089B2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543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A12AA431-E248-D3AB-3851-5F5B1B0C5800}"/>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F0239512-079E-D0B7-FC6E-4D61A68691F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00" name="Google Shape;200;g36b3cdc49be_0_0:notes">
            <a:extLst>
              <a:ext uri="{FF2B5EF4-FFF2-40B4-BE49-F238E27FC236}">
                <a16:creationId xmlns:a16="http://schemas.microsoft.com/office/drawing/2014/main" id="{9EADD998-DB82-F6C8-65D3-CC71D476518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805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C58B06EA-B2C8-0D6C-AF66-B5EF7B207EA2}"/>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62EFD6FF-89D2-2B9D-DFFB-6CD7EA74307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E3D83751-A8C4-53FE-D987-1A97381D64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3256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B974716-D88B-3704-3FA2-4E34A28605C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287AE9A-F92B-09CC-482C-17859BEAA71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Good precision on easy examples with large outliers but fails on others with many false-positives -&gt; bad generalization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endParaRPr dirty="0"/>
          </a:p>
        </p:txBody>
      </p:sp>
      <p:sp>
        <p:nvSpPr>
          <p:cNvPr id="219" name="Google Shape;219;g36b3a12114e_2_12:notes">
            <a:extLst>
              <a:ext uri="{FF2B5EF4-FFF2-40B4-BE49-F238E27FC236}">
                <a16:creationId xmlns:a16="http://schemas.microsoft.com/office/drawing/2014/main" id="{9D992D8A-EDAB-AF1C-8A85-A22F1B4FE826}"/>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0539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6D865AB4-F199-8B70-5052-8B821556C32A}"/>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B602B790-E121-EF04-EC11-F79528C27B3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b="0" i="0" u="none" strike="noStrike" cap="none" noProof="0" dirty="0">
                <a:solidFill>
                  <a:schemeClr val="dk1"/>
                </a:solidFill>
                <a:latin typeface="Calibri"/>
                <a:ea typeface="Calibri"/>
                <a:cs typeface="Calibri"/>
                <a:sym typeface="Calibri"/>
              </a:rPr>
              <a:t>Most of the true peaks were detected but not all (especially peaks with a smaller amplitude)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52133637-90AD-07F2-0253-62170E1512B7}"/>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228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18D07795-4A25-252A-5C83-B2A652CC3467}"/>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D070EC7-A376-5581-ED0E-ED9CF8EE5E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Many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Predicting one precise position and not an area</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only positive peaks (with one single wavelet)</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35936D23-267C-1527-4132-A477791235C1}"/>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499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3FBB612-76CE-1D42-AD45-527F61024EEF}"/>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09BE2E40-30D2-DA0D-6357-418B300B0F03}"/>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Almost no false-positives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506DCAF7-25DA-A949-89E9-A473772808B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40066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284B091-7BAC-7543-05BC-796DC284A3C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92B5692-C8F7-2AFF-EB35-2E2292D7EFA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Can detect positive and negative peaks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Marking the whole peak area instead of just one precise position</a:t>
            </a:r>
          </a:p>
          <a:p>
            <a:pPr marL="0" lvl="0" indent="0" algn="l" rtl="0">
              <a:spcBef>
                <a:spcPts val="0"/>
              </a:spcBef>
              <a:spcAft>
                <a:spcPts val="0"/>
              </a:spcAft>
              <a:buNone/>
            </a:pPr>
            <a:endParaRPr lang="de-DE" dirty="0"/>
          </a:p>
          <a:p>
            <a:pPr marL="0" lvl="0" indent="0" algn="l" rtl="0">
              <a:spcBef>
                <a:spcPts val="0"/>
              </a:spcBef>
              <a:spcAft>
                <a:spcPts val="0"/>
              </a:spcAft>
              <a:buNone/>
            </a:pPr>
            <a:r>
              <a:rPr lang="de-DE" dirty="0" err="1"/>
              <a:t>Example</a:t>
            </a:r>
            <a:r>
              <a:rPr lang="de-DE" dirty="0"/>
              <a:t>-pictures: Seq0 ax1	Seq4 ax1</a:t>
            </a:r>
          </a:p>
        </p:txBody>
      </p:sp>
      <p:sp>
        <p:nvSpPr>
          <p:cNvPr id="219" name="Google Shape;219;g36b3a12114e_2_12:notes">
            <a:extLst>
              <a:ext uri="{FF2B5EF4-FFF2-40B4-BE49-F238E27FC236}">
                <a16:creationId xmlns:a16="http://schemas.microsoft.com/office/drawing/2014/main" id="{D107A732-8470-7174-DDEF-E68EC7CDBB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1175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3EE84A4C-547C-8FCA-6EDA-AA53575D03ED}"/>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E4433EF1-D9E4-68E7-C876-226BAF125E1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dirty="0"/>
              <a:t>Seq0 ax1</a:t>
            </a:r>
          </a:p>
          <a:p>
            <a:pPr marL="0" lvl="0" indent="0" algn="l" rtl="0">
              <a:spcBef>
                <a:spcPts val="0"/>
              </a:spcBef>
              <a:spcAft>
                <a:spcPts val="0"/>
              </a:spcAft>
              <a:buNone/>
            </a:pPr>
            <a:r>
              <a:rPr lang="de-DE" dirty="0"/>
              <a:t>Seq4 ax1</a:t>
            </a:r>
            <a:endParaRPr dirty="0"/>
          </a:p>
        </p:txBody>
      </p:sp>
      <p:sp>
        <p:nvSpPr>
          <p:cNvPr id="219" name="Google Shape;219;g36b3a12114e_2_12:notes">
            <a:extLst>
              <a:ext uri="{FF2B5EF4-FFF2-40B4-BE49-F238E27FC236}">
                <a16:creationId xmlns:a16="http://schemas.microsoft.com/office/drawing/2014/main" id="{A615E66A-E8B1-49FB-D243-E461319F23CF}"/>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8954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5474B6F-E202-8830-EDD8-62908A99B473}"/>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C42260BA-7BF2-F5E0-5A95-375C58B3A9E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85C62886-0FCE-560C-5D28-856F727E375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3800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8EBF65A3-8400-2880-6660-148E3A9B8411}"/>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C8A6562A-F4C3-A1D0-F14A-4A900C96351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0EB4C108-0461-5801-4B01-F8452896599E}"/>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8625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61A0281-6DC4-6B49-2899-413073235F51}"/>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5B9EE1FF-D42B-D2C5-50B9-FEFBC61C7BA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dirty="0"/>
          </a:p>
        </p:txBody>
      </p:sp>
      <p:sp>
        <p:nvSpPr>
          <p:cNvPr id="219" name="Google Shape;219;g36b3a12114e_2_12:notes">
            <a:extLst>
              <a:ext uri="{FF2B5EF4-FFF2-40B4-BE49-F238E27FC236}">
                <a16:creationId xmlns:a16="http://schemas.microsoft.com/office/drawing/2014/main" id="{286D7FF9-EDBD-9A61-B1E9-38C85DB69A2A}"/>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8197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CCE0823-3529-0425-8186-6B67960232A2}"/>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815499C-30CA-8EC2-AE09-8BA515FF5BC4}"/>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5E53E3AF-0F22-E53D-8A16-EF1D17215B7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6575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BFF9082-6855-A1A7-31B2-6CB2B75F56D3}"/>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095A816E-2560-190E-23A6-A5D16301175D}"/>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557AE9C-72D2-6024-6CF9-184AD316C0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3205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736FFA00-45EF-A7A4-52E1-BA10EE09D601}"/>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FD6F2F0D-4A47-7E9F-4D95-E3BB01838FCF}"/>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8F662CE-FB33-1806-A00D-6C243FFC85B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9694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6b65f15935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835E1CEA-BEB3-BDB2-2B72-CD20D8D446CB}"/>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D6767525-8C24-2FAF-BEBB-E0AA59449A10}"/>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3008D931-89AA-2463-EA36-2F406C5AA1FD}"/>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68533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A28F1E3D-27B7-BDE9-5632-0244FB24BFBD}"/>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2DD1EACA-F0AC-9F06-FDCF-5DB109DA2CBE}"/>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25133" lvl="0" indent="-285750" algn="l" rtl="0">
              <a:spcBef>
                <a:spcPts val="0"/>
              </a:spcBef>
              <a:spcAft>
                <a:spcPts val="0"/>
              </a:spcAft>
              <a:buSzPts val="1405"/>
              <a:buFont typeface="Arial" panose="020B0604020202020204" pitchFamily="34" charset="0"/>
              <a:buChar char="•"/>
            </a:pPr>
            <a:endParaRPr sz="1405" dirty="0"/>
          </a:p>
        </p:txBody>
      </p:sp>
      <p:sp>
        <p:nvSpPr>
          <p:cNvPr id="338" name="Google Shape;338;g36b65f15935_1_10:notes">
            <a:extLst>
              <a:ext uri="{FF2B5EF4-FFF2-40B4-BE49-F238E27FC236}">
                <a16:creationId xmlns:a16="http://schemas.microsoft.com/office/drawing/2014/main" id="{BC30AD5A-0500-4EBF-F662-0765D4665F00}"/>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77129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6ae8b4110f_0_179: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46" name="Google Shape;346;g36ae8b4110f_0_179: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BDE125EB-37F9-15EB-D8AB-E0630BE5192F}"/>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61D831EF-170F-677F-AED5-C2F1B48C9E41}"/>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9AA95FA2-5EF4-EA30-75CD-858698587F02}"/>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00349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a:extLst>
            <a:ext uri="{FF2B5EF4-FFF2-40B4-BE49-F238E27FC236}">
              <a16:creationId xmlns:a16="http://schemas.microsoft.com/office/drawing/2014/main" id="{D3FBBBF4-70CD-BFB5-CA98-4F82325F8A53}"/>
            </a:ext>
          </a:extLst>
        </p:cNvPr>
        <p:cNvGrpSpPr/>
        <p:nvPr/>
      </p:nvGrpSpPr>
      <p:grpSpPr>
        <a:xfrm>
          <a:off x="0" y="0"/>
          <a:ext cx="0" cy="0"/>
          <a:chOff x="0" y="0"/>
          <a:chExt cx="0" cy="0"/>
        </a:xfrm>
      </p:grpSpPr>
      <p:sp>
        <p:nvSpPr>
          <p:cNvPr id="337" name="Google Shape;337;g36b65f15935_1_10:notes">
            <a:extLst>
              <a:ext uri="{FF2B5EF4-FFF2-40B4-BE49-F238E27FC236}">
                <a16:creationId xmlns:a16="http://schemas.microsoft.com/office/drawing/2014/main" id="{72C287E8-2EFC-A2C7-3A48-AE4EE8A8AE0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457200" lvl="0" indent="-317817" algn="l" rtl="0">
              <a:spcBef>
                <a:spcPts val="0"/>
              </a:spcBef>
              <a:spcAft>
                <a:spcPts val="0"/>
              </a:spcAft>
              <a:buSzPts val="1405"/>
              <a:buChar char="-"/>
            </a:pPr>
            <a:r>
              <a:rPr lang="de-DE" sz="1405"/>
              <a:t>Clustering method -&gt; Hyper parameter tuning </a:t>
            </a:r>
            <a:endParaRPr sz="1405"/>
          </a:p>
          <a:p>
            <a:pPr marL="457200" lvl="0" indent="-317817" algn="l" rtl="0">
              <a:spcBef>
                <a:spcPts val="0"/>
              </a:spcBef>
              <a:spcAft>
                <a:spcPts val="0"/>
              </a:spcAft>
              <a:buSzPts val="1405"/>
              <a:buChar char="-"/>
            </a:pPr>
            <a:r>
              <a:rPr lang="de-DE" sz="1405"/>
              <a:t>Autoencoder -&gt; </a:t>
            </a:r>
            <a:endParaRPr sz="1405"/>
          </a:p>
          <a:p>
            <a:pPr marL="457200" lvl="0" indent="-317817" algn="l" rtl="0">
              <a:spcBef>
                <a:spcPts val="0"/>
              </a:spcBef>
              <a:spcAft>
                <a:spcPts val="0"/>
              </a:spcAft>
              <a:buSzPts val="1405"/>
              <a:buChar char="-"/>
            </a:pPr>
            <a:r>
              <a:rPr lang="de-DE" sz="1405"/>
              <a:t>Pseudo labels for evaluation for each approach </a:t>
            </a:r>
            <a:endParaRPr sz="1405"/>
          </a:p>
          <a:p>
            <a:pPr marL="457200" lvl="0" indent="-317817" algn="l" rtl="0">
              <a:spcBef>
                <a:spcPts val="0"/>
              </a:spcBef>
              <a:spcAft>
                <a:spcPts val="0"/>
              </a:spcAft>
              <a:buSzPts val="1405"/>
              <a:buChar char="-"/>
            </a:pPr>
            <a:r>
              <a:rPr lang="de-DE" sz="1405"/>
              <a:t>Considering efficiency and computational cost when evaluating</a:t>
            </a:r>
            <a:endParaRPr sz="1405"/>
          </a:p>
        </p:txBody>
      </p:sp>
      <p:sp>
        <p:nvSpPr>
          <p:cNvPr id="338" name="Google Shape;338;g36b65f15935_1_10:notes">
            <a:extLst>
              <a:ext uri="{FF2B5EF4-FFF2-40B4-BE49-F238E27FC236}">
                <a16:creationId xmlns:a16="http://schemas.microsoft.com/office/drawing/2014/main" id="{D9E4B2D1-83B2-1D3B-3DD8-11B3ACB3064B}"/>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30965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36b7a2f1fd2_1_1: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355" name="Google Shape;355;g36b7a2f1fd2_1_1: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b3a12114e_2_35: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0" name="Google Shape;230;g36b3a12114e_2_35: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42DEDF14-3000-C952-1395-D317F9D506D9}"/>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9F5BCD1A-27D4-7739-13DA-47FFCF7A8DF5}"/>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a:extLst>
              <a:ext uri="{FF2B5EF4-FFF2-40B4-BE49-F238E27FC236}">
                <a16:creationId xmlns:a16="http://schemas.microsoft.com/office/drawing/2014/main" id="{049F8F96-4006-B784-F2C1-1787AAE64669}"/>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1171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6c2988baa0_0_38: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238" name="Google Shape;238;g36c2988baa0_0_38: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3cdc49be_0_7: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228600" algn="l" rtl="0">
              <a:lnSpc>
                <a:spcPct val="115000"/>
              </a:lnSpc>
              <a:spcBef>
                <a:spcPts val="1200"/>
              </a:spcBef>
              <a:spcAft>
                <a:spcPts val="1200"/>
              </a:spcAft>
              <a:buNone/>
            </a:pPr>
            <a:r>
              <a:rPr lang="de-DE" sz="1000">
                <a:latin typeface="Arial"/>
                <a:ea typeface="Arial"/>
                <a:cs typeface="Arial"/>
                <a:sym typeface="Arial"/>
              </a:rPr>
              <a:t>·         The </a:t>
            </a:r>
            <a:r>
              <a:rPr lang="de-DE" sz="1000" i="1">
                <a:latin typeface="Arial"/>
                <a:ea typeface="Arial"/>
                <a:cs typeface="Arial"/>
                <a:sym typeface="Arial"/>
              </a:rPr>
              <a:t>prominence</a:t>
            </a:r>
            <a:r>
              <a:rPr lang="de-DE" sz="1000">
                <a:latin typeface="Arial"/>
                <a:ea typeface="Arial"/>
                <a:cs typeface="Arial"/>
                <a:sym typeface="Arial"/>
              </a:rPr>
              <a:t> of a peak measures how much the peak stands out due to its intrinsic height and its location relative to other peaks. It's not just how high the peak is, but how independent it is from nearby peaks.</a:t>
            </a:r>
            <a:endParaRPr sz="1000">
              <a:latin typeface="Arial"/>
              <a:ea typeface="Arial"/>
              <a:cs typeface="Arial"/>
              <a:sym typeface="Arial"/>
            </a:endParaRPr>
          </a:p>
        </p:txBody>
      </p:sp>
      <p:sp>
        <p:nvSpPr>
          <p:cNvPr id="254" name="Google Shape;254;g36b3cdc49be_0_7: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6c2988baa0_1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r>
              <a:rPr lang="de-DE" sz="1405"/>
              <a:t>Calculates an anomaly score for each data point and checks with a threshold. score is depends on avg path length of an isolated point and average depth of all data points. closer to 1, strong anomaly </a:t>
            </a:r>
            <a:br>
              <a:rPr lang="de-DE" sz="1405"/>
            </a:br>
            <a:br>
              <a:rPr lang="de-DE" sz="1405"/>
            </a:br>
            <a:r>
              <a:rPr lang="de-DE" sz="1405"/>
              <a:t>https://www.youtube.com/watch?v=kN--TRv1UDY</a:t>
            </a:r>
            <a:endParaRPr sz="1405"/>
          </a:p>
          <a:p>
            <a:pPr marL="0" lvl="0" indent="0" algn="l" rtl="0">
              <a:spcBef>
                <a:spcPts val="0"/>
              </a:spcBef>
              <a:spcAft>
                <a:spcPts val="0"/>
              </a:spcAft>
              <a:buNone/>
            </a:pPr>
            <a:endParaRPr sz="1405"/>
          </a:p>
        </p:txBody>
      </p:sp>
      <p:sp>
        <p:nvSpPr>
          <p:cNvPr id="388" name="Google Shape;388;g36c2988baa0_1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c2988baa0_1_1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lnSpc>
                <a:spcPct val="100000"/>
              </a:lnSpc>
              <a:spcBef>
                <a:spcPts val="3200"/>
              </a:spcBef>
              <a:spcAft>
                <a:spcPts val="0"/>
              </a:spcAft>
              <a:buNone/>
            </a:pPr>
            <a:r>
              <a:rPr lang="de-DE" sz="1000">
                <a:latin typeface="Arial"/>
                <a:ea typeface="Arial"/>
                <a:cs typeface="Arial"/>
                <a:sym typeface="Arial"/>
              </a:rPr>
              <a:t>Encoder: The encoder takes the input data (e.g., an image, a sound clip, or a text document) and compresses it into a lower-dimensional representation, known as the latent space or encoded representation.</a:t>
            </a:r>
            <a:endParaRPr sz="1000">
              <a:latin typeface="Arial"/>
              <a:ea typeface="Arial"/>
              <a:cs typeface="Arial"/>
              <a:sym typeface="Arial"/>
            </a:endParaRPr>
          </a:p>
          <a:p>
            <a:pPr marL="0" lvl="0" indent="0" algn="l" rtl="0">
              <a:lnSpc>
                <a:spcPct val="100000"/>
              </a:lnSpc>
              <a:spcBef>
                <a:spcPts val="1700"/>
              </a:spcBef>
              <a:spcAft>
                <a:spcPts val="0"/>
              </a:spcAft>
              <a:buNone/>
            </a:pPr>
            <a:r>
              <a:rPr lang="de-DE" sz="1000">
                <a:latin typeface="Arial"/>
                <a:ea typeface="Arial"/>
                <a:cs typeface="Arial"/>
                <a:sym typeface="Arial"/>
              </a:rPr>
              <a:t>Decoder: The decoder takes the compressed representation and tries to reconstruct the original input. The goal is to minimize the difference between the original and reconstructed data.</a:t>
            </a:r>
            <a:endParaRPr sz="1000">
              <a:latin typeface="Arial"/>
              <a:ea typeface="Arial"/>
              <a:cs typeface="Arial"/>
              <a:sym typeface="Arial"/>
            </a:endParaRPr>
          </a:p>
          <a:p>
            <a:pPr marL="0" lvl="0" indent="0" algn="l" rtl="0">
              <a:lnSpc>
                <a:spcPct val="100000"/>
              </a:lnSpc>
              <a:spcBef>
                <a:spcPts val="0"/>
              </a:spcBef>
              <a:spcAft>
                <a:spcPts val="0"/>
              </a:spcAft>
              <a:buNone/>
            </a:pPr>
            <a:endParaRPr sz="1000">
              <a:latin typeface="Arial"/>
              <a:ea typeface="Arial"/>
              <a:cs typeface="Arial"/>
              <a:sym typeface="Arial"/>
            </a:endParaRPr>
          </a:p>
          <a:p>
            <a:pPr marL="0" lvl="0" indent="0" algn="l" rtl="0">
              <a:lnSpc>
                <a:spcPct val="158000"/>
              </a:lnSpc>
              <a:spcBef>
                <a:spcPts val="0"/>
              </a:spcBef>
              <a:spcAft>
                <a:spcPts val="0"/>
              </a:spcAft>
              <a:buNone/>
            </a:pPr>
            <a:r>
              <a:rPr lang="de-DE" sz="1000">
                <a:latin typeface="Arial"/>
                <a:ea typeface="Arial"/>
                <a:cs typeface="Arial"/>
                <a:sym typeface="Arial"/>
              </a:rPr>
              <a:t>If the reconstructed output is different from the original input, it can show an anomaly or outlier which makes autoencoders useful for fraud detection and system monitoring.</a:t>
            </a:r>
            <a:endParaRPr sz="1000">
              <a:latin typeface="Arial"/>
              <a:ea typeface="Arial"/>
              <a:cs typeface="Arial"/>
              <a:sym typeface="Arial"/>
            </a:endParaRPr>
          </a:p>
          <a:p>
            <a:pPr marL="0" lvl="0" indent="0" algn="l" rtl="0">
              <a:lnSpc>
                <a:spcPct val="100000"/>
              </a:lnSpc>
              <a:spcBef>
                <a:spcPts val="1800"/>
              </a:spcBef>
              <a:spcAft>
                <a:spcPts val="0"/>
              </a:spcAft>
              <a:buNone/>
            </a:pPr>
            <a:r>
              <a:rPr lang="de-DE" sz="1000">
                <a:latin typeface="Arial"/>
                <a:ea typeface="Arial"/>
                <a:cs typeface="Arial"/>
                <a:sym typeface="Arial"/>
              </a:rPr>
              <a:t>https://towardsdatascience.com/auto-encoder-what-is-it-and-what-is-it-used-for-part-1-3e5c6f017726/</a:t>
            </a:r>
            <a:endParaRPr sz="1000">
              <a:latin typeface="Arial"/>
              <a:ea typeface="Arial"/>
              <a:cs typeface="Arial"/>
              <a:sym typeface="Arial"/>
            </a:endParaRPr>
          </a:p>
        </p:txBody>
      </p:sp>
      <p:sp>
        <p:nvSpPr>
          <p:cNvPr id="397" name="Google Shape;397;g36c2988baa0_1_1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3a12114e_2_12: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rPr>
              <a:t>normal power increases are caused by the tool engaging with material</a:t>
            </a:r>
          </a:p>
          <a:p>
            <a:pPr marL="342900" lvl="0" indent="-342900" algn="l" rtl="0">
              <a:spcBef>
                <a:spcPts val="0"/>
              </a:spcBef>
              <a:spcAft>
                <a:spcPts val="0"/>
              </a:spcAft>
              <a:buFont typeface="Arial" panose="020B0604020202020204" pitchFamily="34" charset="0"/>
              <a:buChar char="•"/>
            </a:pPr>
            <a:endParaRPr lang="en-US" sz="2000" noProof="0" dirty="0">
              <a:highlight>
                <a:srgbClr val="FFFF00"/>
              </a:highlight>
              <a:latin typeface="Calibri" panose="020F0502020204030204" pitchFamily="34" charset="0"/>
              <a:ea typeface="Calibri" panose="020F0502020204030204" pitchFamily="34" charset="0"/>
              <a:cs typeface="Calibri" panose="020F0502020204030204" pitchFamily="34" charset="0"/>
            </a:endParaRPr>
          </a:p>
        </p:txBody>
      </p:sp>
      <p:sp>
        <p:nvSpPr>
          <p:cNvPr id="219" name="Google Shape;219;g36b3a12114e_2_12: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b3cdc49be_0_0:notes"/>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sz="2000" dirty="0"/>
              <a:t>The information can then be used to find errors in the G-Code</a:t>
            </a:r>
            <a:endParaRPr lang="en-US" sz="2000" noProof="0" dirty="0"/>
          </a:p>
          <a:p>
            <a:pPr marL="0" lvl="0" indent="0" algn="l" rtl="0">
              <a:spcBef>
                <a:spcPts val="0"/>
              </a:spcBef>
              <a:spcAft>
                <a:spcPts val="0"/>
              </a:spcAft>
              <a:buNone/>
            </a:pPr>
            <a:endParaRPr dirty="0"/>
          </a:p>
        </p:txBody>
      </p:sp>
      <p:sp>
        <p:nvSpPr>
          <p:cNvPr id="200" name="Google Shape;200;g36b3cdc49be_0_0:notes"/>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a:extLst>
            <a:ext uri="{FF2B5EF4-FFF2-40B4-BE49-F238E27FC236}">
              <a16:creationId xmlns:a16="http://schemas.microsoft.com/office/drawing/2014/main" id="{921260CD-0893-2A37-FD8F-3343EEB4251A}"/>
            </a:ext>
          </a:extLst>
        </p:cNvPr>
        <p:cNvGrpSpPr/>
        <p:nvPr/>
      </p:nvGrpSpPr>
      <p:grpSpPr>
        <a:xfrm>
          <a:off x="0" y="0"/>
          <a:ext cx="0" cy="0"/>
          <a:chOff x="0" y="0"/>
          <a:chExt cx="0" cy="0"/>
        </a:xfrm>
      </p:grpSpPr>
      <p:sp>
        <p:nvSpPr>
          <p:cNvPr id="199" name="Google Shape;199;g36b3cdc49be_0_0:notes">
            <a:extLst>
              <a:ext uri="{FF2B5EF4-FFF2-40B4-BE49-F238E27FC236}">
                <a16:creationId xmlns:a16="http://schemas.microsoft.com/office/drawing/2014/main" id="{38DC44A6-D347-67FE-EF05-01E9184AC10A}"/>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lvl="0" indent="-342900" algn="l" rtl="0">
              <a:spcBef>
                <a:spcPts val="0"/>
              </a:spcBef>
              <a:spcAft>
                <a:spcPts val="0"/>
              </a:spcAft>
              <a:buFont typeface="Arial" panose="020B0604020202020204" pitchFamily="34" charset="0"/>
              <a:buChar char="•"/>
            </a:pPr>
            <a:r>
              <a:rPr lang="en-US" noProof="0" dirty="0"/>
              <a:t>Peaks can have different shapes and widths</a:t>
            </a:r>
          </a:p>
        </p:txBody>
      </p:sp>
      <p:sp>
        <p:nvSpPr>
          <p:cNvPr id="200" name="Google Shape;200;g36b3cdc49be_0_0:notes">
            <a:extLst>
              <a:ext uri="{FF2B5EF4-FFF2-40B4-BE49-F238E27FC236}">
                <a16:creationId xmlns:a16="http://schemas.microsoft.com/office/drawing/2014/main" id="{07974886-7FB9-38A2-8167-EAFD7492927C}"/>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4415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F1702D32-28C3-D4A9-C01F-927F7FEAE369}"/>
            </a:ext>
          </a:extLst>
        </p:cNvPr>
        <p:cNvGrpSpPr/>
        <p:nvPr/>
      </p:nvGrpSpPr>
      <p:grpSpPr>
        <a:xfrm>
          <a:off x="0" y="0"/>
          <a:ext cx="0" cy="0"/>
          <a:chOff x="0" y="0"/>
          <a:chExt cx="0" cy="0"/>
        </a:xfrm>
      </p:grpSpPr>
      <p:sp>
        <p:nvSpPr>
          <p:cNvPr id="191" name="Google Shape;191;g36c2988baa0_0_26:notes">
            <a:extLst>
              <a:ext uri="{FF2B5EF4-FFF2-40B4-BE49-F238E27FC236}">
                <a16:creationId xmlns:a16="http://schemas.microsoft.com/office/drawing/2014/main" id="{4638A19A-73D1-85C7-FF08-858AD3108ECB}"/>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0" lvl="0" indent="0" algn="l" rtl="0">
              <a:spcBef>
                <a:spcPts val="0"/>
              </a:spcBef>
              <a:spcAft>
                <a:spcPts val="0"/>
              </a:spcAft>
              <a:buNone/>
            </a:pPr>
            <a:endParaRPr/>
          </a:p>
        </p:txBody>
      </p:sp>
      <p:sp>
        <p:nvSpPr>
          <p:cNvPr id="192" name="Google Shape;192;g36c2988baa0_0_26:notes">
            <a:extLst>
              <a:ext uri="{FF2B5EF4-FFF2-40B4-BE49-F238E27FC236}">
                <a16:creationId xmlns:a16="http://schemas.microsoft.com/office/drawing/2014/main" id="{F8341836-5C5E-CAEA-6031-7B6A5BCB5B5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422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638E20F-92C0-7888-E933-2AF0EB8B5E8C}"/>
            </a:ext>
          </a:extLst>
        </p:cNvPr>
        <p:cNvGrpSpPr/>
        <p:nvPr/>
      </p:nvGrpSpPr>
      <p:grpSpPr>
        <a:xfrm>
          <a:off x="0" y="0"/>
          <a:ext cx="0" cy="0"/>
          <a:chOff x="0" y="0"/>
          <a:chExt cx="0" cy="0"/>
        </a:xfrm>
      </p:grpSpPr>
      <p:sp>
        <p:nvSpPr>
          <p:cNvPr id="218" name="Google Shape;218;g36b3a12114e_2_12:notes">
            <a:extLst>
              <a:ext uri="{FF2B5EF4-FFF2-40B4-BE49-F238E27FC236}">
                <a16:creationId xmlns:a16="http://schemas.microsoft.com/office/drawing/2014/main" id="{82FDCC03-EDEB-9B49-08FC-B47BE159B5E9}"/>
              </a:ext>
            </a:extLst>
          </p:cNvPr>
          <p:cNvSpPr txBox="1">
            <a:spLocks noGrp="1"/>
          </p:cNvSpPr>
          <p:nvPr>
            <p:ph type="body" idx="1"/>
          </p:nvPr>
        </p:nvSpPr>
        <p:spPr>
          <a:xfrm>
            <a:off x="709761" y="4925463"/>
            <a:ext cx="5679900" cy="4029600"/>
          </a:xfrm>
          <a:prstGeom prst="rect">
            <a:avLst/>
          </a:prstGeom>
        </p:spPr>
        <p:txBody>
          <a:bodyPr spcFirstLastPara="1" wrap="square" lIns="42600" tIns="21300" rIns="42600" bIns="21300" anchor="t" anchorCtr="0">
            <a:noAutofit/>
          </a:bodyPr>
          <a:lstStyle/>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Linear methods assume a linear relationship or operate via linear operations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Nonlinear methods model complex, nonlinear relationships</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Univariate methods analyze one time series at a time</a:t>
            </a:r>
          </a:p>
          <a:p>
            <a:pPr marL="342900" marR="0" lvl="0" indent="-34290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n-US" noProof="0" dirty="0"/>
              <a:t>Multivariate methods can consider multiple dimensions/features simultaneously</a:t>
            </a:r>
          </a:p>
        </p:txBody>
      </p:sp>
      <p:sp>
        <p:nvSpPr>
          <p:cNvPr id="219" name="Google Shape;219;g36b3a12114e_2_12:notes">
            <a:extLst>
              <a:ext uri="{FF2B5EF4-FFF2-40B4-BE49-F238E27FC236}">
                <a16:creationId xmlns:a16="http://schemas.microsoft.com/office/drawing/2014/main" id="{A39EB753-003C-7C75-8A5A-9BF6AA5D6934}"/>
              </a:ext>
            </a:extLst>
          </p:cNvPr>
          <p:cNvSpPr>
            <a:spLocks noGrp="1" noRot="1" noChangeAspect="1"/>
          </p:cNvSpPr>
          <p:nvPr>
            <p:ph type="sldImg" idx="2"/>
          </p:nvPr>
        </p:nvSpPr>
        <p:spPr>
          <a:xfrm>
            <a:off x="479425"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9729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6"/>
        <p:cNvGrpSpPr/>
        <p:nvPr/>
      </p:nvGrpSpPr>
      <p:grpSpPr>
        <a:xfrm>
          <a:off x="0" y="0"/>
          <a:ext cx="0" cy="0"/>
          <a:chOff x="0" y="0"/>
          <a:chExt cx="0" cy="0"/>
        </a:xfrm>
      </p:grpSpPr>
      <p:sp>
        <p:nvSpPr>
          <p:cNvPr id="17" name="Google Shape;17;p2"/>
          <p:cNvSpPr/>
          <p:nvPr/>
        </p:nvSpPr>
        <p:spPr>
          <a:xfrm>
            <a:off x="0" y="0"/>
            <a:ext cx="9144000" cy="2000196"/>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pic>
        <p:nvPicPr>
          <p:cNvPr id="18" name="Google Shape;18;p2" descr="A close-up of a person's face&#10;&#10;Description automatically generated with medium confidence"/>
          <p:cNvPicPr preferRelativeResize="0"/>
          <p:nvPr/>
        </p:nvPicPr>
        <p:blipFill rotWithShape="1">
          <a:blip r:embed="rId2">
            <a:alphaModFix/>
          </a:blip>
          <a:srcRect/>
          <a:stretch/>
        </p:blipFill>
        <p:spPr>
          <a:xfrm>
            <a:off x="6797495" y="-770"/>
            <a:ext cx="2346506" cy="2000964"/>
          </a:xfrm>
          <a:prstGeom prst="rect">
            <a:avLst/>
          </a:prstGeom>
          <a:noFill/>
          <a:ln>
            <a:noFill/>
          </a:ln>
        </p:spPr>
      </p:pic>
      <p:pic>
        <p:nvPicPr>
          <p:cNvPr id="19" name="Google Shape;19;p2" descr="Text&#10;&#10;Description automatically generated with medium confidence"/>
          <p:cNvPicPr preferRelativeResize="0"/>
          <p:nvPr/>
        </p:nvPicPr>
        <p:blipFill rotWithShape="1">
          <a:blip r:embed="rId3">
            <a:alphaModFix/>
          </a:blip>
          <a:srcRect/>
          <a:stretch/>
        </p:blipFill>
        <p:spPr>
          <a:xfrm>
            <a:off x="800176" y="171445"/>
            <a:ext cx="1816680" cy="628633"/>
          </a:xfrm>
          <a:prstGeom prst="rect">
            <a:avLst/>
          </a:prstGeom>
          <a:noFill/>
          <a:ln>
            <a:noFill/>
          </a:ln>
        </p:spPr>
      </p:pic>
      <p:sp>
        <p:nvSpPr>
          <p:cNvPr id="20" name="Google Shape;20;p2"/>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lvl1pPr lvl="0" algn="l">
              <a:lnSpc>
                <a:spcPct val="90000"/>
              </a:lnSpc>
              <a:spcBef>
                <a:spcPts val="749"/>
              </a:spcBef>
              <a:spcAft>
                <a:spcPts val="0"/>
              </a:spcAft>
              <a:buSzPts val="1746"/>
              <a:buNone/>
              <a:defRPr sz="1745" b="1">
                <a:solidFill>
                  <a:schemeClr val="lt1"/>
                </a:solidFill>
                <a:latin typeface="Arial"/>
                <a:ea typeface="Arial"/>
                <a:cs typeface="Arial"/>
                <a:sym typeface="Arial"/>
              </a:defRPr>
            </a:lvl1pPr>
            <a:lvl2pPr lvl="1" algn="ctr">
              <a:lnSpc>
                <a:spcPct val="90000"/>
              </a:lnSpc>
              <a:spcBef>
                <a:spcPts val="375"/>
              </a:spcBef>
              <a:spcAft>
                <a:spcPts val="0"/>
              </a:spcAft>
              <a:buSzPts val="1500"/>
              <a:buNone/>
              <a:defRPr sz="1500"/>
            </a:lvl2pPr>
            <a:lvl3pPr lvl="2" algn="ctr">
              <a:lnSpc>
                <a:spcPct val="90000"/>
              </a:lnSpc>
              <a:spcBef>
                <a:spcPts val="375"/>
              </a:spcBef>
              <a:spcAft>
                <a:spcPts val="0"/>
              </a:spcAft>
              <a:buSzPts val="1349"/>
              <a:buNone/>
              <a:defRPr sz="1349"/>
            </a:lvl3pPr>
            <a:lvl4pPr lvl="3" algn="ctr">
              <a:lnSpc>
                <a:spcPct val="90000"/>
              </a:lnSpc>
              <a:spcBef>
                <a:spcPts val="375"/>
              </a:spcBef>
              <a:spcAft>
                <a:spcPts val="0"/>
              </a:spcAft>
              <a:buSzPts val="1200"/>
              <a:buNone/>
              <a:defRPr sz="1200"/>
            </a:lvl4pPr>
            <a:lvl5pPr lvl="4" algn="ctr">
              <a:lnSpc>
                <a:spcPct val="90000"/>
              </a:lnSpc>
              <a:spcBef>
                <a:spcPts val="375"/>
              </a:spcBef>
              <a:spcAft>
                <a:spcPts val="0"/>
              </a:spcAft>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1" name="Google Shape;21;p2"/>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lvl1pPr lvl="0" algn="l">
              <a:lnSpc>
                <a:spcPct val="90000"/>
              </a:lnSpc>
              <a:spcBef>
                <a:spcPts val="0"/>
              </a:spcBef>
              <a:spcAft>
                <a:spcPts val="0"/>
              </a:spcAft>
              <a:buClr>
                <a:schemeClr val="lt1"/>
              </a:buClr>
              <a:buSzPts val="2223"/>
              <a:buFont typeface="Arial"/>
              <a:buNone/>
              <a:defRPr sz="2223"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 name="Google Shape;22;p2" descr="Logo&#10;&#10;Description automatically generated"/>
          <p:cNvPicPr preferRelativeResize="0"/>
          <p:nvPr/>
        </p:nvPicPr>
        <p:blipFill rotWithShape="1">
          <a:blip r:embed="rId4">
            <a:alphaModFix/>
          </a:blip>
          <a:srcRect/>
          <a:stretch/>
        </p:blipFill>
        <p:spPr>
          <a:xfrm>
            <a:off x="5715546" y="3314611"/>
            <a:ext cx="2857773" cy="143549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70"/>
        <p:cNvGrpSpPr/>
        <p:nvPr/>
      </p:nvGrpSpPr>
      <p:grpSpPr>
        <a:xfrm>
          <a:off x="0" y="0"/>
          <a:ext cx="0" cy="0"/>
          <a:chOff x="0" y="0"/>
          <a:chExt cx="0" cy="0"/>
        </a:xfrm>
      </p:grpSpPr>
      <p:sp>
        <p:nvSpPr>
          <p:cNvPr id="171" name="Google Shape;171;p11"/>
          <p:cNvSpPr>
            <a:spLocks noGrp="1"/>
          </p:cNvSpPr>
          <p:nvPr>
            <p:ph type="pic" idx="2"/>
          </p:nvPr>
        </p:nvSpPr>
        <p:spPr>
          <a:xfrm>
            <a:off x="3887390" y="740570"/>
            <a:ext cx="4629151" cy="3655219"/>
          </a:xfrm>
          <a:prstGeom prst="rect">
            <a:avLst/>
          </a:prstGeom>
          <a:noFill/>
          <a:ln>
            <a:noFill/>
          </a:ln>
        </p:spPr>
      </p:sp>
      <p:sp>
        <p:nvSpPr>
          <p:cNvPr id="172" name="Google Shape;172;p11"/>
          <p:cNvSpPr txBox="1">
            <a:spLocks noGrp="1"/>
          </p:cNvSpPr>
          <p:nvPr>
            <p:ph type="body" idx="1"/>
          </p:nvPr>
        </p:nvSpPr>
        <p:spPr>
          <a:xfrm>
            <a:off x="629842" y="1543051"/>
            <a:ext cx="2949177" cy="229235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73" name="Google Shape;173;p1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
        <p:nvSpPr>
          <p:cNvPr id="175" name="Google Shape;175;p11"/>
          <p:cNvSpPr txBox="1"/>
          <p:nvPr/>
        </p:nvSpPr>
        <p:spPr>
          <a:xfrm>
            <a:off x="0" y="2"/>
            <a:ext cx="5746505" cy="520146"/>
          </a:xfrm>
          <a:prstGeom prst="rect">
            <a:avLst/>
          </a:prstGeom>
          <a:noFill/>
          <a:ln>
            <a:noFill/>
          </a:ln>
        </p:spPr>
        <p:txBody>
          <a:bodyPr spcFirstLastPara="1" wrap="square" lIns="144000" tIns="0" rIns="91425" bIns="0" anchor="ctr" anchorCtr="0">
            <a:noAutofit/>
          </a:bodyPr>
          <a:lstStyle/>
          <a:p>
            <a:pPr marL="0" marR="0" lvl="0" indent="0" algn="l" rtl="0">
              <a:lnSpc>
                <a:spcPct val="90000"/>
              </a:lnSpc>
              <a:spcBef>
                <a:spcPts val="0"/>
              </a:spcBef>
              <a:spcAft>
                <a:spcPts val="0"/>
              </a:spcAft>
              <a:buClr>
                <a:srgbClr val="0068B4"/>
              </a:buClr>
              <a:buSzPts val="1889"/>
              <a:buFont typeface="Arial"/>
              <a:buNone/>
            </a:pPr>
            <a:r>
              <a:rPr lang="de-DE" sz="1889" b="1">
                <a:solidFill>
                  <a:srgbClr val="0068B4"/>
                </a:solidFill>
                <a:latin typeface="Arial"/>
                <a:ea typeface="Arial"/>
                <a:cs typeface="Arial"/>
                <a:sym typeface="Arial"/>
              </a:rPr>
              <a:t>Click to edit Master title style</a:t>
            </a:r>
            <a:endParaRPr sz="1889" b="1">
              <a:solidFill>
                <a:srgbClr val="0068B4"/>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rot="5400000">
            <a:off x="2686192" y="-1184309"/>
            <a:ext cx="3263503" cy="78867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79" name="Google Shape;179;p12"/>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3"/>
        <p:cNvGrpSpPr/>
        <p:nvPr/>
      </p:nvGrpSpPr>
      <p:grpSpPr>
        <a:xfrm>
          <a:off x="0" y="0"/>
          <a:ext cx="0" cy="0"/>
          <a:chOff x="0" y="0"/>
          <a:chExt cx="0" cy="0"/>
        </a:xfrm>
      </p:grpSpPr>
      <p:sp>
        <p:nvSpPr>
          <p:cNvPr id="25" name="Google Shape;25;p3"/>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atin typeface="+mj-l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6" name="Google Shape;26;p3"/>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atin typeface="+mn-lt"/>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dirty="0"/>
          </a:p>
        </p:txBody>
      </p:sp>
      <p:sp>
        <p:nvSpPr>
          <p:cNvPr id="27" name="Google Shape;27;p3"/>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15302129-6EC3-7B00-3BA5-EE00638B84C5}"/>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68B4"/>
              </a:buClr>
              <a:buSzPts val="2540"/>
              <a:buFont typeface="Arial"/>
              <a:buNone/>
              <a:defRPr sz="2540" b="1" cap="none">
                <a:solidFill>
                  <a:srgbClr val="0068B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720000" y="1537200"/>
            <a:ext cx="7704000" cy="1125140"/>
          </a:xfrm>
          <a:prstGeom prst="rect">
            <a:avLst/>
          </a:prstGeom>
          <a:noFill/>
          <a:ln>
            <a:noFill/>
          </a:ln>
        </p:spPr>
        <p:txBody>
          <a:bodyPr spcFirstLastPara="1" wrap="square" lIns="0" tIns="45700" rIns="0" bIns="45700" anchor="b" anchorCtr="0">
            <a:noAutofit/>
          </a:bodyPr>
          <a:lstStyle>
            <a:lvl1pPr marL="457200" lvl="0" indent="-228600" algn="l">
              <a:lnSpc>
                <a:spcPct val="90000"/>
              </a:lnSpc>
              <a:spcBef>
                <a:spcPts val="749"/>
              </a:spcBef>
              <a:spcAft>
                <a:spcPts val="0"/>
              </a:spcAft>
              <a:buSzPts val="1746"/>
              <a:buNone/>
              <a:defRPr sz="1745" b="0">
                <a:solidFill>
                  <a:schemeClr val="dk1"/>
                </a:solidFill>
                <a:latin typeface="Arial"/>
                <a:ea typeface="Arial"/>
                <a:cs typeface="Arial"/>
                <a:sym typeface="Arial"/>
              </a:defRPr>
            </a:lvl1pPr>
            <a:lvl2pPr marL="914400" lvl="1" indent="-228600" algn="l">
              <a:lnSpc>
                <a:spcPct val="90000"/>
              </a:lnSpc>
              <a:spcBef>
                <a:spcPts val="375"/>
              </a:spcBef>
              <a:spcAft>
                <a:spcPts val="0"/>
              </a:spcAft>
              <a:buSzPts val="1500"/>
              <a:buNone/>
              <a:defRPr sz="1500">
                <a:solidFill>
                  <a:srgbClr val="888888"/>
                </a:solidFill>
              </a:defRPr>
            </a:lvl2pPr>
            <a:lvl3pPr marL="1371600" lvl="2" indent="-228600" algn="l">
              <a:lnSpc>
                <a:spcPct val="90000"/>
              </a:lnSpc>
              <a:spcBef>
                <a:spcPts val="375"/>
              </a:spcBef>
              <a:spcAft>
                <a:spcPts val="0"/>
              </a:spcAft>
              <a:buSzPts val="1349"/>
              <a:buNone/>
              <a:defRPr sz="1349">
                <a:solidFill>
                  <a:srgbClr val="888888"/>
                </a:solidFill>
              </a:defRPr>
            </a:lvl3pPr>
            <a:lvl4pPr marL="1828800" lvl="3" indent="-228600" algn="l">
              <a:lnSpc>
                <a:spcPct val="90000"/>
              </a:lnSpc>
              <a:spcBef>
                <a:spcPts val="375"/>
              </a:spcBef>
              <a:spcAft>
                <a:spcPts val="0"/>
              </a:spcAft>
              <a:buSzPts val="1200"/>
              <a:buNone/>
              <a:defRPr sz="1200">
                <a:solidFill>
                  <a:srgbClr val="888888"/>
                </a:solidFill>
              </a:defRPr>
            </a:lvl4pPr>
            <a:lvl5pPr marL="2286000" lvl="4" indent="-228600" algn="l">
              <a:lnSpc>
                <a:spcPct val="90000"/>
              </a:lnSpc>
              <a:spcBef>
                <a:spcPts val="375"/>
              </a:spcBef>
              <a:spcAft>
                <a:spcPts val="0"/>
              </a:spcAft>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1" name="Google Shape;31;p4"/>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2" name="Google Shape;32;p4"/>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sz="794" b="1">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3B8D03DE-8003-ED3B-49C8-F7DC2CBDF9DA}"/>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ndwritten Notes">
  <p:cSld name="Handwritten Notes">
    <p:spTree>
      <p:nvGrpSpPr>
        <p:cNvPr id="1" name="Shape 34"/>
        <p:cNvGrpSpPr/>
        <p:nvPr/>
      </p:nvGrpSpPr>
      <p:grpSpPr>
        <a:xfrm>
          <a:off x="0" y="0"/>
          <a:ext cx="0" cy="0"/>
          <a:chOff x="0" y="0"/>
          <a:chExt cx="0" cy="0"/>
        </a:xfrm>
      </p:grpSpPr>
      <p:sp>
        <p:nvSpPr>
          <p:cNvPr id="35" name="Google Shape;35;p5"/>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a:solidFill>
                <a:schemeClr val="lt1"/>
              </a:solidFill>
              <a:latin typeface="Arial"/>
              <a:ea typeface="Arial"/>
              <a:cs typeface="Arial"/>
              <a:sym typeface="Arial"/>
            </a:endParaRPr>
          </a:p>
        </p:txBody>
      </p:sp>
      <p:sp>
        <p:nvSpPr>
          <p:cNvPr id="36" name="Google Shape;36;p5"/>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38" name="Google Shape;38;p5"/>
          <p:cNvGrpSpPr/>
          <p:nvPr/>
        </p:nvGrpSpPr>
        <p:grpSpPr>
          <a:xfrm>
            <a:off x="-1" y="520148"/>
            <a:ext cx="9146192" cy="4451903"/>
            <a:chOff x="-1" y="520148"/>
            <a:chExt cx="9146192" cy="4451903"/>
          </a:xfrm>
        </p:grpSpPr>
        <p:grpSp>
          <p:nvGrpSpPr>
            <p:cNvPr id="39" name="Google Shape;39;p5"/>
            <p:cNvGrpSpPr/>
            <p:nvPr/>
          </p:nvGrpSpPr>
          <p:grpSpPr>
            <a:xfrm>
              <a:off x="-1" y="644540"/>
              <a:ext cx="9146191" cy="3641022"/>
              <a:chOff x="139700" y="1063145"/>
              <a:chExt cx="8890000" cy="3539331"/>
            </a:xfrm>
          </p:grpSpPr>
          <p:cxnSp>
            <p:nvCxnSpPr>
              <p:cNvPr id="40" name="Google Shape;40;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1" name="Google Shape;41;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2" name="Google Shape;42;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3" name="Google Shape;43;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4" name="Google Shape;44;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5" name="Google Shape;45;p5"/>
              <p:cNvCxnSpPr/>
              <p:nvPr/>
            </p:nvCxnSpPr>
            <p:spPr>
              <a:xfrm>
                <a:off x="139700" y="171857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6" name="Google Shape;46;p5"/>
              <p:cNvCxnSpPr/>
              <p:nvPr/>
            </p:nvCxnSpPr>
            <p:spPr>
              <a:xfrm>
                <a:off x="139700" y="184966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7" name="Google Shape;47;p5"/>
              <p:cNvCxnSpPr/>
              <p:nvPr/>
            </p:nvCxnSpPr>
            <p:spPr>
              <a:xfrm>
                <a:off x="139700" y="198074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8" name="Google Shape;48;p5"/>
              <p:cNvCxnSpPr/>
              <p:nvPr/>
            </p:nvCxnSpPr>
            <p:spPr>
              <a:xfrm>
                <a:off x="139700" y="211183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49" name="Google Shape;49;p5"/>
              <p:cNvCxnSpPr/>
              <p:nvPr/>
            </p:nvCxnSpPr>
            <p:spPr>
              <a:xfrm>
                <a:off x="139700" y="224291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0" name="Google Shape;50;p5"/>
              <p:cNvCxnSpPr/>
              <p:nvPr/>
            </p:nvCxnSpPr>
            <p:spPr>
              <a:xfrm>
                <a:off x="139700" y="237400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1" name="Google Shape;51;p5"/>
              <p:cNvCxnSpPr/>
              <p:nvPr/>
            </p:nvCxnSpPr>
            <p:spPr>
              <a:xfrm>
                <a:off x="139700" y="250509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2" name="Google Shape;52;p5"/>
              <p:cNvCxnSpPr/>
              <p:nvPr/>
            </p:nvCxnSpPr>
            <p:spPr>
              <a:xfrm>
                <a:off x="139700" y="263617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3" name="Google Shape;53;p5"/>
              <p:cNvCxnSpPr/>
              <p:nvPr/>
            </p:nvCxnSpPr>
            <p:spPr>
              <a:xfrm>
                <a:off x="139700" y="276726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4" name="Google Shape;54;p5"/>
              <p:cNvCxnSpPr/>
              <p:nvPr/>
            </p:nvCxnSpPr>
            <p:spPr>
              <a:xfrm>
                <a:off x="139700" y="289834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5" name="Google Shape;55;p5"/>
              <p:cNvCxnSpPr/>
              <p:nvPr/>
            </p:nvCxnSpPr>
            <p:spPr>
              <a:xfrm>
                <a:off x="139700" y="302943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6" name="Google Shape;56;p5"/>
              <p:cNvCxnSpPr/>
              <p:nvPr/>
            </p:nvCxnSpPr>
            <p:spPr>
              <a:xfrm>
                <a:off x="139700" y="316052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7" name="Google Shape;57;p5"/>
              <p:cNvCxnSpPr/>
              <p:nvPr/>
            </p:nvCxnSpPr>
            <p:spPr>
              <a:xfrm>
                <a:off x="139700" y="329160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8" name="Google Shape;58;p5"/>
              <p:cNvCxnSpPr/>
              <p:nvPr/>
            </p:nvCxnSpPr>
            <p:spPr>
              <a:xfrm>
                <a:off x="139700" y="342269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59" name="Google Shape;59;p5"/>
              <p:cNvCxnSpPr/>
              <p:nvPr/>
            </p:nvCxnSpPr>
            <p:spPr>
              <a:xfrm>
                <a:off x="139700" y="355377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0" name="Google Shape;60;p5"/>
              <p:cNvCxnSpPr/>
              <p:nvPr/>
            </p:nvCxnSpPr>
            <p:spPr>
              <a:xfrm>
                <a:off x="139700" y="368486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1" name="Google Shape;61;p5"/>
              <p:cNvCxnSpPr/>
              <p:nvPr/>
            </p:nvCxnSpPr>
            <p:spPr>
              <a:xfrm>
                <a:off x="139700" y="381595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2" name="Google Shape;62;p5"/>
              <p:cNvCxnSpPr/>
              <p:nvPr/>
            </p:nvCxnSpPr>
            <p:spPr>
              <a:xfrm>
                <a:off x="139700" y="394703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3" name="Google Shape;63;p5"/>
              <p:cNvCxnSpPr/>
              <p:nvPr/>
            </p:nvCxnSpPr>
            <p:spPr>
              <a:xfrm>
                <a:off x="139700" y="407812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4" name="Google Shape;64;p5"/>
              <p:cNvCxnSpPr/>
              <p:nvPr/>
            </p:nvCxnSpPr>
            <p:spPr>
              <a:xfrm>
                <a:off x="139700" y="4209209"/>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5" name="Google Shape;65;p5"/>
              <p:cNvCxnSpPr/>
              <p:nvPr/>
            </p:nvCxnSpPr>
            <p:spPr>
              <a:xfrm>
                <a:off x="139700" y="434029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6" name="Google Shape;66;p5"/>
              <p:cNvCxnSpPr/>
              <p:nvPr/>
            </p:nvCxnSpPr>
            <p:spPr>
              <a:xfrm>
                <a:off x="139700" y="447138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67" name="Google Shape;67;p5"/>
              <p:cNvCxnSpPr/>
              <p:nvPr/>
            </p:nvCxnSpPr>
            <p:spPr>
              <a:xfrm>
                <a:off x="139700" y="4602476"/>
                <a:ext cx="8890000" cy="0"/>
              </a:xfrm>
              <a:prstGeom prst="straightConnector1">
                <a:avLst/>
              </a:prstGeom>
              <a:noFill/>
              <a:ln w="9525" cap="flat" cmpd="sng">
                <a:solidFill>
                  <a:srgbClr val="E9EAEB"/>
                </a:solidFill>
                <a:prstDash val="solid"/>
                <a:miter lim="800000"/>
                <a:headEnd type="none" w="sm" len="sm"/>
                <a:tailEnd type="none" w="sm" len="sm"/>
              </a:ln>
            </p:spPr>
          </p:cxnSp>
        </p:grpSp>
        <p:grpSp>
          <p:nvGrpSpPr>
            <p:cNvPr id="68" name="Google Shape;68;p5"/>
            <p:cNvGrpSpPr/>
            <p:nvPr/>
          </p:nvGrpSpPr>
          <p:grpSpPr>
            <a:xfrm>
              <a:off x="110067" y="520148"/>
              <a:ext cx="8912813" cy="4451903"/>
              <a:chOff x="235573" y="916827"/>
              <a:chExt cx="8663159" cy="3797693"/>
            </a:xfrm>
          </p:grpSpPr>
          <p:cxnSp>
            <p:nvCxnSpPr>
              <p:cNvPr id="69" name="Google Shape;69;p5"/>
              <p:cNvCxnSpPr/>
              <p:nvPr/>
            </p:nvCxnSpPr>
            <p:spPr>
              <a:xfrm flipH="1">
                <a:off x="235573" y="916827"/>
                <a:ext cx="5727" cy="3796652"/>
              </a:xfrm>
              <a:prstGeom prst="straightConnector1">
                <a:avLst/>
              </a:prstGeom>
              <a:noFill/>
              <a:ln w="9525" cap="flat" cmpd="sng">
                <a:solidFill>
                  <a:srgbClr val="E9EAEB"/>
                </a:solidFill>
                <a:prstDash val="solid"/>
                <a:miter lim="800000"/>
                <a:headEnd type="none" w="sm" len="sm"/>
                <a:tailEnd type="none" w="sm" len="sm"/>
              </a:ln>
            </p:spPr>
          </p:cxnSp>
          <p:cxnSp>
            <p:nvCxnSpPr>
              <p:cNvPr id="70" name="Google Shape;70;p5"/>
              <p:cNvCxnSpPr/>
              <p:nvPr/>
            </p:nvCxnSpPr>
            <p:spPr>
              <a:xfrm>
                <a:off x="37247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1" name="Google Shape;71;p5"/>
              <p:cNvCxnSpPr/>
              <p:nvPr/>
            </p:nvCxnSpPr>
            <p:spPr>
              <a:xfrm>
                <a:off x="50364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2" name="Google Shape;72;p5"/>
              <p:cNvCxnSpPr/>
              <p:nvPr/>
            </p:nvCxnSpPr>
            <p:spPr>
              <a:xfrm>
                <a:off x="63481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3" name="Google Shape;73;p5"/>
              <p:cNvCxnSpPr/>
              <p:nvPr/>
            </p:nvCxnSpPr>
            <p:spPr>
              <a:xfrm>
                <a:off x="76599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4" name="Google Shape;74;p5"/>
              <p:cNvCxnSpPr/>
              <p:nvPr/>
            </p:nvCxnSpPr>
            <p:spPr>
              <a:xfrm>
                <a:off x="89716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5" name="Google Shape;75;p5"/>
              <p:cNvCxnSpPr/>
              <p:nvPr/>
            </p:nvCxnSpPr>
            <p:spPr>
              <a:xfrm>
                <a:off x="102833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6" name="Google Shape;76;p5"/>
              <p:cNvCxnSpPr/>
              <p:nvPr/>
            </p:nvCxnSpPr>
            <p:spPr>
              <a:xfrm>
                <a:off x="115951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7" name="Google Shape;77;p5"/>
              <p:cNvCxnSpPr/>
              <p:nvPr/>
            </p:nvCxnSpPr>
            <p:spPr>
              <a:xfrm>
                <a:off x="129068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8" name="Google Shape;78;p5"/>
              <p:cNvCxnSpPr/>
              <p:nvPr/>
            </p:nvCxnSpPr>
            <p:spPr>
              <a:xfrm>
                <a:off x="142185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79" name="Google Shape;79;p5"/>
              <p:cNvCxnSpPr/>
              <p:nvPr/>
            </p:nvCxnSpPr>
            <p:spPr>
              <a:xfrm>
                <a:off x="155303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0" name="Google Shape;80;p5"/>
              <p:cNvCxnSpPr/>
              <p:nvPr/>
            </p:nvCxnSpPr>
            <p:spPr>
              <a:xfrm>
                <a:off x="168420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1" name="Google Shape;81;p5"/>
              <p:cNvCxnSpPr/>
              <p:nvPr/>
            </p:nvCxnSpPr>
            <p:spPr>
              <a:xfrm>
                <a:off x="181537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2" name="Google Shape;82;p5"/>
              <p:cNvCxnSpPr/>
              <p:nvPr/>
            </p:nvCxnSpPr>
            <p:spPr>
              <a:xfrm>
                <a:off x="194654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3" name="Google Shape;83;p5"/>
              <p:cNvCxnSpPr/>
              <p:nvPr/>
            </p:nvCxnSpPr>
            <p:spPr>
              <a:xfrm>
                <a:off x="207772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4" name="Google Shape;84;p5"/>
              <p:cNvCxnSpPr/>
              <p:nvPr/>
            </p:nvCxnSpPr>
            <p:spPr>
              <a:xfrm>
                <a:off x="220889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5" name="Google Shape;85;p5"/>
              <p:cNvCxnSpPr/>
              <p:nvPr/>
            </p:nvCxnSpPr>
            <p:spPr>
              <a:xfrm>
                <a:off x="234006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6" name="Google Shape;86;p5"/>
              <p:cNvCxnSpPr/>
              <p:nvPr/>
            </p:nvCxnSpPr>
            <p:spPr>
              <a:xfrm>
                <a:off x="247124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7" name="Google Shape;87;p5"/>
              <p:cNvCxnSpPr/>
              <p:nvPr/>
            </p:nvCxnSpPr>
            <p:spPr>
              <a:xfrm>
                <a:off x="260241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8" name="Google Shape;88;p5"/>
              <p:cNvCxnSpPr/>
              <p:nvPr/>
            </p:nvCxnSpPr>
            <p:spPr>
              <a:xfrm>
                <a:off x="273358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89" name="Google Shape;89;p5"/>
              <p:cNvCxnSpPr/>
              <p:nvPr/>
            </p:nvCxnSpPr>
            <p:spPr>
              <a:xfrm>
                <a:off x="286476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0" name="Google Shape;90;p5"/>
              <p:cNvCxnSpPr/>
              <p:nvPr/>
            </p:nvCxnSpPr>
            <p:spPr>
              <a:xfrm>
                <a:off x="299593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1" name="Google Shape;91;p5"/>
              <p:cNvCxnSpPr/>
              <p:nvPr/>
            </p:nvCxnSpPr>
            <p:spPr>
              <a:xfrm>
                <a:off x="312710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2" name="Google Shape;92;p5"/>
              <p:cNvCxnSpPr/>
              <p:nvPr/>
            </p:nvCxnSpPr>
            <p:spPr>
              <a:xfrm>
                <a:off x="325827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3" name="Google Shape;93;p5"/>
              <p:cNvCxnSpPr/>
              <p:nvPr/>
            </p:nvCxnSpPr>
            <p:spPr>
              <a:xfrm>
                <a:off x="338945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4" name="Google Shape;94;p5"/>
              <p:cNvCxnSpPr/>
              <p:nvPr/>
            </p:nvCxnSpPr>
            <p:spPr>
              <a:xfrm>
                <a:off x="352062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5" name="Google Shape;95;p5"/>
              <p:cNvCxnSpPr/>
              <p:nvPr/>
            </p:nvCxnSpPr>
            <p:spPr>
              <a:xfrm>
                <a:off x="365179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6" name="Google Shape;96;p5"/>
              <p:cNvCxnSpPr/>
              <p:nvPr/>
            </p:nvCxnSpPr>
            <p:spPr>
              <a:xfrm>
                <a:off x="378297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7" name="Google Shape;97;p5"/>
              <p:cNvCxnSpPr/>
              <p:nvPr/>
            </p:nvCxnSpPr>
            <p:spPr>
              <a:xfrm>
                <a:off x="391414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8" name="Google Shape;98;p5"/>
              <p:cNvCxnSpPr/>
              <p:nvPr/>
            </p:nvCxnSpPr>
            <p:spPr>
              <a:xfrm>
                <a:off x="404531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99" name="Google Shape;99;p5"/>
              <p:cNvCxnSpPr/>
              <p:nvPr/>
            </p:nvCxnSpPr>
            <p:spPr>
              <a:xfrm>
                <a:off x="417649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0" name="Google Shape;100;p5"/>
              <p:cNvCxnSpPr/>
              <p:nvPr/>
            </p:nvCxnSpPr>
            <p:spPr>
              <a:xfrm>
                <a:off x="430766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1" name="Google Shape;101;p5"/>
              <p:cNvCxnSpPr/>
              <p:nvPr/>
            </p:nvCxnSpPr>
            <p:spPr>
              <a:xfrm>
                <a:off x="443883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2" name="Google Shape;102;p5"/>
              <p:cNvCxnSpPr/>
              <p:nvPr/>
            </p:nvCxnSpPr>
            <p:spPr>
              <a:xfrm>
                <a:off x="457000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3" name="Google Shape;103;p5"/>
              <p:cNvCxnSpPr/>
              <p:nvPr/>
            </p:nvCxnSpPr>
            <p:spPr>
              <a:xfrm>
                <a:off x="470118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4" name="Google Shape;104;p5"/>
              <p:cNvCxnSpPr/>
              <p:nvPr/>
            </p:nvCxnSpPr>
            <p:spPr>
              <a:xfrm>
                <a:off x="483235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5" name="Google Shape;105;p5"/>
              <p:cNvCxnSpPr/>
              <p:nvPr/>
            </p:nvCxnSpPr>
            <p:spPr>
              <a:xfrm>
                <a:off x="496352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6" name="Google Shape;106;p5"/>
              <p:cNvCxnSpPr/>
              <p:nvPr/>
            </p:nvCxnSpPr>
            <p:spPr>
              <a:xfrm>
                <a:off x="509470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7" name="Google Shape;107;p5"/>
              <p:cNvCxnSpPr/>
              <p:nvPr/>
            </p:nvCxnSpPr>
            <p:spPr>
              <a:xfrm>
                <a:off x="522587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8" name="Google Shape;108;p5"/>
              <p:cNvCxnSpPr/>
              <p:nvPr/>
            </p:nvCxnSpPr>
            <p:spPr>
              <a:xfrm>
                <a:off x="535704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09" name="Google Shape;109;p5"/>
              <p:cNvCxnSpPr/>
              <p:nvPr/>
            </p:nvCxnSpPr>
            <p:spPr>
              <a:xfrm>
                <a:off x="548822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0" name="Google Shape;110;p5"/>
              <p:cNvCxnSpPr/>
              <p:nvPr/>
            </p:nvCxnSpPr>
            <p:spPr>
              <a:xfrm>
                <a:off x="561939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1" name="Google Shape;111;p5"/>
              <p:cNvCxnSpPr/>
              <p:nvPr/>
            </p:nvCxnSpPr>
            <p:spPr>
              <a:xfrm>
                <a:off x="575056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2" name="Google Shape;112;p5"/>
              <p:cNvCxnSpPr/>
              <p:nvPr/>
            </p:nvCxnSpPr>
            <p:spPr>
              <a:xfrm>
                <a:off x="588173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3" name="Google Shape;113;p5"/>
              <p:cNvCxnSpPr/>
              <p:nvPr/>
            </p:nvCxnSpPr>
            <p:spPr>
              <a:xfrm>
                <a:off x="601291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4" name="Google Shape;114;p5"/>
              <p:cNvCxnSpPr/>
              <p:nvPr/>
            </p:nvCxnSpPr>
            <p:spPr>
              <a:xfrm>
                <a:off x="614408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5" name="Google Shape;115;p5"/>
              <p:cNvCxnSpPr/>
              <p:nvPr/>
            </p:nvCxnSpPr>
            <p:spPr>
              <a:xfrm>
                <a:off x="627525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6" name="Google Shape;116;p5"/>
              <p:cNvCxnSpPr/>
              <p:nvPr/>
            </p:nvCxnSpPr>
            <p:spPr>
              <a:xfrm>
                <a:off x="640643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7" name="Google Shape;117;p5"/>
              <p:cNvCxnSpPr/>
              <p:nvPr/>
            </p:nvCxnSpPr>
            <p:spPr>
              <a:xfrm>
                <a:off x="653760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8" name="Google Shape;118;p5"/>
              <p:cNvCxnSpPr/>
              <p:nvPr/>
            </p:nvCxnSpPr>
            <p:spPr>
              <a:xfrm>
                <a:off x="666877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19" name="Google Shape;119;p5"/>
              <p:cNvCxnSpPr/>
              <p:nvPr/>
            </p:nvCxnSpPr>
            <p:spPr>
              <a:xfrm>
                <a:off x="679995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0" name="Google Shape;120;p5"/>
              <p:cNvCxnSpPr/>
              <p:nvPr/>
            </p:nvCxnSpPr>
            <p:spPr>
              <a:xfrm>
                <a:off x="693112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1" name="Google Shape;121;p5"/>
              <p:cNvCxnSpPr/>
              <p:nvPr/>
            </p:nvCxnSpPr>
            <p:spPr>
              <a:xfrm>
                <a:off x="706229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2" name="Google Shape;122;p5"/>
              <p:cNvCxnSpPr/>
              <p:nvPr/>
            </p:nvCxnSpPr>
            <p:spPr>
              <a:xfrm>
                <a:off x="719346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3" name="Google Shape;123;p5"/>
              <p:cNvCxnSpPr/>
              <p:nvPr/>
            </p:nvCxnSpPr>
            <p:spPr>
              <a:xfrm>
                <a:off x="732464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4" name="Google Shape;124;p5"/>
              <p:cNvCxnSpPr/>
              <p:nvPr/>
            </p:nvCxnSpPr>
            <p:spPr>
              <a:xfrm>
                <a:off x="745581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5" name="Google Shape;125;p5"/>
              <p:cNvCxnSpPr/>
              <p:nvPr/>
            </p:nvCxnSpPr>
            <p:spPr>
              <a:xfrm>
                <a:off x="7586988"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6" name="Google Shape;126;p5"/>
              <p:cNvCxnSpPr/>
              <p:nvPr/>
            </p:nvCxnSpPr>
            <p:spPr>
              <a:xfrm>
                <a:off x="7718161"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7" name="Google Shape;127;p5"/>
              <p:cNvCxnSpPr/>
              <p:nvPr/>
            </p:nvCxnSpPr>
            <p:spPr>
              <a:xfrm>
                <a:off x="7849334"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8" name="Google Shape;128;p5"/>
              <p:cNvCxnSpPr/>
              <p:nvPr/>
            </p:nvCxnSpPr>
            <p:spPr>
              <a:xfrm>
                <a:off x="7980507"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29" name="Google Shape;129;p5"/>
              <p:cNvCxnSpPr/>
              <p:nvPr/>
            </p:nvCxnSpPr>
            <p:spPr>
              <a:xfrm>
                <a:off x="8111680"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0" name="Google Shape;130;p5"/>
              <p:cNvCxnSpPr/>
              <p:nvPr/>
            </p:nvCxnSpPr>
            <p:spPr>
              <a:xfrm>
                <a:off x="8242853"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1" name="Google Shape;131;p5"/>
              <p:cNvCxnSpPr/>
              <p:nvPr/>
            </p:nvCxnSpPr>
            <p:spPr>
              <a:xfrm>
                <a:off x="8374026"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2" name="Google Shape;132;p5"/>
              <p:cNvCxnSpPr/>
              <p:nvPr/>
            </p:nvCxnSpPr>
            <p:spPr>
              <a:xfrm>
                <a:off x="8505199"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3" name="Google Shape;133;p5"/>
              <p:cNvCxnSpPr/>
              <p:nvPr/>
            </p:nvCxnSpPr>
            <p:spPr>
              <a:xfrm>
                <a:off x="8636372"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4" name="Google Shape;134;p5"/>
              <p:cNvCxnSpPr/>
              <p:nvPr/>
            </p:nvCxnSpPr>
            <p:spPr>
              <a:xfrm>
                <a:off x="8767545" y="916827"/>
                <a:ext cx="0" cy="3797693"/>
              </a:xfrm>
              <a:prstGeom prst="straightConnector1">
                <a:avLst/>
              </a:prstGeom>
              <a:noFill/>
              <a:ln w="9525" cap="flat" cmpd="sng">
                <a:solidFill>
                  <a:srgbClr val="E9EAEB"/>
                </a:solidFill>
                <a:prstDash val="solid"/>
                <a:miter lim="800000"/>
                <a:headEnd type="none" w="sm" len="sm"/>
                <a:tailEnd type="none" w="sm" len="sm"/>
              </a:ln>
            </p:spPr>
          </p:cxnSp>
          <p:cxnSp>
            <p:nvCxnSpPr>
              <p:cNvPr id="135" name="Google Shape;135;p5"/>
              <p:cNvCxnSpPr/>
              <p:nvPr/>
            </p:nvCxnSpPr>
            <p:spPr>
              <a:xfrm>
                <a:off x="8898732" y="916827"/>
                <a:ext cx="0" cy="3797693"/>
              </a:xfrm>
              <a:prstGeom prst="straightConnector1">
                <a:avLst/>
              </a:prstGeom>
              <a:noFill/>
              <a:ln w="9525" cap="flat" cmpd="sng">
                <a:solidFill>
                  <a:srgbClr val="E9EAEB"/>
                </a:solidFill>
                <a:prstDash val="solid"/>
                <a:miter lim="800000"/>
                <a:headEnd type="none" w="sm" len="sm"/>
                <a:tailEnd type="none" w="sm" len="sm"/>
              </a:ln>
            </p:spPr>
          </p:cxnSp>
        </p:grpSp>
        <p:grpSp>
          <p:nvGrpSpPr>
            <p:cNvPr id="136" name="Google Shape;136;p5"/>
            <p:cNvGrpSpPr/>
            <p:nvPr/>
          </p:nvGrpSpPr>
          <p:grpSpPr>
            <a:xfrm>
              <a:off x="0" y="4420423"/>
              <a:ext cx="9146191" cy="539409"/>
              <a:chOff x="139700" y="1063145"/>
              <a:chExt cx="8890000" cy="524344"/>
            </a:xfrm>
          </p:grpSpPr>
          <p:cxnSp>
            <p:nvCxnSpPr>
              <p:cNvPr id="137" name="Google Shape;137;p5"/>
              <p:cNvCxnSpPr/>
              <p:nvPr/>
            </p:nvCxnSpPr>
            <p:spPr>
              <a:xfrm>
                <a:off x="139700" y="1063145"/>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8" name="Google Shape;138;p5"/>
              <p:cNvCxnSpPr/>
              <p:nvPr/>
            </p:nvCxnSpPr>
            <p:spPr>
              <a:xfrm>
                <a:off x="139700" y="1194231"/>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39" name="Google Shape;139;p5"/>
              <p:cNvCxnSpPr/>
              <p:nvPr/>
            </p:nvCxnSpPr>
            <p:spPr>
              <a:xfrm>
                <a:off x="139700" y="1325317"/>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0" name="Google Shape;140;p5"/>
              <p:cNvCxnSpPr/>
              <p:nvPr/>
            </p:nvCxnSpPr>
            <p:spPr>
              <a:xfrm>
                <a:off x="139700" y="1456403"/>
                <a:ext cx="8890000" cy="0"/>
              </a:xfrm>
              <a:prstGeom prst="straightConnector1">
                <a:avLst/>
              </a:prstGeom>
              <a:noFill/>
              <a:ln w="9525" cap="flat" cmpd="sng">
                <a:solidFill>
                  <a:srgbClr val="E9EAEB"/>
                </a:solidFill>
                <a:prstDash val="solid"/>
                <a:miter lim="800000"/>
                <a:headEnd type="none" w="sm" len="sm"/>
                <a:tailEnd type="none" w="sm" len="sm"/>
              </a:ln>
            </p:spPr>
          </p:cxnSp>
          <p:cxnSp>
            <p:nvCxnSpPr>
              <p:cNvPr id="141" name="Google Shape;141;p5"/>
              <p:cNvCxnSpPr/>
              <p:nvPr/>
            </p:nvCxnSpPr>
            <p:spPr>
              <a:xfrm>
                <a:off x="139700" y="1587489"/>
                <a:ext cx="8890000" cy="0"/>
              </a:xfrm>
              <a:prstGeom prst="straightConnector1">
                <a:avLst/>
              </a:prstGeom>
              <a:noFill/>
              <a:ln w="9525" cap="flat" cmpd="sng">
                <a:solidFill>
                  <a:srgbClr val="E9EAEB"/>
                </a:solidFill>
                <a:prstDash val="solid"/>
                <a:miter lim="800000"/>
                <a:headEnd type="none" w="sm" len="sm"/>
                <a:tailEnd type="none" w="sm" len="sm"/>
              </a:ln>
            </p:spPr>
          </p:cxnSp>
        </p:grpSp>
      </p:grpSp>
      <p:pic>
        <p:nvPicPr>
          <p:cNvPr id="142" name="Google Shape;142;p5"/>
          <p:cNvPicPr preferRelativeResize="0"/>
          <p:nvPr/>
        </p:nvPicPr>
        <p:blipFill rotWithShape="1">
          <a:blip r:embed="rId2">
            <a:alphaModFix/>
          </a:blip>
          <a:srcRect/>
          <a:stretch/>
        </p:blipFill>
        <p:spPr>
          <a:xfrm>
            <a:off x="694" y="-3958"/>
            <a:ext cx="9144000" cy="628676"/>
          </a:xfrm>
          <a:prstGeom prst="rect">
            <a:avLst/>
          </a:prstGeom>
          <a:noFill/>
          <a:ln>
            <a:noFill/>
          </a:ln>
        </p:spPr>
      </p:pic>
      <p:sp>
        <p:nvSpPr>
          <p:cNvPr id="143" name="Google Shape;143;p5"/>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 name="Google Shape;15;p1">
            <a:extLst>
              <a:ext uri="{FF2B5EF4-FFF2-40B4-BE49-F238E27FC236}">
                <a16:creationId xmlns:a16="http://schemas.microsoft.com/office/drawing/2014/main" id="{F08973F8-C413-FCC2-2B83-79A102A99B40}"/>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6"/>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6"/>
          <p:cNvSpPr txBox="1">
            <a:spLocks noGrp="1"/>
          </p:cNvSpPr>
          <p:nvPr>
            <p:ph type="body" idx="1"/>
          </p:nvPr>
        </p:nvSpPr>
        <p:spPr>
          <a:xfrm>
            <a:off x="6286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7" name="Google Shape;147;p6"/>
          <p:cNvSpPr txBox="1">
            <a:spLocks noGrp="1"/>
          </p:cNvSpPr>
          <p:nvPr>
            <p:ph type="body" idx="2"/>
          </p:nvPr>
        </p:nvSpPr>
        <p:spPr>
          <a:xfrm>
            <a:off x="4629150" y="1369218"/>
            <a:ext cx="3886200" cy="326350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48" name="Google Shape;148;p6"/>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4BFFE57F-1F08-2625-0813-CE2B462F463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50"/>
        <p:cNvGrpSpPr/>
        <p:nvPr/>
      </p:nvGrpSpPr>
      <p:grpSpPr>
        <a:xfrm>
          <a:off x="0" y="0"/>
          <a:ext cx="0" cy="0"/>
          <a:chOff x="0" y="0"/>
          <a:chExt cx="0" cy="0"/>
        </a:xfrm>
      </p:grpSpPr>
      <p:sp>
        <p:nvSpPr>
          <p:cNvPr id="151" name="Google Shape;151;p7"/>
          <p:cNvSpPr txBox="1">
            <a:spLocks noGrp="1"/>
          </p:cNvSpPr>
          <p:nvPr>
            <p:ph type="body" idx="1"/>
          </p:nvPr>
        </p:nvSpPr>
        <p:spPr>
          <a:xfrm>
            <a:off x="595979" y="820608"/>
            <a:ext cx="386834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2" name="Google Shape;152;p7"/>
          <p:cNvSpPr txBox="1">
            <a:spLocks noGrp="1"/>
          </p:cNvSpPr>
          <p:nvPr>
            <p:ph type="body" idx="2"/>
          </p:nvPr>
        </p:nvSpPr>
        <p:spPr>
          <a:xfrm>
            <a:off x="595979" y="1438541"/>
            <a:ext cx="3868340" cy="307419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3" name="Google Shape;153;p7"/>
          <p:cNvSpPr txBox="1">
            <a:spLocks noGrp="1"/>
          </p:cNvSpPr>
          <p:nvPr>
            <p:ph type="body" idx="3"/>
          </p:nvPr>
        </p:nvSpPr>
        <p:spPr>
          <a:xfrm>
            <a:off x="4663015" y="820608"/>
            <a:ext cx="3887390" cy="617933"/>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49"/>
              </a:spcBef>
              <a:spcAft>
                <a:spcPts val="0"/>
              </a:spcAft>
              <a:buSzPts val="1800"/>
              <a:buNone/>
              <a:defRPr sz="1800" b="1"/>
            </a:lvl1pPr>
            <a:lvl2pPr marL="914400" lvl="1" indent="-228600" algn="l">
              <a:lnSpc>
                <a:spcPct val="90000"/>
              </a:lnSpc>
              <a:spcBef>
                <a:spcPts val="375"/>
              </a:spcBef>
              <a:spcAft>
                <a:spcPts val="0"/>
              </a:spcAft>
              <a:buSzPts val="1500"/>
              <a:buNone/>
              <a:defRPr sz="1500" b="1"/>
            </a:lvl2pPr>
            <a:lvl3pPr marL="1371600" lvl="2" indent="-228600" algn="l">
              <a:lnSpc>
                <a:spcPct val="90000"/>
              </a:lnSpc>
              <a:spcBef>
                <a:spcPts val="375"/>
              </a:spcBef>
              <a:spcAft>
                <a:spcPts val="0"/>
              </a:spcAft>
              <a:buSzPts val="1349"/>
              <a:buNone/>
              <a:defRPr sz="1349" b="1"/>
            </a:lvl3pPr>
            <a:lvl4pPr marL="1828800" lvl="3" indent="-228600" algn="l">
              <a:lnSpc>
                <a:spcPct val="90000"/>
              </a:lnSpc>
              <a:spcBef>
                <a:spcPts val="375"/>
              </a:spcBef>
              <a:spcAft>
                <a:spcPts val="0"/>
              </a:spcAft>
              <a:buSzPts val="1200"/>
              <a:buNone/>
              <a:defRPr sz="1200" b="1"/>
            </a:lvl4pPr>
            <a:lvl5pPr marL="2286000" lvl="4" indent="-228600" algn="l">
              <a:lnSpc>
                <a:spcPct val="90000"/>
              </a:lnSpc>
              <a:spcBef>
                <a:spcPts val="375"/>
              </a:spcBef>
              <a:spcAft>
                <a:spcPts val="0"/>
              </a:spcAft>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154" name="Google Shape;154;p7"/>
          <p:cNvSpPr txBox="1">
            <a:spLocks noGrp="1"/>
          </p:cNvSpPr>
          <p:nvPr>
            <p:ph type="body" idx="4"/>
          </p:nvPr>
        </p:nvSpPr>
        <p:spPr>
          <a:xfrm>
            <a:off x="4663015" y="1438540"/>
            <a:ext cx="3887390" cy="307419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49"/>
              </a:spcBef>
              <a:spcAft>
                <a:spcPts val="0"/>
              </a:spcAft>
              <a:buSzPts val="1800"/>
              <a:buChar char="•"/>
              <a:defRPr/>
            </a:lvl1pPr>
            <a:lvl2pPr marL="914400" lvl="1" indent="-342900" algn="l">
              <a:lnSpc>
                <a:spcPct val="90000"/>
              </a:lnSpc>
              <a:spcBef>
                <a:spcPts val="375"/>
              </a:spcBef>
              <a:spcAft>
                <a:spcPts val="0"/>
              </a:spcAft>
              <a:buSzPts val="1800"/>
              <a:buChar char="•"/>
              <a:defRPr/>
            </a:lvl2pPr>
            <a:lvl3pPr marL="1371600" lvl="2" indent="-342900" algn="l">
              <a:lnSpc>
                <a:spcPct val="90000"/>
              </a:lnSpc>
              <a:spcBef>
                <a:spcPts val="375"/>
              </a:spcBef>
              <a:spcAft>
                <a:spcPts val="0"/>
              </a:spcAft>
              <a:buSzPts val="1800"/>
              <a:buChar char="•"/>
              <a:defRPr/>
            </a:lvl3pPr>
            <a:lvl4pPr marL="1828800" lvl="3" indent="-342900" algn="l">
              <a:lnSpc>
                <a:spcPct val="90000"/>
              </a:lnSpc>
              <a:spcBef>
                <a:spcPts val="375"/>
              </a:spcBef>
              <a:spcAft>
                <a:spcPts val="0"/>
              </a:spcAft>
              <a:buSzPts val="1800"/>
              <a:buChar char="•"/>
              <a:defRPr/>
            </a:lvl4pPr>
            <a:lvl5pPr marL="2286000" lvl="4" indent="-342900" algn="l">
              <a:lnSpc>
                <a:spcPct val="90000"/>
              </a:lnSpc>
              <a:spcBef>
                <a:spcPts val="375"/>
              </a:spcBef>
              <a:spcAft>
                <a:spcPts val="0"/>
              </a:spcAft>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55" name="Google Shape;155;p7"/>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7"/>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F99958AA-65B1-E8FF-9911-8EF95E1EC3A4}"/>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0" y="2"/>
            <a:ext cx="5746505" cy="520146"/>
          </a:xfrm>
          <a:prstGeom prst="rect">
            <a:avLst/>
          </a:prstGeom>
          <a:noFill/>
          <a:ln>
            <a:noFill/>
          </a:ln>
        </p:spPr>
        <p:txBody>
          <a:bodyPr spcFirstLastPara="1" wrap="square" lIns="144000" tIns="0" rIns="91425" bIns="0" anchor="ctr" anchorCtr="0">
            <a:noAutofit/>
          </a:bodyPr>
          <a:lstStyle>
            <a:lvl1pPr lvl="0" algn="l">
              <a:lnSpc>
                <a:spcPct val="90000"/>
              </a:lnSpc>
              <a:spcBef>
                <a:spcPts val="0"/>
              </a:spcBef>
              <a:spcAft>
                <a:spcPts val="0"/>
              </a:spcAft>
              <a:buClr>
                <a:srgbClr val="0068B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7E724D5B-E8D3-AEE6-8B45-066022485DC6}"/>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9"/>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 name="Google Shape;15;p1">
            <a:extLst>
              <a:ext uri="{FF2B5EF4-FFF2-40B4-BE49-F238E27FC236}">
                <a16:creationId xmlns:a16="http://schemas.microsoft.com/office/drawing/2014/main" id="{C3107EE2-0A89-A993-D76E-ECEA4FD090BD}"/>
              </a:ext>
            </a:extLst>
          </p:cNvPr>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65"/>
        <p:cNvGrpSpPr/>
        <p:nvPr/>
      </p:nvGrpSpPr>
      <p:grpSpPr>
        <a:xfrm>
          <a:off x="0" y="0"/>
          <a:ext cx="0" cy="0"/>
          <a:chOff x="0" y="0"/>
          <a:chExt cx="0" cy="0"/>
        </a:xfrm>
      </p:grpSpPr>
      <p:sp>
        <p:nvSpPr>
          <p:cNvPr id="166" name="Google Shape;166;p10"/>
          <p:cNvSpPr txBox="1">
            <a:spLocks noGrp="1"/>
          </p:cNvSpPr>
          <p:nvPr>
            <p:ph type="body" idx="1"/>
          </p:nvPr>
        </p:nvSpPr>
        <p:spPr>
          <a:xfrm>
            <a:off x="3887390" y="740570"/>
            <a:ext cx="4629151" cy="3655219"/>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49"/>
              </a:spcBef>
              <a:spcAft>
                <a:spcPts val="0"/>
              </a:spcAft>
              <a:buSzPts val="2400"/>
              <a:buChar char="•"/>
              <a:defRPr sz="2400"/>
            </a:lvl1pPr>
            <a:lvl2pPr marL="914400" lvl="1" indent="-361950" algn="l">
              <a:lnSpc>
                <a:spcPct val="90000"/>
              </a:lnSpc>
              <a:spcBef>
                <a:spcPts val="375"/>
              </a:spcBef>
              <a:spcAft>
                <a:spcPts val="0"/>
              </a:spcAft>
              <a:buSzPts val="2100"/>
              <a:buChar char="•"/>
              <a:defRPr sz="2100"/>
            </a:lvl2pPr>
            <a:lvl3pPr marL="1371600" lvl="2" indent="-342900" algn="l">
              <a:lnSpc>
                <a:spcPct val="90000"/>
              </a:lnSpc>
              <a:spcBef>
                <a:spcPts val="375"/>
              </a:spcBef>
              <a:spcAft>
                <a:spcPts val="0"/>
              </a:spcAft>
              <a:buSzPts val="1800"/>
              <a:buChar char="•"/>
              <a:defRPr sz="1800"/>
            </a:lvl3pPr>
            <a:lvl4pPr marL="1828800" lvl="3" indent="-323850" algn="l">
              <a:lnSpc>
                <a:spcPct val="90000"/>
              </a:lnSpc>
              <a:spcBef>
                <a:spcPts val="375"/>
              </a:spcBef>
              <a:spcAft>
                <a:spcPts val="0"/>
              </a:spcAft>
              <a:buSzPts val="1500"/>
              <a:buChar char="•"/>
              <a:defRPr sz="1500"/>
            </a:lvl4pPr>
            <a:lvl5pPr marL="2286000" lvl="4" indent="-323850" algn="l">
              <a:lnSpc>
                <a:spcPct val="90000"/>
              </a:lnSpc>
              <a:spcBef>
                <a:spcPts val="375"/>
              </a:spcBef>
              <a:spcAft>
                <a:spcPts val="0"/>
              </a:spcAft>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167" name="Google Shape;167;p10"/>
          <p:cNvSpPr txBox="1">
            <a:spLocks noGrp="1"/>
          </p:cNvSpPr>
          <p:nvPr>
            <p:ph type="body" idx="2"/>
          </p:nvPr>
        </p:nvSpPr>
        <p:spPr>
          <a:xfrm>
            <a:off x="629842" y="1543050"/>
            <a:ext cx="2949177"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49"/>
              </a:spcBef>
              <a:spcAft>
                <a:spcPts val="0"/>
              </a:spcAft>
              <a:buSzPts val="1200"/>
              <a:buNone/>
              <a:defRPr sz="1200"/>
            </a:lvl1pPr>
            <a:lvl2pPr marL="914400" lvl="1" indent="-228600" algn="l">
              <a:lnSpc>
                <a:spcPct val="90000"/>
              </a:lnSpc>
              <a:spcBef>
                <a:spcPts val="375"/>
              </a:spcBef>
              <a:spcAft>
                <a:spcPts val="0"/>
              </a:spcAft>
              <a:buSzPts val="1049"/>
              <a:buNone/>
              <a:defRPr sz="1049"/>
            </a:lvl2pPr>
            <a:lvl3pPr marL="1371600" lvl="2" indent="-228600" algn="l">
              <a:lnSpc>
                <a:spcPct val="90000"/>
              </a:lnSpc>
              <a:spcBef>
                <a:spcPts val="375"/>
              </a:spcBef>
              <a:spcAft>
                <a:spcPts val="0"/>
              </a:spcAft>
              <a:buSzPts val="900"/>
              <a:buNone/>
              <a:defRPr sz="900"/>
            </a:lvl3pPr>
            <a:lvl4pPr marL="1828800" lvl="3" indent="-228600" algn="l">
              <a:lnSpc>
                <a:spcPct val="90000"/>
              </a:lnSpc>
              <a:spcBef>
                <a:spcPts val="375"/>
              </a:spcBef>
              <a:spcAft>
                <a:spcPts val="0"/>
              </a:spcAft>
              <a:buSzPts val="749"/>
              <a:buNone/>
              <a:defRPr sz="749"/>
            </a:lvl4pPr>
            <a:lvl5pPr marL="2286000" lvl="4" indent="-228600" algn="l">
              <a:lnSpc>
                <a:spcPct val="90000"/>
              </a:lnSpc>
              <a:spcBef>
                <a:spcPts val="375"/>
              </a:spcBef>
              <a:spcAft>
                <a:spcPts val="0"/>
              </a:spcAft>
              <a:buSzPts val="749"/>
              <a:buNone/>
              <a:defRPr sz="749"/>
            </a:lvl5pPr>
            <a:lvl6pPr marL="2743200" lvl="5" indent="-228600" algn="l">
              <a:lnSpc>
                <a:spcPct val="90000"/>
              </a:lnSpc>
              <a:spcBef>
                <a:spcPts val="375"/>
              </a:spcBef>
              <a:spcAft>
                <a:spcPts val="0"/>
              </a:spcAft>
              <a:buClr>
                <a:schemeClr val="dk1"/>
              </a:buClr>
              <a:buSzPts val="749"/>
              <a:buNone/>
              <a:defRPr sz="749"/>
            </a:lvl6pPr>
            <a:lvl7pPr marL="3200400" lvl="6" indent="-228600" algn="l">
              <a:lnSpc>
                <a:spcPct val="90000"/>
              </a:lnSpc>
              <a:spcBef>
                <a:spcPts val="375"/>
              </a:spcBef>
              <a:spcAft>
                <a:spcPts val="0"/>
              </a:spcAft>
              <a:buClr>
                <a:schemeClr val="dk1"/>
              </a:buClr>
              <a:buSzPts val="749"/>
              <a:buNone/>
              <a:defRPr sz="749"/>
            </a:lvl7pPr>
            <a:lvl8pPr marL="3657600" lvl="7" indent="-228600" algn="l">
              <a:lnSpc>
                <a:spcPct val="90000"/>
              </a:lnSpc>
              <a:spcBef>
                <a:spcPts val="375"/>
              </a:spcBef>
              <a:spcAft>
                <a:spcPts val="0"/>
              </a:spcAft>
              <a:buClr>
                <a:schemeClr val="dk1"/>
              </a:buClr>
              <a:buSzPts val="749"/>
              <a:buNone/>
              <a:defRPr sz="749"/>
            </a:lvl8pPr>
            <a:lvl9pPr marL="4114800" lvl="8" indent="-228600" algn="l">
              <a:lnSpc>
                <a:spcPct val="90000"/>
              </a:lnSpc>
              <a:spcBef>
                <a:spcPts val="375"/>
              </a:spcBef>
              <a:spcAft>
                <a:spcPts val="0"/>
              </a:spcAft>
              <a:buClr>
                <a:schemeClr val="dk1"/>
              </a:buClr>
              <a:buSzPts val="749"/>
              <a:buNone/>
              <a:defRPr sz="749"/>
            </a:lvl9pPr>
          </a:lstStyle>
          <a:p>
            <a:endParaRPr/>
          </a:p>
        </p:txBody>
      </p:sp>
      <p:sp>
        <p:nvSpPr>
          <p:cNvPr id="168" name="Google Shape;168;p10"/>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0"/>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1" name="Google Shape;11;p1"/>
          <p:cNvSpPr/>
          <p:nvPr/>
        </p:nvSpPr>
        <p:spPr>
          <a:xfrm>
            <a:off x="0" y="4972057"/>
            <a:ext cx="9144000" cy="171444"/>
          </a:xfrm>
          <a:prstGeom prst="rect">
            <a:avLst/>
          </a:prstGeom>
          <a:solidFill>
            <a:srgbClr val="0068B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37" b="0" i="0" u="none" strike="noStrike" cap="none">
              <a:solidFill>
                <a:schemeClr val="lt1"/>
              </a:solidFill>
              <a:latin typeface="Arial"/>
              <a:ea typeface="Arial"/>
              <a:cs typeface="Arial"/>
              <a:sym typeface="Arial"/>
            </a:endParaRPr>
          </a:p>
        </p:txBody>
      </p:sp>
      <p:sp>
        <p:nvSpPr>
          <p:cNvPr id="12" name="Google Shape;12;p1"/>
          <p:cNvSpPr txBox="1">
            <a:spLocks noGrp="1"/>
          </p:cNvSpPr>
          <p:nvPr>
            <p:ph type="title"/>
          </p:nvPr>
        </p:nvSpPr>
        <p:spPr>
          <a:xfrm>
            <a:off x="0" y="2"/>
            <a:ext cx="6858000" cy="520146"/>
          </a:xfrm>
          <a:prstGeom prst="rect">
            <a:avLst/>
          </a:prstGeom>
          <a:noFill/>
          <a:ln>
            <a:noFill/>
          </a:ln>
        </p:spPr>
        <p:txBody>
          <a:bodyPr spcFirstLastPara="1" wrap="square" lIns="144000" tIns="0" rIns="91425" bIns="0" anchor="ctr" anchorCtr="0">
            <a:noAutofit/>
          </a:bodyPr>
          <a:lstStyle>
            <a:lvl1pPr marR="0" lvl="0" algn="l" rtl="0">
              <a:lnSpc>
                <a:spcPct val="90000"/>
              </a:lnSpc>
              <a:spcBef>
                <a:spcPts val="0"/>
              </a:spcBef>
              <a:spcAft>
                <a:spcPts val="0"/>
              </a:spcAft>
              <a:buClr>
                <a:srgbClr val="0068B4"/>
              </a:buClr>
              <a:buSzPts val="1889"/>
              <a:buFont typeface="Arial"/>
              <a:buNone/>
              <a:defRPr sz="1889" b="1" i="0" u="none" strike="noStrike" cap="none">
                <a:solidFill>
                  <a:srgbClr val="0068B4"/>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3" name="Google Shape;13;p1"/>
          <p:cNvSpPr txBox="1">
            <a:spLocks noGrp="1"/>
          </p:cNvSpPr>
          <p:nvPr>
            <p:ph type="body" idx="1"/>
          </p:nvPr>
        </p:nvSpPr>
        <p:spPr>
          <a:xfrm>
            <a:off x="374593" y="1127290"/>
            <a:ext cx="7886701" cy="3263503"/>
          </a:xfrm>
          <a:prstGeom prst="rect">
            <a:avLst/>
          </a:prstGeom>
          <a:noFill/>
          <a:ln>
            <a:noFill/>
          </a:ln>
        </p:spPr>
        <p:txBody>
          <a:bodyPr spcFirstLastPara="1" wrap="square" lIns="91425" tIns="45700" rIns="91425" bIns="45700" anchor="t" anchorCtr="0">
            <a:normAutofit/>
          </a:bodyPr>
          <a:lstStyle>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endParaRPr dirty="0"/>
          </a:p>
        </p:txBody>
      </p:sp>
      <p:sp>
        <p:nvSpPr>
          <p:cNvPr id="14" name="Google Shape;14;p1"/>
          <p:cNvSpPr txBox="1">
            <a:spLocks noGrp="1"/>
          </p:cNvSpPr>
          <p:nvPr>
            <p:ph type="ftr" idx="11"/>
          </p:nvPr>
        </p:nvSpPr>
        <p:spPr>
          <a:xfrm>
            <a:off x="285777" y="4972054"/>
            <a:ext cx="3086099" cy="171444"/>
          </a:xfrm>
          <a:prstGeom prst="rect">
            <a:avLst/>
          </a:prstGeom>
          <a:noFill/>
          <a:ln>
            <a:noFill/>
          </a:ln>
        </p:spPr>
        <p:txBody>
          <a:bodyPr spcFirstLastPara="1" wrap="square" lIns="0" tIns="45700" rIns="91425" bIns="45700" anchor="ctr" anchorCtr="0">
            <a:noAutofit/>
          </a:bodyPr>
          <a:lstStyle>
            <a:lvl1pPr marR="0" lvl="0" algn="l" rtl="0">
              <a:spcBef>
                <a:spcPts val="0"/>
              </a:spcBef>
              <a:spcAft>
                <a:spcPts val="0"/>
              </a:spcAft>
              <a:buSzPts val="1400"/>
              <a:buNone/>
              <a:defRPr sz="794"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2858"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858"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858"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858"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858"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858"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858"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858"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8001764" y="4972052"/>
            <a:ext cx="857332" cy="171447"/>
          </a:xfrm>
          <a:prstGeom prst="rect">
            <a:avLst/>
          </a:prstGeom>
          <a:noFill/>
          <a:ln>
            <a:noFill/>
          </a:ln>
        </p:spPr>
        <p:txBody>
          <a:bodyPr spcFirstLastPara="1" wrap="square" lIns="91425" tIns="45700" rIns="0" bIns="45700" anchor="ctr" anchorCtr="0">
            <a:noAutofit/>
          </a:bodyPr>
          <a:lstStyle>
            <a:lvl1pPr marL="0" marR="0" lvl="0" indent="0" algn="r" rtl="0">
              <a:spcBef>
                <a:spcPts val="0"/>
              </a:spcBef>
              <a:buNone/>
              <a:defRPr sz="800" b="1" i="0" u="none" strike="noStrike" cap="none">
                <a:solidFill>
                  <a:schemeClr val="lt1"/>
                </a:solidFill>
                <a:latin typeface="+mn-lt"/>
                <a:ea typeface="Arial"/>
                <a:cs typeface="Arial"/>
                <a:sym typeface="Arial"/>
              </a:defRPr>
            </a:lvl1pPr>
            <a:lvl2pPr marL="0" marR="0" lvl="1" indent="0" algn="r" rtl="0">
              <a:spcBef>
                <a:spcPts val="0"/>
              </a:spcBef>
              <a:buNone/>
              <a:defRPr sz="790" b="1" i="0" u="none" strike="noStrike" cap="none">
                <a:solidFill>
                  <a:schemeClr val="lt1"/>
                </a:solidFill>
                <a:latin typeface="Arial"/>
                <a:ea typeface="Arial"/>
                <a:cs typeface="Arial"/>
                <a:sym typeface="Arial"/>
              </a:defRPr>
            </a:lvl2pPr>
            <a:lvl3pPr marL="0" marR="0" lvl="2" indent="0" algn="r" rtl="0">
              <a:spcBef>
                <a:spcPts val="0"/>
              </a:spcBef>
              <a:buNone/>
              <a:defRPr sz="790" b="1" i="0" u="none" strike="noStrike" cap="none">
                <a:solidFill>
                  <a:schemeClr val="lt1"/>
                </a:solidFill>
                <a:latin typeface="Arial"/>
                <a:ea typeface="Arial"/>
                <a:cs typeface="Arial"/>
                <a:sym typeface="Arial"/>
              </a:defRPr>
            </a:lvl3pPr>
            <a:lvl4pPr marL="0" marR="0" lvl="3" indent="0" algn="r" rtl="0">
              <a:spcBef>
                <a:spcPts val="0"/>
              </a:spcBef>
              <a:buNone/>
              <a:defRPr sz="790" b="1" i="0" u="none" strike="noStrike" cap="none">
                <a:solidFill>
                  <a:schemeClr val="lt1"/>
                </a:solidFill>
                <a:latin typeface="Arial"/>
                <a:ea typeface="Arial"/>
                <a:cs typeface="Arial"/>
                <a:sym typeface="Arial"/>
              </a:defRPr>
            </a:lvl4pPr>
            <a:lvl5pPr marL="0" marR="0" lvl="4" indent="0" algn="r" rtl="0">
              <a:spcBef>
                <a:spcPts val="0"/>
              </a:spcBef>
              <a:buNone/>
              <a:defRPr sz="790" b="1" i="0" u="none" strike="noStrike" cap="none">
                <a:solidFill>
                  <a:schemeClr val="lt1"/>
                </a:solidFill>
                <a:latin typeface="Arial"/>
                <a:ea typeface="Arial"/>
                <a:cs typeface="Arial"/>
                <a:sym typeface="Arial"/>
              </a:defRPr>
            </a:lvl5pPr>
            <a:lvl6pPr marL="0" marR="0" lvl="5" indent="0" algn="r" rtl="0">
              <a:spcBef>
                <a:spcPts val="0"/>
              </a:spcBef>
              <a:buNone/>
              <a:defRPr sz="790" b="1" i="0" u="none" strike="noStrike" cap="none">
                <a:solidFill>
                  <a:schemeClr val="lt1"/>
                </a:solidFill>
                <a:latin typeface="Arial"/>
                <a:ea typeface="Arial"/>
                <a:cs typeface="Arial"/>
                <a:sym typeface="Arial"/>
              </a:defRPr>
            </a:lvl6pPr>
            <a:lvl7pPr marL="0" marR="0" lvl="6" indent="0" algn="r" rtl="0">
              <a:spcBef>
                <a:spcPts val="0"/>
              </a:spcBef>
              <a:buNone/>
              <a:defRPr sz="790" b="1" i="0" u="none" strike="noStrike" cap="none">
                <a:solidFill>
                  <a:schemeClr val="lt1"/>
                </a:solidFill>
                <a:latin typeface="Arial"/>
                <a:ea typeface="Arial"/>
                <a:cs typeface="Arial"/>
                <a:sym typeface="Arial"/>
              </a:defRPr>
            </a:lvl7pPr>
            <a:lvl8pPr marL="0" marR="0" lvl="7" indent="0" algn="r" rtl="0">
              <a:spcBef>
                <a:spcPts val="0"/>
              </a:spcBef>
              <a:buNone/>
              <a:defRPr sz="790" b="1" i="0" u="none" strike="noStrike" cap="none">
                <a:solidFill>
                  <a:schemeClr val="lt1"/>
                </a:solidFill>
                <a:latin typeface="Arial"/>
                <a:ea typeface="Arial"/>
                <a:cs typeface="Arial"/>
                <a:sym typeface="Arial"/>
              </a:defRPr>
            </a:lvl8pPr>
            <a:lvl9pPr marL="0" marR="0" lvl="8" indent="0" algn="r" rtl="0">
              <a:spcBef>
                <a:spcPts val="0"/>
              </a:spcBef>
              <a:buNone/>
              <a:defRPr sz="790" b="1" i="0" u="none" strike="noStrike" cap="none">
                <a:solidFill>
                  <a:schemeClr val="lt1"/>
                </a:solidFill>
                <a:latin typeface="Arial"/>
                <a:ea typeface="Arial"/>
                <a:cs typeface="Arial"/>
                <a:sym typeface="Arial"/>
              </a:defRPr>
            </a:lvl9pPr>
          </a:lstStyle>
          <a:p>
            <a:fld id="{00000000-1234-1234-1234-123412341234}" type="slidenum">
              <a:rPr lang="de-DE" smtClean="0"/>
              <a:pPr/>
              <a:t>‹Nr.›</a:t>
            </a:fld>
            <a:endParaRPr lang="de-DE" dirty="0"/>
          </a:p>
        </p:txBody>
      </p:sp>
      <p:pic>
        <p:nvPicPr>
          <p:cNvPr id="5" name="Grafik 4">
            <a:extLst>
              <a:ext uri="{FF2B5EF4-FFF2-40B4-BE49-F238E27FC236}">
                <a16:creationId xmlns:a16="http://schemas.microsoft.com/office/drawing/2014/main" id="{E8380942-6E93-7F03-C832-B9ABFB4DCBF1}"/>
              </a:ext>
            </a:extLst>
          </p:cNvPr>
          <p:cNvPicPr>
            <a:picLocks noChangeAspect="1"/>
          </p:cNvPicPr>
          <p:nvPr userDrawn="1"/>
        </p:nvPicPr>
        <p:blipFill>
          <a:blip r:embed="rId13"/>
          <a:stretch>
            <a:fillRect/>
          </a:stretch>
        </p:blipFill>
        <p:spPr>
          <a:xfrm>
            <a:off x="7013575" y="101601"/>
            <a:ext cx="2130425" cy="362766"/>
          </a:xfrm>
          <a:prstGeom prst="rect">
            <a:avLst/>
          </a:prstGeom>
        </p:spPr>
      </p:pic>
      <p:cxnSp>
        <p:nvCxnSpPr>
          <p:cNvPr id="7" name="Gerader Verbinder 6">
            <a:extLst>
              <a:ext uri="{FF2B5EF4-FFF2-40B4-BE49-F238E27FC236}">
                <a16:creationId xmlns:a16="http://schemas.microsoft.com/office/drawing/2014/main" id="{5CA82F7F-2B67-C6E1-2130-36906CEDDA44}"/>
              </a:ext>
            </a:extLst>
          </p:cNvPr>
          <p:cNvCxnSpPr>
            <a:cxnSpLocks/>
          </p:cNvCxnSpPr>
          <p:nvPr userDrawn="1"/>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hyperlink" Target="https://en.wikipedia.org/wiki/Topographic_prominence" TargetMode="External"/><Relationship Id="rId3" Type="http://schemas.openxmlformats.org/officeDocument/2006/relationships/hyperlink" Target="https://www.fptindustrie.com/deu/" TargetMode="External"/><Relationship Id="rId7" Type="http://schemas.openxmlformats.org/officeDocument/2006/relationships/hyperlink" Target="https://www.researchgate.net/figure/Convolution-of-a-signal-with-a-wavelet-function-Part-of-this-figure-is-taken-from-1_fig1_51918746"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s://link.springer.com/article/10.1007/s10950-019-09845-y" TargetMode="External"/><Relationship Id="rId5" Type="http://schemas.openxmlformats.org/officeDocument/2006/relationships/hyperlink" Target="https://en.wikipedia.org/wiki/Ricker_wavelet" TargetMode="External"/><Relationship Id="rId4" Type="http://schemas.openxmlformats.org/officeDocument/2006/relationships/hyperlink" Target="https://www.mdpi.com/1996-1073/17/15/3659" TargetMode="External"/><Relationship Id="rId9" Type="http://schemas.openxmlformats.org/officeDocument/2006/relationships/hyperlink" Target="https://blog.dailydoseofds.com/p/the-limitations-of-dbscan-clustering"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aterprogramming.wordpress.com/tag/pareto-dominance/"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subTitle" idx="1"/>
          </p:nvPr>
        </p:nvSpPr>
        <p:spPr>
          <a:xfrm>
            <a:off x="800176" y="1511499"/>
            <a:ext cx="6858001" cy="373659"/>
          </a:xfrm>
          <a:prstGeom prst="rect">
            <a:avLst/>
          </a:prstGeom>
          <a:noFill/>
          <a:ln>
            <a:noFill/>
          </a:ln>
        </p:spPr>
        <p:txBody>
          <a:bodyPr spcFirstLastPara="1" wrap="square" lIns="0" tIns="0" rIns="91425" bIns="45700" anchor="t" anchorCtr="0">
            <a:normAutofit/>
          </a:bodyPr>
          <a:lstStyle/>
          <a:p>
            <a:pPr marL="0" lvl="0" indent="0" algn="l" rtl="0">
              <a:lnSpc>
                <a:spcPct val="90000"/>
              </a:lnSpc>
              <a:spcBef>
                <a:spcPts val="0"/>
              </a:spcBef>
              <a:spcAft>
                <a:spcPts val="0"/>
              </a:spcAft>
              <a:buSzPts val="1700"/>
              <a:buNone/>
            </a:pPr>
            <a:r>
              <a:rPr lang="en-US" noProof="0" dirty="0">
                <a:latin typeface="+mn-lt"/>
              </a:rPr>
              <a:t>Presentation of Final Results</a:t>
            </a:r>
          </a:p>
        </p:txBody>
      </p:sp>
      <p:sp>
        <p:nvSpPr>
          <p:cNvPr id="186" name="Google Shape;186;p13"/>
          <p:cNvSpPr txBox="1">
            <a:spLocks noGrp="1"/>
          </p:cNvSpPr>
          <p:nvPr>
            <p:ph type="ctrTitle"/>
          </p:nvPr>
        </p:nvSpPr>
        <p:spPr>
          <a:xfrm>
            <a:off x="800176" y="1113959"/>
            <a:ext cx="6858001" cy="397539"/>
          </a:xfrm>
          <a:prstGeom prst="rect">
            <a:avLst/>
          </a:prstGeom>
          <a:noFill/>
          <a:ln>
            <a:noFill/>
          </a:ln>
        </p:spPr>
        <p:txBody>
          <a:bodyPr spcFirstLastPara="1" wrap="square" lIns="0" tIns="0" rIns="91425" bIns="0" anchor="t" anchorCtr="0">
            <a:normAutofit/>
          </a:bodyPr>
          <a:lstStyle/>
          <a:p>
            <a:pPr marL="0" lvl="0" indent="0" algn="l" rtl="0">
              <a:spcBef>
                <a:spcPts val="0"/>
              </a:spcBef>
              <a:spcAft>
                <a:spcPts val="0"/>
              </a:spcAft>
              <a:buClr>
                <a:schemeClr val="lt1"/>
              </a:buClr>
              <a:buSzPct val="98965"/>
              <a:buFont typeface="Arial"/>
              <a:buNone/>
            </a:pPr>
            <a:r>
              <a:rPr lang="en-US" noProof="0" dirty="0">
                <a:latin typeface="+mn-lt"/>
              </a:rPr>
              <a:t>Peak Detection in Time Series</a:t>
            </a:r>
          </a:p>
          <a:p>
            <a:pPr marL="0" lvl="0" indent="0" algn="l" rtl="0">
              <a:lnSpc>
                <a:spcPct val="90000"/>
              </a:lnSpc>
              <a:spcBef>
                <a:spcPts val="0"/>
              </a:spcBef>
              <a:spcAft>
                <a:spcPts val="0"/>
              </a:spcAft>
              <a:buClr>
                <a:schemeClr val="lt1"/>
              </a:buClr>
              <a:buSzPct val="98965"/>
              <a:buFont typeface="Arial"/>
              <a:buNone/>
            </a:pPr>
            <a:endParaRPr lang="en-US" noProof="0" dirty="0">
              <a:latin typeface="+mn-lt"/>
            </a:endParaRPr>
          </a:p>
        </p:txBody>
      </p:sp>
      <p:sp>
        <p:nvSpPr>
          <p:cNvPr id="187" name="Google Shape;187;p13"/>
          <p:cNvSpPr txBox="1"/>
          <p:nvPr/>
        </p:nvSpPr>
        <p:spPr>
          <a:xfrm>
            <a:off x="800662" y="2171650"/>
            <a:ext cx="5836200" cy="629700"/>
          </a:xfrm>
          <a:prstGeom prst="rect">
            <a:avLst/>
          </a:prstGeom>
          <a:noFill/>
          <a:ln>
            <a:noFill/>
          </a:ln>
        </p:spPr>
        <p:txBody>
          <a:bodyPr spcFirstLastPara="1" wrap="square" lIns="0" tIns="45700" rIns="91425" bIns="45700" anchor="t" anchorCtr="0">
            <a:spAutoFit/>
          </a:bodyPr>
          <a:lstStyle/>
          <a:p>
            <a:pPr marL="0" lvl="0" indent="0" algn="l" rtl="0">
              <a:spcBef>
                <a:spcPts val="0"/>
              </a:spcBef>
              <a:spcAft>
                <a:spcPts val="0"/>
              </a:spcAft>
              <a:buClr>
                <a:schemeClr val="dk1"/>
              </a:buClr>
              <a:buFont typeface="Arial"/>
              <a:buNone/>
            </a:pPr>
            <a:r>
              <a:rPr lang="en-US" sz="1745" b="1" noProof="0" dirty="0">
                <a:solidFill>
                  <a:schemeClr val="dk1"/>
                </a:solidFill>
                <a:latin typeface="+mn-lt"/>
              </a:rPr>
              <a:t>Nestor Weidemann, Nathira Wijemanne</a:t>
            </a:r>
            <a:endParaRPr lang="en-US" noProof="0" dirty="0">
              <a:solidFill>
                <a:schemeClr val="dk1"/>
              </a:solidFill>
              <a:latin typeface="+mn-lt"/>
            </a:endParaRPr>
          </a:p>
          <a:p>
            <a:pPr marL="0" marR="0" lvl="0" indent="0" algn="l" rtl="0">
              <a:spcBef>
                <a:spcPts val="0"/>
              </a:spcBef>
              <a:spcAft>
                <a:spcPts val="0"/>
              </a:spcAft>
              <a:buNone/>
            </a:pPr>
            <a:endParaRPr lang="en-US" sz="1745" b="1" noProof="0" dirty="0">
              <a:solidFill>
                <a:schemeClr val="dk1"/>
              </a:solidFill>
              <a:latin typeface="+mn-lt"/>
            </a:endParaRPr>
          </a:p>
        </p:txBody>
      </p:sp>
      <p:sp>
        <p:nvSpPr>
          <p:cNvPr id="188" name="Google Shape;188;p13"/>
          <p:cNvSpPr txBox="1"/>
          <p:nvPr/>
        </p:nvSpPr>
        <p:spPr>
          <a:xfrm>
            <a:off x="800639" y="2683833"/>
            <a:ext cx="4859211" cy="77611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ea typeface="Arial"/>
                <a:cs typeface="Arial"/>
                <a:sym typeface="Arial"/>
              </a:rPr>
              <a:t>Autonomous </a:t>
            </a:r>
            <a:r>
              <a:rPr lang="en-US" sz="1111" noProof="0" dirty="0" err="1">
                <a:solidFill>
                  <a:schemeClr val="dk1"/>
                </a:solidFill>
                <a:latin typeface="+mn-lt"/>
                <a:ea typeface="Arial"/>
                <a:cs typeface="Arial"/>
                <a:sym typeface="Arial"/>
              </a:rPr>
              <a:t>Multisensor</a:t>
            </a:r>
            <a:r>
              <a:rPr lang="en-US" sz="1111" noProof="0" dirty="0">
                <a:solidFill>
                  <a:schemeClr val="dk1"/>
                </a:solidFill>
                <a:latin typeface="+mn-lt"/>
                <a:ea typeface="Arial"/>
                <a:cs typeface="Arial"/>
                <a:sym typeface="Arial"/>
              </a:rPr>
              <a:t> Systems Group</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Institute for Intelligent Cooperating Systems</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Faculty of Computer Science</a:t>
            </a:r>
            <a:endParaRPr lang="en-US" noProof="0" dirty="0">
              <a:latin typeface="+mn-lt"/>
            </a:endParaRPr>
          </a:p>
          <a:p>
            <a:pPr marL="0" marR="0" lvl="0" indent="0" algn="l" rtl="0">
              <a:spcBef>
                <a:spcPts val="0"/>
              </a:spcBef>
              <a:spcAft>
                <a:spcPts val="0"/>
              </a:spcAft>
              <a:buNone/>
            </a:pPr>
            <a:r>
              <a:rPr lang="en-US" sz="1111" noProof="0" dirty="0">
                <a:solidFill>
                  <a:schemeClr val="dk1"/>
                </a:solidFill>
                <a:latin typeface="+mn-lt"/>
                <a:ea typeface="Arial"/>
                <a:cs typeface="Arial"/>
                <a:sym typeface="Arial"/>
              </a:rPr>
              <a:t>Otto von Guericke University Magdeburg</a:t>
            </a:r>
            <a:endParaRPr lang="en-US" noProof="0" dirty="0">
              <a:latin typeface="+mn-lt"/>
            </a:endParaRPr>
          </a:p>
        </p:txBody>
      </p:sp>
      <p:sp>
        <p:nvSpPr>
          <p:cNvPr id="189" name="Google Shape;189;p13"/>
          <p:cNvSpPr txBox="1"/>
          <p:nvPr/>
        </p:nvSpPr>
        <p:spPr>
          <a:xfrm>
            <a:off x="800639" y="3621390"/>
            <a:ext cx="4859211" cy="263277"/>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1111" noProof="0" dirty="0">
                <a:solidFill>
                  <a:schemeClr val="dk1"/>
                </a:solidFill>
                <a:latin typeface="+mn-lt"/>
              </a:rPr>
              <a:t>16.09.2025</a:t>
            </a:r>
            <a:endParaRPr lang="en-US" noProof="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1130671-11D4-0706-979A-F78C44E1745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55E4E28B-1C42-4109-CA6D-602A7B196637}"/>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Threshold-Based Approach</a:t>
            </a:r>
          </a:p>
          <a:p>
            <a:pPr indent="-338400">
              <a:lnSpc>
                <a:spcPct val="95000"/>
              </a:lnSpc>
              <a:spcBef>
                <a:spcPts val="1200"/>
              </a:spcBef>
            </a:pPr>
            <a:r>
              <a:rPr lang="en-US" sz="1700" dirty="0">
                <a:latin typeface="+mn-lt"/>
              </a:rPr>
              <a:t>A point is identified as a peak if</a:t>
            </a:r>
            <a:r>
              <a:rPr lang="en-US" sz="1700" noProof="0" dirty="0">
                <a:latin typeface="+mn-lt"/>
              </a:rPr>
              <a:t>:</a:t>
            </a:r>
          </a:p>
          <a:p>
            <a:pPr marL="918900" lvl="1" indent="-342900">
              <a:lnSpc>
                <a:spcPct val="95000"/>
              </a:lnSpc>
              <a:spcBef>
                <a:spcPts val="1200"/>
              </a:spcBef>
              <a:buFont typeface="+mj-lt"/>
              <a:buAutoNum type="arabicPeriod"/>
            </a:pPr>
            <a:r>
              <a:rPr lang="en-US" sz="1543" dirty="0">
                <a:latin typeface="+mn-lt"/>
              </a:rPr>
              <a:t>It is a local maximum</a:t>
            </a:r>
            <a:endParaRPr lang="en-US" sz="1543" noProof="0" dirty="0">
              <a:latin typeface="+mn-lt"/>
            </a:endParaRPr>
          </a:p>
          <a:p>
            <a:pPr marL="918900" lvl="1" indent="-342900">
              <a:lnSpc>
                <a:spcPct val="95000"/>
              </a:lnSpc>
              <a:spcBef>
                <a:spcPts val="1200"/>
              </a:spcBef>
              <a:buFont typeface="+mj-lt"/>
              <a:buAutoNum type="arabicPeriod"/>
            </a:pPr>
            <a:r>
              <a:rPr lang="en-US" sz="1543" noProof="0" dirty="0">
                <a:latin typeface="+mn-lt"/>
              </a:rPr>
              <a:t>Its value exceeds a threshold</a:t>
            </a:r>
          </a:p>
          <a:p>
            <a:pPr marL="918900" lvl="1" indent="-342900">
              <a:lnSpc>
                <a:spcPct val="95000"/>
              </a:lnSpc>
              <a:spcBef>
                <a:spcPts val="1200"/>
              </a:spcBef>
              <a:buFont typeface="+mj-lt"/>
              <a:buAutoNum type="arabicPeriod"/>
            </a:pPr>
            <a:r>
              <a:rPr lang="en-US" sz="1543" noProof="0" dirty="0">
                <a:latin typeface="+mn-lt"/>
              </a:rPr>
              <a:t>Its prominence exceeds a threshold</a:t>
            </a:r>
            <a:endParaRPr lang="en-US" sz="1700" dirty="0">
              <a:latin typeface="+mn-lt"/>
            </a:endParaRPr>
          </a:p>
          <a:p>
            <a:pPr indent="-338400">
              <a:lnSpc>
                <a:spcPct val="95000"/>
              </a:lnSpc>
              <a:spcBef>
                <a:spcPts val="1200"/>
              </a:spcBef>
            </a:pPr>
            <a:endParaRPr lang="en-US" sz="1700" dirty="0">
              <a:latin typeface="+mn-lt"/>
            </a:endParaRPr>
          </a:p>
        </p:txBody>
      </p:sp>
      <p:grpSp>
        <p:nvGrpSpPr>
          <p:cNvPr id="4" name="Gruppieren 3">
            <a:extLst>
              <a:ext uri="{FF2B5EF4-FFF2-40B4-BE49-F238E27FC236}">
                <a16:creationId xmlns:a16="http://schemas.microsoft.com/office/drawing/2014/main" id="{D2B942FC-19D0-D8F2-0725-B8490D35E0C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066611A-8454-87BF-3830-26AE80FE7F62}"/>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F1547A34-CD6B-A3CB-8A59-1E6FB8EEBAC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8CD5708-1280-CBA8-1EF4-AAA2D138240C}"/>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7E2B1706-FDD3-E047-5343-57817DE41B3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DB2C7D4B-2214-97E6-B34F-99D95E57994A}"/>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8410B4E-FA8D-B38E-451A-050763E71C4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6C6B237-8E9E-C19E-1D91-123D2EA5FDE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C2AF038B-F371-E724-E09F-1AF95EECC59C}"/>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10</a:t>
            </a:fld>
            <a:endParaRPr lang="en-US" noProof="0" dirty="0"/>
          </a:p>
        </p:txBody>
      </p:sp>
      <p:pic>
        <p:nvPicPr>
          <p:cNvPr id="1026" name="Picture 2" descr="undefined">
            <a:extLst>
              <a:ext uri="{FF2B5EF4-FFF2-40B4-BE49-F238E27FC236}">
                <a16:creationId xmlns:a16="http://schemas.microsoft.com/office/drawing/2014/main" id="{C73076C0-2584-EAA5-23A5-EBEFC7DDFD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749"/>
          <a:stretch>
            <a:fillRect/>
          </a:stretch>
        </p:blipFill>
        <p:spPr bwMode="auto">
          <a:xfrm>
            <a:off x="5272614" y="1317526"/>
            <a:ext cx="2988508" cy="1423293"/>
          </a:xfrm>
          <a:prstGeom prst="rect">
            <a:avLst/>
          </a:prstGeom>
          <a:noFill/>
          <a:extLst>
            <a:ext uri="{909E8E84-426E-40DD-AFC4-6F175D3DCCD1}">
              <a14:hiddenFill xmlns:a14="http://schemas.microsoft.com/office/drawing/2010/main">
                <a:solidFill>
                  <a:srgbClr val="FFFFFF"/>
                </a:solidFill>
              </a14:hiddenFill>
            </a:ext>
          </a:extLst>
        </p:spPr>
      </p:pic>
      <p:sp>
        <p:nvSpPr>
          <p:cNvPr id="2" name="Rechteck 1">
            <a:extLst>
              <a:ext uri="{FF2B5EF4-FFF2-40B4-BE49-F238E27FC236}">
                <a16:creationId xmlns:a16="http://schemas.microsoft.com/office/drawing/2014/main" id="{765CF41C-390D-5069-71A8-B80B5FEC1107}"/>
              </a:ext>
            </a:extLst>
          </p:cNvPr>
          <p:cNvSpPr/>
          <p:nvPr/>
        </p:nvSpPr>
        <p:spPr>
          <a:xfrm>
            <a:off x="359998" y="3173506"/>
            <a:ext cx="8424000" cy="469647"/>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Input-Feature-Variants</a:t>
            </a:r>
          </a:p>
        </p:txBody>
      </p:sp>
      <p:sp>
        <p:nvSpPr>
          <p:cNvPr id="3" name="Google Shape;222;p17">
            <a:extLst>
              <a:ext uri="{FF2B5EF4-FFF2-40B4-BE49-F238E27FC236}">
                <a16:creationId xmlns:a16="http://schemas.microsoft.com/office/drawing/2014/main" id="{7EA27407-CE4F-DC6C-3FAD-D0CB1B3411C2}"/>
              </a:ext>
            </a:extLst>
          </p:cNvPr>
          <p:cNvSpPr txBox="1">
            <a:spLocks/>
          </p:cNvSpPr>
          <p:nvPr/>
        </p:nvSpPr>
        <p:spPr>
          <a:xfrm>
            <a:off x="359998" y="3651293"/>
            <a:ext cx="4212001" cy="50542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b="1" dirty="0">
                <a:latin typeface="+mn-lt"/>
              </a:rPr>
              <a:t>Torque</a:t>
            </a:r>
            <a:r>
              <a:rPr lang="en-US" sz="1700" dirty="0">
                <a:latin typeface="+mn-lt"/>
              </a:rPr>
              <a:t> with removed DC-offset</a:t>
            </a:r>
          </a:p>
        </p:txBody>
      </p:sp>
      <p:sp>
        <p:nvSpPr>
          <p:cNvPr id="13" name="Google Shape;222;p17">
            <a:extLst>
              <a:ext uri="{FF2B5EF4-FFF2-40B4-BE49-F238E27FC236}">
                <a16:creationId xmlns:a16="http://schemas.microsoft.com/office/drawing/2014/main" id="{DF88E95E-500B-A532-1F1A-42FEA093ABB4}"/>
              </a:ext>
            </a:extLst>
          </p:cNvPr>
          <p:cNvSpPr txBox="1">
            <a:spLocks/>
          </p:cNvSpPr>
          <p:nvPr/>
        </p:nvSpPr>
        <p:spPr>
          <a:xfrm>
            <a:off x="4571999" y="3651293"/>
            <a:ext cx="4212000" cy="505420"/>
          </a:xfrm>
          <a:prstGeom prst="rect">
            <a:avLst/>
          </a:prstGeom>
          <a:noFill/>
          <a:ln w="19050">
            <a:solidFill>
              <a:srgbClr val="0068B4"/>
            </a:solid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marL="118800" indent="0" algn="ctr">
              <a:lnSpc>
                <a:spcPct val="95000"/>
              </a:lnSpc>
              <a:spcBef>
                <a:spcPts val="1200"/>
              </a:spcBef>
              <a:buNone/>
            </a:pPr>
            <a:r>
              <a:rPr lang="en-US" sz="1700" dirty="0">
                <a:latin typeface="+mn-lt"/>
              </a:rPr>
              <a:t>Absolute gradient of the </a:t>
            </a:r>
            <a:r>
              <a:rPr lang="en-US" sz="1700" b="1" dirty="0">
                <a:latin typeface="+mn-lt"/>
              </a:rPr>
              <a:t>command-speed</a:t>
            </a:r>
            <a:endParaRPr lang="en-US" sz="1700" b="1" noProof="0" dirty="0">
              <a:solidFill>
                <a:schemeClr val="tx1"/>
              </a:solidFill>
              <a:latin typeface="+mn-lt"/>
            </a:endParaRPr>
          </a:p>
        </p:txBody>
      </p:sp>
    </p:spTree>
    <p:extLst>
      <p:ext uri="{BB962C8B-B14F-4D97-AF65-F5344CB8AC3E}">
        <p14:creationId xmlns:p14="http://schemas.microsoft.com/office/powerpoint/2010/main" val="334010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EF0FBF1-428B-178A-2E3E-19301B36F4A3}"/>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42AEDFEE-FBDB-1E5D-D8FD-D02A77ACFA58}"/>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Wavelet-Transform</a:t>
            </a:r>
          </a:p>
          <a:p>
            <a:pPr indent="-338400">
              <a:lnSpc>
                <a:spcPct val="95000"/>
              </a:lnSpc>
              <a:spcBef>
                <a:spcPts val="1200"/>
              </a:spcBef>
            </a:pPr>
            <a:r>
              <a:rPr lang="en-US" sz="1700" noProof="0" dirty="0">
                <a:latin typeface="+mn-lt"/>
              </a:rPr>
              <a:t>Using the Ricker wavelet as a basis function</a:t>
            </a:r>
          </a:p>
          <a:p>
            <a:pPr indent="-338400">
              <a:lnSpc>
                <a:spcPct val="95000"/>
              </a:lnSpc>
              <a:spcBef>
                <a:spcPts val="1200"/>
              </a:spcBef>
            </a:pPr>
            <a:r>
              <a:rPr lang="en-US" sz="1700" noProof="0" dirty="0">
                <a:latin typeface="+mn-lt"/>
              </a:rPr>
              <a:t>Scale the wavelet and apply convolution on the</a:t>
            </a:r>
            <a:br>
              <a:rPr lang="en-US" sz="1700" noProof="0" dirty="0">
                <a:latin typeface="+mn-lt"/>
              </a:rPr>
            </a:br>
            <a:r>
              <a:rPr lang="en-US" sz="1700" noProof="0" dirty="0">
                <a:latin typeface="+mn-lt"/>
              </a:rPr>
              <a:t>target signal</a:t>
            </a: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High response indicates strong similarity</a:t>
            </a:r>
          </a:p>
        </p:txBody>
      </p:sp>
      <p:pic>
        <p:nvPicPr>
          <p:cNvPr id="377" name="Google Shape;377;p33">
            <a:extLst>
              <a:ext uri="{FF2B5EF4-FFF2-40B4-BE49-F238E27FC236}">
                <a16:creationId xmlns:a16="http://schemas.microsoft.com/office/drawing/2014/main" id="{FD956299-0F44-0EDC-4959-36FA58D8C60F}"/>
              </a:ext>
            </a:extLst>
          </p:cNvPr>
          <p:cNvPicPr preferRelativeResize="0"/>
          <p:nvPr/>
        </p:nvPicPr>
        <p:blipFill>
          <a:blip r:embed="rId3">
            <a:alphaModFix/>
          </a:blip>
          <a:srcRect l="5089" b="4652"/>
          <a:stretch>
            <a:fillRect/>
          </a:stretch>
        </p:blipFill>
        <p:spPr>
          <a:xfrm>
            <a:off x="6213205" y="1189394"/>
            <a:ext cx="1990201" cy="1107928"/>
          </a:xfrm>
          <a:prstGeom prst="rect">
            <a:avLst/>
          </a:prstGeom>
          <a:noFill/>
          <a:ln>
            <a:noFill/>
          </a:ln>
        </p:spPr>
      </p:pic>
      <p:grpSp>
        <p:nvGrpSpPr>
          <p:cNvPr id="4" name="Gruppieren 3">
            <a:extLst>
              <a:ext uri="{FF2B5EF4-FFF2-40B4-BE49-F238E27FC236}">
                <a16:creationId xmlns:a16="http://schemas.microsoft.com/office/drawing/2014/main" id="{A5EC45A9-5B4B-3C19-0A88-317712AED9C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B830C361-C208-E0B9-F925-C17D2FD28974}"/>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D9556C8-C7E6-49DF-C2EE-798A4D33F50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1EB14B41-CE7F-12EE-2105-A3934F02969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92CE551F-A795-DFF8-1956-E1602A4EA3B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A19D478-8F9E-DB56-8CF7-36D24C01503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D05EABF-0D82-9F87-BEBD-CBF028D6E09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D93A135-6378-4E2C-9394-B108E1431B71}"/>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6DB5948F-5451-351B-8505-4577093D27D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11</a:t>
            </a:fld>
            <a:endParaRPr lang="en-US" noProof="0" dirty="0"/>
          </a:p>
        </p:txBody>
      </p:sp>
      <p:pic>
        <p:nvPicPr>
          <p:cNvPr id="14" name="Grafik 13">
            <a:extLst>
              <a:ext uri="{FF2B5EF4-FFF2-40B4-BE49-F238E27FC236}">
                <a16:creationId xmlns:a16="http://schemas.microsoft.com/office/drawing/2014/main" id="{8C78D345-1002-A588-A1D5-35E08D81E611}"/>
              </a:ext>
            </a:extLst>
          </p:cNvPr>
          <p:cNvPicPr>
            <a:picLocks noChangeAspect="1"/>
          </p:cNvPicPr>
          <p:nvPr/>
        </p:nvPicPr>
        <p:blipFill>
          <a:blip r:embed="rId4"/>
          <a:stretch>
            <a:fillRect/>
          </a:stretch>
        </p:blipFill>
        <p:spPr>
          <a:xfrm>
            <a:off x="1935692" y="2518291"/>
            <a:ext cx="5272614" cy="1316536"/>
          </a:xfrm>
          <a:prstGeom prst="rect">
            <a:avLst/>
          </a:prstGeom>
        </p:spPr>
      </p:pic>
    </p:spTree>
    <p:extLst>
      <p:ext uri="{BB962C8B-B14F-4D97-AF65-F5344CB8AC3E}">
        <p14:creationId xmlns:p14="http://schemas.microsoft.com/office/powerpoint/2010/main" val="211418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3A63E7DE-B10D-3D1A-58B1-4D3F368CDC72}"/>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952F2EE-3AB3-D68E-892C-99CE3FD2D8F6}"/>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K-Means</a:t>
            </a:r>
          </a:p>
        </p:txBody>
      </p:sp>
      <p:grpSp>
        <p:nvGrpSpPr>
          <p:cNvPr id="4" name="Gruppieren 3">
            <a:extLst>
              <a:ext uri="{FF2B5EF4-FFF2-40B4-BE49-F238E27FC236}">
                <a16:creationId xmlns:a16="http://schemas.microsoft.com/office/drawing/2014/main" id="{FA1BD546-03CB-3E58-447F-685948AEC802}"/>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A8A25AE-8B90-B48D-61D8-8BDBA414B4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CC6522E9-55F3-DE8F-2D9E-F92EA90A31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4925F6C9-2A0F-255C-E25D-40C9582B98AF}"/>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4215CBDF-9378-867B-C5D9-9A8722D5DA10}"/>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4FCDD600-D293-CA4A-24DF-496BA9843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200D138-C856-9628-42A7-8BF370F01203}"/>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B60A7B3-5021-D234-CF30-6EA1FFA9418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37D1DE76-24CC-B2F5-51C9-53B62172EB7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12</a:t>
            </a:fld>
            <a:endParaRPr lang="en-US" noProof="0" dirty="0"/>
          </a:p>
        </p:txBody>
      </p:sp>
      <p:sp>
        <p:nvSpPr>
          <p:cNvPr id="20" name="Textfeld 19">
            <a:extLst>
              <a:ext uri="{FF2B5EF4-FFF2-40B4-BE49-F238E27FC236}">
                <a16:creationId xmlns:a16="http://schemas.microsoft.com/office/drawing/2014/main" id="{4021F1AE-704F-B28F-477E-C588A76194A3}"/>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4DE4DBF9-1BD8-741B-06F0-7D992A7BE759}"/>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CEC9CD1-BA0D-FA82-2688-225C809CF075}"/>
              </a:ext>
            </a:extLst>
          </p:cNvPr>
          <p:cNvSpPr txBox="1"/>
          <p:nvPr/>
        </p:nvSpPr>
        <p:spPr>
          <a:xfrm>
            <a:off x="947840" y="2599329"/>
            <a:ext cx="7832730" cy="353943"/>
          </a:xfrm>
          <a:prstGeom prst="rect">
            <a:avLst/>
          </a:prstGeom>
          <a:noFill/>
        </p:spPr>
        <p:txBody>
          <a:bodyPr wrap="square" rtlCol="0">
            <a:spAutoFit/>
          </a:bodyPr>
          <a:lstStyle/>
          <a:p>
            <a:r>
              <a:rPr lang="en-US" sz="1700" dirty="0">
                <a:latin typeface="+mn-lt"/>
              </a:rPr>
              <a:t>Randomly initialize K centroids</a:t>
            </a:r>
            <a:endParaRPr lang="en-US" sz="1700" noProof="0" dirty="0">
              <a:latin typeface="+mn-lt"/>
            </a:endParaRPr>
          </a:p>
        </p:txBody>
      </p:sp>
      <p:sp>
        <p:nvSpPr>
          <p:cNvPr id="23" name="Textfeld 22">
            <a:extLst>
              <a:ext uri="{FF2B5EF4-FFF2-40B4-BE49-F238E27FC236}">
                <a16:creationId xmlns:a16="http://schemas.microsoft.com/office/drawing/2014/main" id="{88332378-E9DD-2EE4-3FA8-9C680E47A006}"/>
              </a:ext>
            </a:extLst>
          </p:cNvPr>
          <p:cNvSpPr txBox="1"/>
          <p:nvPr/>
        </p:nvSpPr>
        <p:spPr>
          <a:xfrm>
            <a:off x="947840" y="3867209"/>
            <a:ext cx="7836159" cy="353943"/>
          </a:xfrm>
          <a:prstGeom prst="rect">
            <a:avLst/>
          </a:prstGeom>
          <a:noFill/>
        </p:spPr>
        <p:txBody>
          <a:bodyPr wrap="square" rtlCol="0">
            <a:spAutoFit/>
          </a:bodyPr>
          <a:lstStyle/>
          <a:p>
            <a:r>
              <a:rPr lang="en-US" sz="1700" dirty="0">
                <a:latin typeface="+mn-lt"/>
              </a:rPr>
              <a:t>Recompute the centroids by calculating the mean of all points assigned to it</a:t>
            </a:r>
          </a:p>
        </p:txBody>
      </p:sp>
      <p:sp>
        <p:nvSpPr>
          <p:cNvPr id="7171" name="Textfeld 7170">
            <a:extLst>
              <a:ext uri="{FF2B5EF4-FFF2-40B4-BE49-F238E27FC236}">
                <a16:creationId xmlns:a16="http://schemas.microsoft.com/office/drawing/2014/main" id="{B6BC3393-AE0F-E9FD-2976-77FDBF143A2C}"/>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Assign each point to the nearest c</a:t>
            </a:r>
            <a:r>
              <a:rPr lang="en-US" sz="1700" dirty="0">
                <a:latin typeface="+mn-lt"/>
              </a:rPr>
              <a:t>entroid</a:t>
            </a:r>
            <a:endParaRPr lang="en-US" sz="1700" noProof="0" dirty="0">
              <a:latin typeface="+mn-lt"/>
            </a:endParaRPr>
          </a:p>
        </p:txBody>
      </p:sp>
      <p:pic>
        <p:nvPicPr>
          <p:cNvPr id="7172" name="Picture 4">
            <a:extLst>
              <a:ext uri="{FF2B5EF4-FFF2-40B4-BE49-F238E27FC236}">
                <a16:creationId xmlns:a16="http://schemas.microsoft.com/office/drawing/2014/main" id="{343979AE-BE5E-8BD1-65A4-2F7E98DDB4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186" r="52837"/>
          <a:stretch>
            <a:fillRect/>
          </a:stretch>
        </p:blipFill>
        <p:spPr bwMode="auto">
          <a:xfrm>
            <a:off x="6678138" y="1508421"/>
            <a:ext cx="1715264" cy="2308356"/>
          </a:xfrm>
          <a:prstGeom prst="rect">
            <a:avLst/>
          </a:prstGeom>
          <a:noFill/>
          <a:extLst>
            <a:ext uri="{909E8E84-426E-40DD-AFC4-6F175D3DCCD1}">
              <a14:hiddenFill xmlns:a14="http://schemas.microsoft.com/office/drawing/2010/main">
                <a:solidFill>
                  <a:srgbClr val="FFFFFF"/>
                </a:solidFill>
              </a14:hiddenFill>
            </a:ext>
          </a:extLst>
        </p:spPr>
      </p:pic>
      <p:grpSp>
        <p:nvGrpSpPr>
          <p:cNvPr id="7178" name="Gruppieren 7177">
            <a:extLst>
              <a:ext uri="{FF2B5EF4-FFF2-40B4-BE49-F238E27FC236}">
                <a16:creationId xmlns:a16="http://schemas.microsoft.com/office/drawing/2014/main" id="{C528A08C-733B-A924-DD87-EA86FAF5419A}"/>
              </a:ext>
            </a:extLst>
          </p:cNvPr>
          <p:cNvGrpSpPr/>
          <p:nvPr/>
        </p:nvGrpSpPr>
        <p:grpSpPr>
          <a:xfrm>
            <a:off x="670350" y="1350148"/>
            <a:ext cx="160496" cy="3145416"/>
            <a:chOff x="670350" y="1350148"/>
            <a:chExt cx="160496" cy="3145416"/>
          </a:xfrm>
        </p:grpSpPr>
        <p:grpSp>
          <p:nvGrpSpPr>
            <p:cNvPr id="59" name="Gruppieren 58">
              <a:extLst>
                <a:ext uri="{FF2B5EF4-FFF2-40B4-BE49-F238E27FC236}">
                  <a16:creationId xmlns:a16="http://schemas.microsoft.com/office/drawing/2014/main" id="{02C021F1-892F-82C5-D52B-B78F37273CA7}"/>
                </a:ext>
              </a:extLst>
            </p:cNvPr>
            <p:cNvGrpSpPr/>
            <p:nvPr/>
          </p:nvGrpSpPr>
          <p:grpSpPr>
            <a:xfrm>
              <a:off x="670350" y="1350148"/>
              <a:ext cx="160496" cy="3145416"/>
              <a:chOff x="666368" y="1547019"/>
              <a:chExt cx="160496" cy="3145416"/>
            </a:xfrm>
          </p:grpSpPr>
          <p:grpSp>
            <p:nvGrpSpPr>
              <p:cNvPr id="55" name="Gruppieren 54">
                <a:extLst>
                  <a:ext uri="{FF2B5EF4-FFF2-40B4-BE49-F238E27FC236}">
                    <a16:creationId xmlns:a16="http://schemas.microsoft.com/office/drawing/2014/main" id="{A8CD6AB5-6A13-5CBE-2F92-784A84AB3F91}"/>
                  </a:ext>
                </a:extLst>
              </p:cNvPr>
              <p:cNvGrpSpPr/>
              <p:nvPr/>
            </p:nvGrpSpPr>
            <p:grpSpPr>
              <a:xfrm>
                <a:off x="666368" y="1547019"/>
                <a:ext cx="160496" cy="3145416"/>
                <a:chOff x="666368" y="1547019"/>
                <a:chExt cx="160496" cy="3145416"/>
              </a:xfrm>
            </p:grpSpPr>
            <p:cxnSp>
              <p:nvCxnSpPr>
                <p:cNvPr id="51" name="Gerader Verbinder 50">
                  <a:extLst>
                    <a:ext uri="{FF2B5EF4-FFF2-40B4-BE49-F238E27FC236}">
                      <a16:creationId xmlns:a16="http://schemas.microsoft.com/office/drawing/2014/main" id="{DED33B77-694F-F4D2-C875-2EFC2F5D2253}"/>
                    </a:ext>
                  </a:extLst>
                </p:cNvPr>
                <p:cNvCxnSpPr>
                  <a:cxnSpLocks/>
                  <a:endCxn id="15" idx="3"/>
                </p:cNvCxnSpPr>
                <p:nvPr/>
              </p:nvCxnSpPr>
              <p:spPr>
                <a:xfrm flipH="1">
                  <a:off x="746616" y="1547019"/>
                  <a:ext cx="3428" cy="294008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69315F91-5811-63F7-7FB5-A699F65417F6}"/>
                    </a:ext>
                  </a:extLst>
                </p:cNvPr>
                <p:cNvGrpSpPr/>
                <p:nvPr/>
              </p:nvGrpSpPr>
              <p:grpSpPr>
                <a:xfrm>
                  <a:off x="666368" y="1664319"/>
                  <a:ext cx="160496" cy="3028116"/>
                  <a:chOff x="353365" y="1509897"/>
                  <a:chExt cx="176268" cy="3325691"/>
                </a:xfrm>
              </p:grpSpPr>
              <p:grpSp>
                <p:nvGrpSpPr>
                  <p:cNvPr id="3" name="Gruppieren 2">
                    <a:extLst>
                      <a:ext uri="{FF2B5EF4-FFF2-40B4-BE49-F238E27FC236}">
                        <a16:creationId xmlns:a16="http://schemas.microsoft.com/office/drawing/2014/main" id="{CDA4E912-2F42-1303-24EE-DAE75B28CA82}"/>
                      </a:ext>
                    </a:extLst>
                  </p:cNvPr>
                  <p:cNvGrpSpPr/>
                  <p:nvPr/>
                </p:nvGrpSpPr>
                <p:grpSpPr>
                  <a:xfrm>
                    <a:off x="353365" y="1509897"/>
                    <a:ext cx="176268" cy="3325691"/>
                    <a:chOff x="6762353" y="2615584"/>
                    <a:chExt cx="176268" cy="3325691"/>
                  </a:xfrm>
                </p:grpSpPr>
                <p:sp>
                  <p:nvSpPr>
                    <p:cNvPr id="15" name="Gleichschenkliges Dreieck 14">
                      <a:extLst>
                        <a:ext uri="{FF2B5EF4-FFF2-40B4-BE49-F238E27FC236}">
                          <a16:creationId xmlns:a16="http://schemas.microsoft.com/office/drawing/2014/main" id="{8C5E56FC-B6BA-FD49-02E5-CFE6DAACAC6F}"/>
                        </a:ext>
                      </a:extLst>
                    </p:cNvPr>
                    <p:cNvSpPr/>
                    <p:nvPr/>
                  </p:nvSpPr>
                  <p:spPr>
                    <a:xfrm rot="10800000">
                      <a:off x="6762353" y="5715767"/>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FCB1A9DF-BCEF-2063-4B43-DB6E92E0E48B}"/>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2E496D2-A4E1-CCBA-AD95-FABD1ECDB56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AE783A49-3717-E870-F011-14929D1F6FBD}"/>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9" name="Ellipse 18">
                      <a:extLst>
                        <a:ext uri="{FF2B5EF4-FFF2-40B4-BE49-F238E27FC236}">
                          <a16:creationId xmlns:a16="http://schemas.microsoft.com/office/drawing/2014/main" id="{F9F47CE1-4494-E584-5907-3E34D4261CFE}"/>
                        </a:ext>
                      </a:extLst>
                    </p:cNvPr>
                    <p:cNvSpPr/>
                    <p:nvPr/>
                  </p:nvSpPr>
                  <p:spPr>
                    <a:xfrm>
                      <a:off x="6805486" y="5400535"/>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25" name="Verbinder: gekrümmt 24">
                    <a:extLst>
                      <a:ext uri="{FF2B5EF4-FFF2-40B4-BE49-F238E27FC236}">
                        <a16:creationId xmlns:a16="http://schemas.microsoft.com/office/drawing/2014/main" id="{1794CF26-9921-55D2-A4B4-4EE135F2D126}"/>
                      </a:ext>
                    </a:extLst>
                  </p:cNvPr>
                  <p:cNvCxnSpPr>
                    <a:cxnSpLocks/>
                    <a:stCxn id="19" idx="2"/>
                    <a:endCxn id="18" idx="2"/>
                  </p:cNvCxnSpPr>
                  <p:nvPr/>
                </p:nvCxnSpPr>
                <p:spPr>
                  <a:xfrm rot="10800000">
                    <a:off x="396498" y="3643611"/>
                    <a:ext cx="13948" cy="696238"/>
                  </a:xfrm>
                  <a:prstGeom prst="curvedConnector3">
                    <a:avLst>
                      <a:gd name="adj1" fmla="val 2220000"/>
                    </a:avLst>
                  </a:prstGeom>
                  <a:ln w="19050">
                    <a:solidFill>
                      <a:srgbClr val="0068B4"/>
                    </a:solidFill>
                    <a:tailEnd type="triangle" w="lg" len="med"/>
                  </a:ln>
                </p:spPr>
                <p:style>
                  <a:lnRef idx="1">
                    <a:schemeClr val="accent1"/>
                  </a:lnRef>
                  <a:fillRef idx="0">
                    <a:schemeClr val="accent1"/>
                  </a:fillRef>
                  <a:effectRef idx="0">
                    <a:schemeClr val="accent1"/>
                  </a:effectRef>
                  <a:fontRef idx="minor">
                    <a:schemeClr val="tx1"/>
                  </a:fontRef>
                </p:style>
              </p:cxnSp>
            </p:grpSp>
          </p:grpSp>
          <p:sp>
            <p:nvSpPr>
              <p:cNvPr id="41" name="Ellipse 40">
                <a:extLst>
                  <a:ext uri="{FF2B5EF4-FFF2-40B4-BE49-F238E27FC236}">
                    <a16:creationId xmlns:a16="http://schemas.microsoft.com/office/drawing/2014/main" id="{88FA3B7C-0CA0-711D-28EA-5446A8BFB287}"/>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7174" name="Gerader Verbinder 7173">
              <a:extLst>
                <a:ext uri="{FF2B5EF4-FFF2-40B4-BE49-F238E27FC236}">
                  <a16:creationId xmlns:a16="http://schemas.microsoft.com/office/drawing/2014/main" id="{131608A6-90DB-2DBE-05F5-71C5AECBEC29}"/>
                </a:ext>
              </a:extLst>
            </p:cNvPr>
            <p:cNvCxnSpPr>
              <a:cxnSpLocks/>
              <a:stCxn id="41" idx="4"/>
              <a:endCxn id="15" idx="3"/>
            </p:cNvCxnSpPr>
            <p:nvPr/>
          </p:nvCxnSpPr>
          <p:spPr>
            <a:xfrm flipH="1">
              <a:off x="750598" y="2817275"/>
              <a:ext cx="379" cy="1472959"/>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176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6DD028B-670D-062A-3E51-0098E453DC6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BD2013B7-EF9A-D690-0D54-F7CE219F4C1A}"/>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Clustering with DBSCAN (</a:t>
            </a:r>
            <a:r>
              <a:rPr lang="en-US" sz="1700" i="1" dirty="0">
                <a:latin typeface="+mn-lt"/>
              </a:rPr>
              <a:t>Density-Based Spatial Clustering of Applications with Noise</a:t>
            </a:r>
            <a:r>
              <a:rPr lang="en-US" sz="1700" dirty="0">
                <a:latin typeface="+mn-lt"/>
              </a:rPr>
              <a:t>)</a:t>
            </a:r>
            <a:endParaRPr lang="en-US" sz="1700" noProof="0" dirty="0">
              <a:latin typeface="+mn-lt"/>
            </a:endParaRPr>
          </a:p>
        </p:txBody>
      </p:sp>
      <p:grpSp>
        <p:nvGrpSpPr>
          <p:cNvPr id="4" name="Gruppieren 3">
            <a:extLst>
              <a:ext uri="{FF2B5EF4-FFF2-40B4-BE49-F238E27FC236}">
                <a16:creationId xmlns:a16="http://schemas.microsoft.com/office/drawing/2014/main" id="{59298B66-0307-64C8-3F54-BD596B58F36A}"/>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3982ADC4-AA24-D2F3-C5F2-FBC57D23D1D9}"/>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9351152C-BC3F-C5BF-09EC-7CEADDD7092E}"/>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3A0BF305-ECBC-79BC-FCD6-2C23940871A1}"/>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8BEFB37-B1A8-7766-3B03-0A6D46854AB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5CA7C44B-9812-B4FC-3E62-EA0CE880B8F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F28120F-8E3E-4A19-1626-D4C3A4D77D7A}"/>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C50BE5-8632-10E1-1791-B6790268C1F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a:t>
            </a:r>
          </a:p>
        </p:txBody>
      </p:sp>
      <p:sp>
        <p:nvSpPr>
          <p:cNvPr id="12" name="Foliennummernplatzhalter 11">
            <a:extLst>
              <a:ext uri="{FF2B5EF4-FFF2-40B4-BE49-F238E27FC236}">
                <a16:creationId xmlns:a16="http://schemas.microsoft.com/office/drawing/2014/main" id="{4F39E9A5-30A1-05FB-1802-8C269836ECF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13</a:t>
            </a:fld>
            <a:endParaRPr lang="en-US" noProof="0" dirty="0"/>
          </a:p>
        </p:txBody>
      </p:sp>
      <p:sp>
        <p:nvSpPr>
          <p:cNvPr id="20" name="Textfeld 19">
            <a:extLst>
              <a:ext uri="{FF2B5EF4-FFF2-40B4-BE49-F238E27FC236}">
                <a16:creationId xmlns:a16="http://schemas.microsoft.com/office/drawing/2014/main" id="{1E1421EE-06E5-DB23-2149-8DF25E3C593E}"/>
              </a:ext>
            </a:extLst>
          </p:cNvPr>
          <p:cNvSpPr txBox="1"/>
          <p:nvPr/>
        </p:nvSpPr>
        <p:spPr>
          <a:xfrm>
            <a:off x="947840" y="1332845"/>
            <a:ext cx="7832730" cy="353943"/>
          </a:xfrm>
          <a:prstGeom prst="rect">
            <a:avLst/>
          </a:prstGeom>
          <a:noFill/>
        </p:spPr>
        <p:txBody>
          <a:bodyPr wrap="square" rtlCol="0">
            <a:spAutoFit/>
          </a:bodyPr>
          <a:lstStyle/>
          <a:p>
            <a:r>
              <a:rPr lang="en-US" sz="1700" noProof="0" dirty="0">
                <a:latin typeface="+mn-lt"/>
              </a:rPr>
              <a:t>Training an autoencoder</a:t>
            </a:r>
          </a:p>
        </p:txBody>
      </p:sp>
      <p:sp>
        <p:nvSpPr>
          <p:cNvPr id="21" name="Textfeld 20">
            <a:extLst>
              <a:ext uri="{FF2B5EF4-FFF2-40B4-BE49-F238E27FC236}">
                <a16:creationId xmlns:a16="http://schemas.microsoft.com/office/drawing/2014/main" id="{B0DCFFB9-732C-143D-3BFD-2A5599050238}"/>
              </a:ext>
            </a:extLst>
          </p:cNvPr>
          <p:cNvSpPr txBox="1"/>
          <p:nvPr/>
        </p:nvSpPr>
        <p:spPr>
          <a:xfrm>
            <a:off x="947840" y="1969700"/>
            <a:ext cx="7832730" cy="353943"/>
          </a:xfrm>
          <a:prstGeom prst="rect">
            <a:avLst/>
          </a:prstGeom>
          <a:noFill/>
        </p:spPr>
        <p:txBody>
          <a:bodyPr wrap="square" rtlCol="0">
            <a:spAutoFit/>
          </a:bodyPr>
          <a:lstStyle/>
          <a:p>
            <a:r>
              <a:rPr lang="en-US" sz="1700" noProof="0" dirty="0">
                <a:latin typeface="+mn-lt"/>
              </a:rPr>
              <a:t>Using Encoder to transform inputs into latent-space</a:t>
            </a:r>
          </a:p>
        </p:txBody>
      </p:sp>
      <p:sp>
        <p:nvSpPr>
          <p:cNvPr id="22" name="Textfeld 21">
            <a:extLst>
              <a:ext uri="{FF2B5EF4-FFF2-40B4-BE49-F238E27FC236}">
                <a16:creationId xmlns:a16="http://schemas.microsoft.com/office/drawing/2014/main" id="{AB08B257-E028-AA82-0312-7314F7654658}"/>
              </a:ext>
            </a:extLst>
          </p:cNvPr>
          <p:cNvSpPr txBox="1"/>
          <p:nvPr/>
        </p:nvSpPr>
        <p:spPr>
          <a:xfrm>
            <a:off x="947840" y="2599329"/>
            <a:ext cx="7832730" cy="353943"/>
          </a:xfrm>
          <a:prstGeom prst="rect">
            <a:avLst/>
          </a:prstGeom>
          <a:noFill/>
        </p:spPr>
        <p:txBody>
          <a:bodyPr wrap="square" rtlCol="0">
            <a:spAutoFit/>
          </a:bodyPr>
          <a:lstStyle/>
          <a:p>
            <a:pPr indent="-338400">
              <a:lnSpc>
                <a:spcPct val="95000"/>
              </a:lnSpc>
              <a:spcBef>
                <a:spcPts val="1200"/>
              </a:spcBef>
            </a:pPr>
            <a:r>
              <a:rPr lang="en-US" sz="1700" dirty="0">
                <a:latin typeface="+mn-lt"/>
              </a:rPr>
              <a:t>Grouping together points that are closely packed</a:t>
            </a:r>
          </a:p>
        </p:txBody>
      </p:sp>
      <p:sp>
        <p:nvSpPr>
          <p:cNvPr id="7171" name="Textfeld 7170">
            <a:extLst>
              <a:ext uri="{FF2B5EF4-FFF2-40B4-BE49-F238E27FC236}">
                <a16:creationId xmlns:a16="http://schemas.microsoft.com/office/drawing/2014/main" id="{6D5712FB-FCC4-9F35-705F-B3C4DD30DEC4}"/>
              </a:ext>
            </a:extLst>
          </p:cNvPr>
          <p:cNvSpPr txBox="1"/>
          <p:nvPr/>
        </p:nvSpPr>
        <p:spPr>
          <a:xfrm>
            <a:off x="947840" y="3228958"/>
            <a:ext cx="7832730" cy="353943"/>
          </a:xfrm>
          <a:prstGeom prst="rect">
            <a:avLst/>
          </a:prstGeom>
          <a:noFill/>
        </p:spPr>
        <p:txBody>
          <a:bodyPr wrap="square" rtlCol="0">
            <a:spAutoFit/>
          </a:bodyPr>
          <a:lstStyle/>
          <a:p>
            <a:r>
              <a:rPr lang="en-US" sz="1700" dirty="0">
                <a:solidFill>
                  <a:schemeClr val="dk1"/>
                </a:solidFill>
                <a:latin typeface="Calibri"/>
                <a:ea typeface="Calibri"/>
                <a:cs typeface="Calibri"/>
                <a:sym typeface="Calibri"/>
              </a:rPr>
              <a:t>Marking those as outliers that lie alone in low-density regions</a:t>
            </a:r>
            <a:endParaRPr lang="en-US" sz="1700" noProof="0" dirty="0">
              <a:latin typeface="+mn-lt"/>
            </a:endParaRPr>
          </a:p>
        </p:txBody>
      </p:sp>
      <p:pic>
        <p:nvPicPr>
          <p:cNvPr id="27" name="Picture 4">
            <a:extLst>
              <a:ext uri="{FF2B5EF4-FFF2-40B4-BE49-F238E27FC236}">
                <a16:creationId xmlns:a16="http://schemas.microsoft.com/office/drawing/2014/main" id="{7FA52055-0E52-B5C1-626D-55D8F6DFD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184" t="6186" r="344"/>
          <a:stretch>
            <a:fillRect/>
          </a:stretch>
        </p:blipFill>
        <p:spPr bwMode="auto">
          <a:xfrm>
            <a:off x="6674709" y="1508421"/>
            <a:ext cx="1689832" cy="2307931"/>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uppieren 34">
            <a:extLst>
              <a:ext uri="{FF2B5EF4-FFF2-40B4-BE49-F238E27FC236}">
                <a16:creationId xmlns:a16="http://schemas.microsoft.com/office/drawing/2014/main" id="{AF13CEA2-E6E6-BD80-D210-97EBB6F75794}"/>
              </a:ext>
            </a:extLst>
          </p:cNvPr>
          <p:cNvGrpSpPr/>
          <p:nvPr/>
        </p:nvGrpSpPr>
        <p:grpSpPr>
          <a:xfrm>
            <a:off x="670351" y="1350148"/>
            <a:ext cx="160496" cy="2527183"/>
            <a:chOff x="670351" y="1350148"/>
            <a:chExt cx="160496" cy="2527183"/>
          </a:xfrm>
        </p:grpSpPr>
        <p:grpSp>
          <p:nvGrpSpPr>
            <p:cNvPr id="59" name="Gruppieren 58">
              <a:extLst>
                <a:ext uri="{FF2B5EF4-FFF2-40B4-BE49-F238E27FC236}">
                  <a16:creationId xmlns:a16="http://schemas.microsoft.com/office/drawing/2014/main" id="{28DB1412-2FE7-482F-32A2-F2FA054796E1}"/>
                </a:ext>
              </a:extLst>
            </p:cNvPr>
            <p:cNvGrpSpPr/>
            <p:nvPr/>
          </p:nvGrpSpPr>
          <p:grpSpPr>
            <a:xfrm>
              <a:off x="670351" y="1350148"/>
              <a:ext cx="160496" cy="2527183"/>
              <a:chOff x="666369" y="1547019"/>
              <a:chExt cx="160496" cy="2527183"/>
            </a:xfrm>
          </p:grpSpPr>
          <p:grpSp>
            <p:nvGrpSpPr>
              <p:cNvPr id="55" name="Gruppieren 54">
                <a:extLst>
                  <a:ext uri="{FF2B5EF4-FFF2-40B4-BE49-F238E27FC236}">
                    <a16:creationId xmlns:a16="http://schemas.microsoft.com/office/drawing/2014/main" id="{B69AD565-0F66-C45F-FC2F-487C46CE46FC}"/>
                  </a:ext>
                </a:extLst>
              </p:cNvPr>
              <p:cNvGrpSpPr/>
              <p:nvPr/>
            </p:nvGrpSpPr>
            <p:grpSpPr>
              <a:xfrm>
                <a:off x="666369" y="1547019"/>
                <a:ext cx="160496" cy="2527183"/>
                <a:chOff x="666369" y="1547019"/>
                <a:chExt cx="160496" cy="2527183"/>
              </a:xfrm>
            </p:grpSpPr>
            <p:cxnSp>
              <p:nvCxnSpPr>
                <p:cNvPr id="51" name="Gerader Verbinder 50">
                  <a:extLst>
                    <a:ext uri="{FF2B5EF4-FFF2-40B4-BE49-F238E27FC236}">
                      <a16:creationId xmlns:a16="http://schemas.microsoft.com/office/drawing/2014/main" id="{4B97DFF2-08C4-169D-028E-F8AA08AF859E}"/>
                    </a:ext>
                  </a:extLst>
                </p:cNvPr>
                <p:cNvCxnSpPr>
                  <a:cxnSpLocks/>
                  <a:endCxn id="15" idx="3"/>
                </p:cNvCxnSpPr>
                <p:nvPr/>
              </p:nvCxnSpPr>
              <p:spPr>
                <a:xfrm flipH="1">
                  <a:off x="746617" y="1547019"/>
                  <a:ext cx="3427" cy="232185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 name="Gruppieren 2">
                  <a:extLst>
                    <a:ext uri="{FF2B5EF4-FFF2-40B4-BE49-F238E27FC236}">
                      <a16:creationId xmlns:a16="http://schemas.microsoft.com/office/drawing/2014/main" id="{1F140FA4-9209-C9B8-E946-8A85E0ED1DF7}"/>
                    </a:ext>
                  </a:extLst>
                </p:cNvPr>
                <p:cNvGrpSpPr/>
                <p:nvPr/>
              </p:nvGrpSpPr>
              <p:grpSpPr>
                <a:xfrm>
                  <a:off x="666369" y="1664319"/>
                  <a:ext cx="160496" cy="2409883"/>
                  <a:chOff x="6762354" y="2615584"/>
                  <a:chExt cx="176268" cy="2646699"/>
                </a:xfrm>
              </p:grpSpPr>
              <p:sp>
                <p:nvSpPr>
                  <p:cNvPr id="15" name="Gleichschenkliges Dreieck 14">
                    <a:extLst>
                      <a:ext uri="{FF2B5EF4-FFF2-40B4-BE49-F238E27FC236}">
                        <a16:creationId xmlns:a16="http://schemas.microsoft.com/office/drawing/2014/main" id="{601BAC65-EB00-D9DE-2B31-8C02CC7A275C}"/>
                      </a:ext>
                    </a:extLst>
                  </p:cNvPr>
                  <p:cNvSpPr/>
                  <p:nvPr/>
                </p:nvSpPr>
                <p:spPr>
                  <a:xfrm rot="10800000">
                    <a:off x="6762354" y="5036775"/>
                    <a:ext cx="176268" cy="225508"/>
                  </a:xfrm>
                  <a:prstGeom prst="triangl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6" name="Ellipse 15">
                    <a:extLst>
                      <a:ext uri="{FF2B5EF4-FFF2-40B4-BE49-F238E27FC236}">
                        <a16:creationId xmlns:a16="http://schemas.microsoft.com/office/drawing/2014/main" id="{A72981CC-B2CB-2FB1-FDEA-4E8C444A5D5A}"/>
                      </a:ext>
                    </a:extLst>
                  </p:cNvPr>
                  <p:cNvSpPr/>
                  <p:nvPr/>
                </p:nvSpPr>
                <p:spPr>
                  <a:xfrm>
                    <a:off x="6805486" y="2615584"/>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7" name="Ellipse 16">
                    <a:extLst>
                      <a:ext uri="{FF2B5EF4-FFF2-40B4-BE49-F238E27FC236}">
                        <a16:creationId xmlns:a16="http://schemas.microsoft.com/office/drawing/2014/main" id="{66E851BF-B29F-96DE-A1D3-5C3ED133805A}"/>
                      </a:ext>
                    </a:extLst>
                  </p:cNvPr>
                  <p:cNvSpPr/>
                  <p:nvPr/>
                </p:nvSpPr>
                <p:spPr>
                  <a:xfrm>
                    <a:off x="6805486" y="3311821"/>
                    <a:ext cx="90000" cy="9000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sp>
                <p:nvSpPr>
                  <p:cNvPr id="18" name="Ellipse 17">
                    <a:extLst>
                      <a:ext uri="{FF2B5EF4-FFF2-40B4-BE49-F238E27FC236}">
                        <a16:creationId xmlns:a16="http://schemas.microsoft.com/office/drawing/2014/main" id="{2E267561-DCC4-AFB2-8500-DF195E66DF4A}"/>
                      </a:ext>
                    </a:extLst>
                  </p:cNvPr>
                  <p:cNvSpPr/>
                  <p:nvPr/>
                </p:nvSpPr>
                <p:spPr>
                  <a:xfrm>
                    <a:off x="6805486" y="4704297"/>
                    <a:ext cx="90000" cy="90000"/>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grpSp>
          <p:sp>
            <p:nvSpPr>
              <p:cNvPr id="41" name="Ellipse 40">
                <a:extLst>
                  <a:ext uri="{FF2B5EF4-FFF2-40B4-BE49-F238E27FC236}">
                    <a16:creationId xmlns:a16="http://schemas.microsoft.com/office/drawing/2014/main" id="{C8679047-6BDF-D829-4987-018BB876768F}"/>
                  </a:ext>
                </a:extLst>
              </p:cNvPr>
              <p:cNvSpPr/>
              <p:nvPr/>
            </p:nvSpPr>
            <p:spPr>
              <a:xfrm>
                <a:off x="706021" y="2932199"/>
                <a:ext cx="81947" cy="81947"/>
              </a:xfrm>
              <a:prstGeom prst="ellipse">
                <a:avLst/>
              </a:prstGeom>
              <a:solidFill>
                <a:srgbClr val="0068B4"/>
              </a:solidFill>
              <a:ln>
                <a:solidFill>
                  <a:srgbClr val="0068B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marL="0" indent="0" algn="l">
                  <a:spcBef>
                    <a:spcPts val="400"/>
                  </a:spcBef>
                  <a:buFont typeface="Arial" panose="020B0604020202020204" pitchFamily="34" charset="0"/>
                  <a:buNone/>
                </a:pPr>
                <a:endParaRPr lang="en-US" sz="1800" noProof="0" dirty="0">
                  <a:solidFill>
                    <a:schemeClr val="tx1"/>
                  </a:solidFill>
                </a:endParaRPr>
              </a:p>
            </p:txBody>
          </p:sp>
        </p:grpSp>
        <p:cxnSp>
          <p:nvCxnSpPr>
            <p:cNvPr id="34" name="Gerader Verbinder 33">
              <a:extLst>
                <a:ext uri="{FF2B5EF4-FFF2-40B4-BE49-F238E27FC236}">
                  <a16:creationId xmlns:a16="http://schemas.microsoft.com/office/drawing/2014/main" id="{ECF41BD2-007C-5107-3568-3C3B775A4F7D}"/>
                </a:ext>
              </a:extLst>
            </p:cNvPr>
            <p:cNvCxnSpPr>
              <a:cxnSpLocks/>
              <a:stCxn id="41" idx="4"/>
              <a:endCxn id="15" idx="3"/>
            </p:cNvCxnSpPr>
            <p:nvPr/>
          </p:nvCxnSpPr>
          <p:spPr>
            <a:xfrm flipH="1">
              <a:off x="750599" y="2817275"/>
              <a:ext cx="378" cy="854726"/>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7913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3B6B48-5DBE-2AF8-57CC-4C3B632636D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96DB8B13-BEC0-1D1F-BAF5-6E3E8BA48DAC}"/>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Isolation Tree</a:t>
            </a:r>
          </a:p>
          <a:p>
            <a:pPr indent="-338400">
              <a:lnSpc>
                <a:spcPct val="95000"/>
              </a:lnSpc>
              <a:spcBef>
                <a:spcPts val="1200"/>
              </a:spcBef>
            </a:pPr>
            <a:r>
              <a:rPr lang="en-US" sz="1700" noProof="0" dirty="0">
                <a:latin typeface="+mn-lt"/>
              </a:rPr>
              <a:t>Robust for detecting outliers and noise within the data, both positive and negative</a:t>
            </a:r>
          </a:p>
          <a:p>
            <a:pPr indent="-338400">
              <a:lnSpc>
                <a:spcPct val="95000"/>
              </a:lnSpc>
              <a:spcBef>
                <a:spcPts val="1200"/>
              </a:spcBef>
            </a:pPr>
            <a:r>
              <a:rPr lang="en-US" sz="1700" noProof="0" dirty="0">
                <a:latin typeface="+mn-lt"/>
              </a:rPr>
              <a:t>Does not assume the distribution of the data and useful for high dimensional datasets</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since it was not built for timeseries data, feature engineering was done to provide more temporal context</a:t>
            </a:r>
          </a:p>
          <a:p>
            <a:pPr indent="-338400">
              <a:lnSpc>
                <a:spcPct val="95000"/>
              </a:lnSpc>
              <a:spcBef>
                <a:spcPts val="1200"/>
              </a:spcBef>
            </a:pPr>
            <a:endParaRPr lang="en-US" sz="1700" noProof="0" dirty="0">
              <a:latin typeface="+mn-lt"/>
            </a:endParaRPr>
          </a:p>
        </p:txBody>
      </p:sp>
      <p:pic>
        <p:nvPicPr>
          <p:cNvPr id="1028" name="Picture 4" descr="Anomaly Detection: Isolation Forest Tree">
            <a:extLst>
              <a:ext uri="{FF2B5EF4-FFF2-40B4-BE49-F238E27FC236}">
                <a16:creationId xmlns:a16="http://schemas.microsoft.com/office/drawing/2014/main" id="{85FCBFA1-8EC9-4D76-2D00-F1FE5BD7E3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56" t="9109" r="8408" b="10061"/>
          <a:stretch>
            <a:fillRect/>
          </a:stretch>
        </p:blipFill>
        <p:spPr bwMode="auto">
          <a:xfrm>
            <a:off x="5684520" y="1492807"/>
            <a:ext cx="3099478" cy="174498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2F74A049-654E-458D-F1A1-8B6EAD49A735}"/>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FCB63554-640B-6098-0C72-09CA35D16F9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E7F3C4AB-4B84-98F7-1C5D-D2C232EA44B6}"/>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F78BA1A-C441-5BDC-E631-43714DD047EA}"/>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E53A6C86-4942-4D2E-7FA5-E7666ED39BD9}"/>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30781FE1-7A37-4BA1-B3E8-45A8F17187C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5655D89-ED08-64A7-A410-4729191498DF}"/>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6881A04A-7337-4DCE-727B-B6220CD1B91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370CE877-A16B-7D5B-1F54-0530778E66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14</a:t>
            </a:fld>
            <a:endParaRPr lang="en-US" noProof="0" dirty="0"/>
          </a:p>
        </p:txBody>
      </p:sp>
    </p:spTree>
    <p:extLst>
      <p:ext uri="{BB962C8B-B14F-4D97-AF65-F5344CB8AC3E}">
        <p14:creationId xmlns:p14="http://schemas.microsoft.com/office/powerpoint/2010/main" val="4080830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96F92FD-FB96-1F89-0FC0-EE3A46F257A8}"/>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3BC9DF07-4608-3B03-98AD-2E7B9D8596F4}"/>
              </a:ext>
            </a:extLst>
          </p:cNvPr>
          <p:cNvSpPr txBox="1">
            <a:spLocks noGrp="1"/>
          </p:cNvSpPr>
          <p:nvPr>
            <p:ph type="body" idx="4294967295"/>
          </p:nvPr>
        </p:nvSpPr>
        <p:spPr>
          <a:xfrm>
            <a:off x="359998" y="752800"/>
            <a:ext cx="5518287"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None/>
            </a:pPr>
            <a:r>
              <a:rPr lang="en-US" sz="1700" noProof="0" dirty="0">
                <a:latin typeface="+mn-lt"/>
              </a:rPr>
              <a:t>Encoder-Decoder </a:t>
            </a:r>
          </a:p>
          <a:p>
            <a:pPr indent="-338400">
              <a:lnSpc>
                <a:spcPct val="95000"/>
              </a:lnSpc>
              <a:spcBef>
                <a:spcPts val="1200"/>
              </a:spcBef>
            </a:pPr>
            <a:r>
              <a:rPr lang="en-US" sz="1700" noProof="0" dirty="0">
                <a:latin typeface="+mn-lt"/>
              </a:rPr>
              <a:t>Detects anomalies for multivariate timeseries data by learning non-linear patterns </a:t>
            </a:r>
          </a:p>
          <a:p>
            <a:pPr indent="-338400">
              <a:lnSpc>
                <a:spcPct val="95000"/>
              </a:lnSpc>
              <a:spcBef>
                <a:spcPts val="1200"/>
              </a:spcBef>
            </a:pPr>
            <a:r>
              <a:rPr lang="en-US" sz="1700" noProof="0" dirty="0">
                <a:latin typeface="+mn-lt"/>
              </a:rPr>
              <a:t>LSTMs – designed for sequences</a:t>
            </a:r>
          </a:p>
          <a:p>
            <a:pPr indent="-338400">
              <a:lnSpc>
                <a:spcPct val="95000"/>
              </a:lnSpc>
              <a:spcBef>
                <a:spcPts val="1200"/>
              </a:spcBef>
            </a:pPr>
            <a:r>
              <a:rPr lang="en-US" sz="1700" noProof="0" dirty="0">
                <a:latin typeface="+mn-lt"/>
              </a:rPr>
              <a:t>Peaks – deviations with high reconstruction error</a:t>
            </a:r>
          </a:p>
          <a:p>
            <a:pPr indent="-338400">
              <a:lnSpc>
                <a:spcPct val="95000"/>
              </a:lnSpc>
              <a:spcBef>
                <a:spcPts val="1200"/>
              </a:spcBef>
            </a:pPr>
            <a:endParaRPr lang="en-US" sz="1700" noProof="0" dirty="0">
              <a:latin typeface="+mn-lt"/>
            </a:endParaRPr>
          </a:p>
          <a:p>
            <a:pPr indent="-338400">
              <a:lnSpc>
                <a:spcPct val="95000"/>
              </a:lnSpc>
              <a:spcBef>
                <a:spcPts val="1200"/>
              </a:spcBef>
            </a:pPr>
            <a:r>
              <a:rPr lang="en-US" sz="1700" noProof="0" dirty="0">
                <a:latin typeface="+mn-lt"/>
              </a:rPr>
              <a:t>However, high computational cost, requires a lot of hyperparameter tuning, and hard to interpret. </a:t>
            </a:r>
          </a:p>
          <a:p>
            <a:pPr indent="-338400">
              <a:lnSpc>
                <a:spcPct val="95000"/>
              </a:lnSpc>
              <a:spcBef>
                <a:spcPts val="1200"/>
              </a:spcBef>
            </a:pPr>
            <a:endParaRPr lang="en-US" sz="1700" noProof="0" dirty="0">
              <a:latin typeface="+mn-lt"/>
            </a:endParaRPr>
          </a:p>
        </p:txBody>
      </p:sp>
      <p:pic>
        <p:nvPicPr>
          <p:cNvPr id="2052" name="Picture 4">
            <a:extLst>
              <a:ext uri="{FF2B5EF4-FFF2-40B4-BE49-F238E27FC236}">
                <a16:creationId xmlns:a16="http://schemas.microsoft.com/office/drawing/2014/main" id="{AD602E60-B768-5DF6-CB82-81BA53962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8614" y="1234521"/>
            <a:ext cx="2925384" cy="267444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ieren 3">
            <a:extLst>
              <a:ext uri="{FF2B5EF4-FFF2-40B4-BE49-F238E27FC236}">
                <a16:creationId xmlns:a16="http://schemas.microsoft.com/office/drawing/2014/main" id="{7C32DBDE-37D3-7822-290D-E8BA183F647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89671E7D-39B4-59B6-2D73-C9C217388AE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09AE5676-76BE-CD0A-C6C8-F4FC402167F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C5A6E122-B581-B94D-39A2-6A98B98F74A2}"/>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3B29B6C4-63A2-FA1C-BF66-87B34965771C}"/>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CB8FF58C-1FBE-B615-88D5-AEA971657B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89A260FB-D2D0-70D9-D509-5DBBA403D6E0}"/>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2" name="Google Shape;206;p15">
            <a:extLst>
              <a:ext uri="{FF2B5EF4-FFF2-40B4-BE49-F238E27FC236}">
                <a16:creationId xmlns:a16="http://schemas.microsoft.com/office/drawing/2014/main" id="{516FDEA9-948D-5E54-2920-98AFA5B80DA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3" name="Foliennummernplatzhalter 12">
            <a:extLst>
              <a:ext uri="{FF2B5EF4-FFF2-40B4-BE49-F238E27FC236}">
                <a16:creationId xmlns:a16="http://schemas.microsoft.com/office/drawing/2014/main" id="{6F9B47E6-9EAA-CA0D-4E5B-3409E4ED07E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15</a:t>
            </a:fld>
            <a:endParaRPr lang="en-US" noProof="0" dirty="0"/>
          </a:p>
        </p:txBody>
      </p:sp>
    </p:spTree>
    <p:extLst>
      <p:ext uri="{BB962C8B-B14F-4D97-AF65-F5344CB8AC3E}">
        <p14:creationId xmlns:p14="http://schemas.microsoft.com/office/powerpoint/2010/main" val="3414887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963F088-85AD-963F-B3D1-84329FA15F17}"/>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DC5F0B37-FA6F-298F-1407-9B4F23238D32}"/>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Autofit/>
          </a:bodyPr>
          <a:lstStyle/>
          <a:p>
            <a:pPr marL="118800" indent="0">
              <a:lnSpc>
                <a:spcPct val="95000"/>
              </a:lnSpc>
              <a:spcBef>
                <a:spcPts val="1200"/>
              </a:spcBef>
              <a:buNone/>
            </a:pPr>
            <a:r>
              <a:rPr lang="en-US" sz="1700" noProof="0" dirty="0">
                <a:latin typeface="+mn-lt"/>
              </a:rPr>
              <a:t>Determining the parameters</a:t>
            </a:r>
          </a:p>
          <a:p>
            <a:pPr indent="-338400">
              <a:lnSpc>
                <a:spcPct val="95000"/>
              </a:lnSpc>
              <a:spcBef>
                <a:spcPts val="1200"/>
              </a:spcBef>
              <a:buFont typeface="Arial" panose="020B0604020202020204" pitchFamily="34" charset="0"/>
              <a:buChar char="•"/>
            </a:pPr>
            <a:r>
              <a:rPr lang="en-US" sz="1700" noProof="0" dirty="0">
                <a:latin typeface="+mn-lt"/>
              </a:rPr>
              <a:t>Since no ground truth is available, the quality of the parameters is estimated purely from </a:t>
            </a:r>
            <a:r>
              <a:rPr lang="en-US" sz="1700" b="1" noProof="0" dirty="0">
                <a:latin typeface="+mn-lt"/>
              </a:rPr>
              <a:t>statistical metrics:</a:t>
            </a:r>
            <a:endParaRPr lang="en-US" sz="1700" noProof="0" dirty="0">
              <a:latin typeface="+mn-lt"/>
            </a:endParaRPr>
          </a:p>
          <a:p>
            <a:pPr lvl="1" indent="-338400">
              <a:lnSpc>
                <a:spcPct val="95000"/>
              </a:lnSpc>
              <a:spcBef>
                <a:spcPts val="1200"/>
              </a:spcBef>
            </a:pPr>
            <a:r>
              <a:rPr lang="en-US" sz="1543" dirty="0">
                <a:latin typeface="+mn-lt"/>
              </a:rPr>
              <a:t>Total number of peaks</a:t>
            </a:r>
            <a:endParaRPr lang="en-US" sz="1543" noProof="0" dirty="0">
              <a:latin typeface="+mn-lt"/>
            </a:endParaRPr>
          </a:p>
          <a:p>
            <a:pPr lvl="1" indent="-338400">
              <a:lnSpc>
                <a:spcPct val="95000"/>
              </a:lnSpc>
              <a:spcBef>
                <a:spcPts val="1200"/>
              </a:spcBef>
            </a:pPr>
            <a:r>
              <a:rPr lang="en-US" sz="1543" noProof="0" dirty="0">
                <a:latin typeface="+mn-lt"/>
              </a:rPr>
              <a:t>Mean peak height</a:t>
            </a:r>
          </a:p>
          <a:p>
            <a:pPr lvl="1" indent="-338400">
              <a:lnSpc>
                <a:spcPct val="95000"/>
              </a:lnSpc>
              <a:spcBef>
                <a:spcPts val="1200"/>
              </a:spcBef>
            </a:pPr>
            <a:r>
              <a:rPr lang="en-US" sz="1543" noProof="0" dirty="0">
                <a:latin typeface="+mn-lt"/>
              </a:rPr>
              <a:t>Mean peak prominence</a:t>
            </a:r>
          </a:p>
          <a:p>
            <a:pPr lvl="1" indent="-338400">
              <a:lnSpc>
                <a:spcPct val="95000"/>
              </a:lnSpc>
              <a:spcBef>
                <a:spcPts val="1200"/>
              </a:spcBef>
            </a:pPr>
            <a:r>
              <a:rPr lang="en-US" sz="1543" dirty="0">
                <a:latin typeface="+mn-lt"/>
              </a:rPr>
              <a:t>Count of sequences without peaks</a:t>
            </a:r>
          </a:p>
          <a:p>
            <a:pPr indent="-338400">
              <a:lnSpc>
                <a:spcPct val="95000"/>
              </a:lnSpc>
              <a:spcBef>
                <a:spcPts val="1200"/>
              </a:spcBef>
            </a:pPr>
            <a:endParaRPr lang="en-US" sz="1700" noProof="0" dirty="0">
              <a:latin typeface="+mn-lt"/>
            </a:endParaRPr>
          </a:p>
          <a:p>
            <a:pPr indent="-338400">
              <a:lnSpc>
                <a:spcPct val="95000"/>
              </a:lnSpc>
              <a:spcBef>
                <a:spcPts val="1200"/>
              </a:spcBef>
              <a:buFont typeface="Wingdings" panose="05000000000000000000" pitchFamily="2" charset="2"/>
              <a:buChar char="Ø"/>
            </a:pPr>
            <a:r>
              <a:rPr lang="en-US" sz="1700" noProof="0" dirty="0">
                <a:latin typeface="+mn-lt"/>
              </a:rPr>
              <a:t>Using </a:t>
            </a:r>
            <a:r>
              <a:rPr lang="en-US" sz="1700" b="1" noProof="0" dirty="0">
                <a:latin typeface="+mn-lt"/>
              </a:rPr>
              <a:t>Pareto-Front-Analysis</a:t>
            </a:r>
            <a:r>
              <a:rPr lang="en-US" sz="1700" noProof="0" dirty="0">
                <a:latin typeface="+mn-lt"/>
              </a:rPr>
              <a:t> to select the best solution</a:t>
            </a:r>
          </a:p>
        </p:txBody>
      </p:sp>
      <p:grpSp>
        <p:nvGrpSpPr>
          <p:cNvPr id="11" name="Gruppieren 10">
            <a:extLst>
              <a:ext uri="{FF2B5EF4-FFF2-40B4-BE49-F238E27FC236}">
                <a16:creationId xmlns:a16="http://schemas.microsoft.com/office/drawing/2014/main" id="{3139A676-370C-8570-5333-363F3152D1D4}"/>
              </a:ext>
            </a:extLst>
          </p:cNvPr>
          <p:cNvGrpSpPr/>
          <p:nvPr/>
        </p:nvGrpSpPr>
        <p:grpSpPr>
          <a:xfrm>
            <a:off x="359999" y="103726"/>
            <a:ext cx="6475141" cy="306900"/>
            <a:chOff x="797538" y="70119"/>
            <a:chExt cx="10280553" cy="425576"/>
          </a:xfrm>
        </p:grpSpPr>
        <p:grpSp>
          <p:nvGrpSpPr>
            <p:cNvPr id="12" name="Gruppieren 11">
              <a:extLst>
                <a:ext uri="{FF2B5EF4-FFF2-40B4-BE49-F238E27FC236}">
                  <a16:creationId xmlns:a16="http://schemas.microsoft.com/office/drawing/2014/main" id="{CA50C20D-A2B8-17DB-68D6-83E1B7640C8C}"/>
                </a:ext>
              </a:extLst>
            </p:cNvPr>
            <p:cNvGrpSpPr/>
            <p:nvPr/>
          </p:nvGrpSpPr>
          <p:grpSpPr>
            <a:xfrm>
              <a:off x="797538" y="70119"/>
              <a:ext cx="9040145" cy="425576"/>
              <a:chOff x="958348" y="786838"/>
              <a:chExt cx="4045251" cy="346364"/>
            </a:xfrm>
          </p:grpSpPr>
          <p:sp>
            <p:nvSpPr>
              <p:cNvPr id="14" name="Richtungspfeil 33">
                <a:extLst>
                  <a:ext uri="{FF2B5EF4-FFF2-40B4-BE49-F238E27FC236}">
                    <a16:creationId xmlns:a16="http://schemas.microsoft.com/office/drawing/2014/main" id="{3C501578-F092-AF7D-93DD-37F6027DA5C7}"/>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Eingekerbter Richtungspfeil 1">
                <a:extLst>
                  <a:ext uri="{FF2B5EF4-FFF2-40B4-BE49-F238E27FC236}">
                    <a16:creationId xmlns:a16="http://schemas.microsoft.com/office/drawing/2014/main" id="{7D0D487A-D9F0-AF9B-6E23-CAD7BA7EA9C5}"/>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16" name="Eingekerbter Richtungspfeil 10">
                <a:extLst>
                  <a:ext uri="{FF2B5EF4-FFF2-40B4-BE49-F238E27FC236}">
                    <a16:creationId xmlns:a16="http://schemas.microsoft.com/office/drawing/2014/main" id="{0E200AE8-C3B0-4BA2-5258-5FBF7943A37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7" name="Eingekerbter Richtungspfeil 11">
                <a:extLst>
                  <a:ext uri="{FF2B5EF4-FFF2-40B4-BE49-F238E27FC236}">
                    <a16:creationId xmlns:a16="http://schemas.microsoft.com/office/drawing/2014/main" id="{67DBACE0-8BD0-2CD1-BC71-91F1114E07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3" name="Eingekerbter Richtungspfeil 11">
              <a:extLst>
                <a:ext uri="{FF2B5EF4-FFF2-40B4-BE49-F238E27FC236}">
                  <a16:creationId xmlns:a16="http://schemas.microsoft.com/office/drawing/2014/main" id="{56125CC7-81D9-0451-BC0A-0799F230831E}"/>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8" name="Google Shape;206;p15">
            <a:extLst>
              <a:ext uri="{FF2B5EF4-FFF2-40B4-BE49-F238E27FC236}">
                <a16:creationId xmlns:a16="http://schemas.microsoft.com/office/drawing/2014/main" id="{AAD4577F-BC91-8424-D25E-EEC97C6EBD6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9" name="Foliennummernplatzhalter 18">
            <a:extLst>
              <a:ext uri="{FF2B5EF4-FFF2-40B4-BE49-F238E27FC236}">
                <a16:creationId xmlns:a16="http://schemas.microsoft.com/office/drawing/2014/main" id="{27FF16BA-92C4-8E21-E6F7-D96B3EF3EC2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16</a:t>
            </a:fld>
            <a:endParaRPr lang="en-US" noProof="0" dirty="0"/>
          </a:p>
        </p:txBody>
      </p:sp>
      <p:sp>
        <p:nvSpPr>
          <p:cNvPr id="20" name="Google Shape;222;p17">
            <a:extLst>
              <a:ext uri="{FF2B5EF4-FFF2-40B4-BE49-F238E27FC236}">
                <a16:creationId xmlns:a16="http://schemas.microsoft.com/office/drawing/2014/main" id="{74B48050-3A00-030B-FF68-EAA964045265}"/>
              </a:ext>
            </a:extLst>
          </p:cNvPr>
          <p:cNvSpPr txBox="1">
            <a:spLocks/>
          </p:cNvSpPr>
          <p:nvPr/>
        </p:nvSpPr>
        <p:spPr>
          <a:xfrm>
            <a:off x="3925064" y="4153031"/>
            <a:ext cx="4076700" cy="692488"/>
          </a:xfrm>
          <a:prstGeom prst="rect">
            <a:avLst/>
          </a:prstGeom>
          <a:noFill/>
          <a:ln>
            <a:noFill/>
          </a:ln>
        </p:spPr>
        <p:txBody>
          <a:bodyPr spcFirstLastPara="1" wrap="square" lIns="91425" tIns="45700" rIns="91425" bIns="45700" anchor="t" anchorCtr="0">
            <a:normAutofit fontScale="70000" lnSpcReduction="20000"/>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Explain pareto front analysis -&gt; visualization of example</a:t>
            </a:r>
          </a:p>
          <a:p>
            <a:pPr indent="-338400">
              <a:lnSpc>
                <a:spcPct val="95000"/>
              </a:lnSpc>
              <a:spcBef>
                <a:spcPts val="1200"/>
              </a:spcBef>
              <a:buNone/>
            </a:pPr>
            <a:r>
              <a:rPr lang="en-US" sz="1700" noProof="0" dirty="0">
                <a:highlight>
                  <a:srgbClr val="FFFF00"/>
                </a:highlight>
                <a:latin typeface="+mn-lt"/>
              </a:rPr>
              <a:t>Reason for use: majority of people us this in papers</a:t>
            </a:r>
          </a:p>
        </p:txBody>
      </p:sp>
      <p:pic>
        <p:nvPicPr>
          <p:cNvPr id="1026" name="Picture 2">
            <a:extLst>
              <a:ext uri="{FF2B5EF4-FFF2-40B4-BE49-F238E27FC236}">
                <a16:creationId xmlns:a16="http://schemas.microsoft.com/office/drawing/2014/main" id="{803303A4-891C-376F-21DF-4F8804A684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577" t="5950" b="10564"/>
          <a:stretch>
            <a:fillRect/>
          </a:stretch>
        </p:blipFill>
        <p:spPr bwMode="auto">
          <a:xfrm>
            <a:off x="5743575" y="1831975"/>
            <a:ext cx="2372357" cy="1739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37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0E06195D-0629-2058-2B6A-A6BDAF8978D9}"/>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D5356C76-A2CA-B1AA-B375-A96A76261B56}"/>
              </a:ext>
            </a:extLst>
          </p:cNvPr>
          <p:cNvGraphicFramePr/>
          <p:nvPr>
            <p:extLst>
              <p:ext uri="{D42A27DB-BD31-4B8C-83A1-F6EECF244321}">
                <p14:modId xmlns:p14="http://schemas.microsoft.com/office/powerpoint/2010/main" val="136824957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B0EF2E46-61CA-6EB2-B85B-757B9CB92E1A}"/>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1AAE43F-B1CE-FD17-5D65-41E844C018A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70195578-C7F7-BB9F-748D-EB18EC3BB10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17</a:t>
            </a:fld>
            <a:endParaRPr lang="en-US" noProof="0" dirty="0"/>
          </a:p>
        </p:txBody>
      </p:sp>
    </p:spTree>
    <p:extLst>
      <p:ext uri="{BB962C8B-B14F-4D97-AF65-F5344CB8AC3E}">
        <p14:creationId xmlns:p14="http://schemas.microsoft.com/office/powerpoint/2010/main" val="2842595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DD06FB7C-A9C7-34D9-1879-F5931D4E8229}"/>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F46D9CFC-BC69-D075-6AFE-5F11BE552BC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pPr>
            <a:endParaRPr lang="en-US" sz="1700" noProof="0" dirty="0">
              <a:latin typeface="+mn-lt"/>
            </a:endParaRPr>
          </a:p>
        </p:txBody>
      </p:sp>
      <p:grpSp>
        <p:nvGrpSpPr>
          <p:cNvPr id="4" name="Gruppieren 3">
            <a:extLst>
              <a:ext uri="{FF2B5EF4-FFF2-40B4-BE49-F238E27FC236}">
                <a16:creationId xmlns:a16="http://schemas.microsoft.com/office/drawing/2014/main" id="{00F03134-2925-6E62-6697-8C8A3489157F}"/>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5BF19FF1-CF0C-5006-E827-E8634AC752A0}"/>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A54EE36D-4F0C-97EE-B1CF-B421A1D3249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AB1AF6FA-7629-135C-D61A-4F6C09827AA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90CF9651-AFEC-0844-662B-5DEE5513A7F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0" name="Eingekerbter Richtungspfeil 11">
                <a:extLst>
                  <a:ext uri="{FF2B5EF4-FFF2-40B4-BE49-F238E27FC236}">
                    <a16:creationId xmlns:a16="http://schemas.microsoft.com/office/drawing/2014/main" id="{9A10E64D-95E9-B0B5-8E6D-9E0969368EF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3E25B91E-2657-EA9F-E047-4343B1583496}"/>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7194FC4E-4EA2-5E09-76EB-F045653C654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2E99098C-983D-3452-17E4-252F0A9A85F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18</a:t>
            </a:fld>
            <a:endParaRPr lang="en-US" noProof="0" dirty="0"/>
          </a:p>
        </p:txBody>
      </p:sp>
      <p:graphicFrame>
        <p:nvGraphicFramePr>
          <p:cNvPr id="13" name="Tabelle 12">
            <a:extLst>
              <a:ext uri="{FF2B5EF4-FFF2-40B4-BE49-F238E27FC236}">
                <a16:creationId xmlns:a16="http://schemas.microsoft.com/office/drawing/2014/main" id="{236DBDA1-D188-BF12-335F-70E67FDC07EB}"/>
              </a:ext>
            </a:extLst>
          </p:cNvPr>
          <p:cNvGraphicFramePr>
            <a:graphicFrameLocks noGrp="1"/>
          </p:cNvGraphicFramePr>
          <p:nvPr>
            <p:extLst>
              <p:ext uri="{D42A27DB-BD31-4B8C-83A1-F6EECF244321}">
                <p14:modId xmlns:p14="http://schemas.microsoft.com/office/powerpoint/2010/main" val="1938986853"/>
              </p:ext>
            </p:extLst>
          </p:nvPr>
        </p:nvGraphicFramePr>
        <p:xfrm>
          <a:off x="359998" y="752800"/>
          <a:ext cx="8424003" cy="2651760"/>
        </p:xfrm>
        <a:graphic>
          <a:graphicData uri="http://schemas.openxmlformats.org/drawingml/2006/table">
            <a:tbl>
              <a:tblPr firstRow="1" bandRow="1">
                <a:tableStyleId>{5C22544A-7EE6-4342-B048-85BDC9FD1C3A}</a:tableStyleId>
              </a:tblPr>
              <a:tblGrid>
                <a:gridCol w="1400222">
                  <a:extLst>
                    <a:ext uri="{9D8B030D-6E8A-4147-A177-3AD203B41FA5}">
                      <a16:colId xmlns:a16="http://schemas.microsoft.com/office/drawing/2014/main" val="4273250222"/>
                    </a:ext>
                  </a:extLst>
                </a:gridCol>
                <a:gridCol w="975360">
                  <a:extLst>
                    <a:ext uri="{9D8B030D-6E8A-4147-A177-3AD203B41FA5}">
                      <a16:colId xmlns:a16="http://schemas.microsoft.com/office/drawing/2014/main" val="2738435818"/>
                    </a:ext>
                  </a:extLst>
                </a:gridCol>
                <a:gridCol w="1287780">
                  <a:extLst>
                    <a:ext uri="{9D8B030D-6E8A-4147-A177-3AD203B41FA5}">
                      <a16:colId xmlns:a16="http://schemas.microsoft.com/office/drawing/2014/main" val="2739909526"/>
                    </a:ext>
                  </a:extLst>
                </a:gridCol>
                <a:gridCol w="1592580">
                  <a:extLst>
                    <a:ext uri="{9D8B030D-6E8A-4147-A177-3AD203B41FA5}">
                      <a16:colId xmlns:a16="http://schemas.microsoft.com/office/drawing/2014/main" val="4179120475"/>
                    </a:ext>
                  </a:extLst>
                </a:gridCol>
                <a:gridCol w="670560">
                  <a:extLst>
                    <a:ext uri="{9D8B030D-6E8A-4147-A177-3AD203B41FA5}">
                      <a16:colId xmlns:a16="http://schemas.microsoft.com/office/drawing/2014/main" val="3509772731"/>
                    </a:ext>
                  </a:extLst>
                </a:gridCol>
                <a:gridCol w="601980">
                  <a:extLst>
                    <a:ext uri="{9D8B030D-6E8A-4147-A177-3AD203B41FA5}">
                      <a16:colId xmlns:a16="http://schemas.microsoft.com/office/drawing/2014/main" val="1354858488"/>
                    </a:ext>
                  </a:extLst>
                </a:gridCol>
                <a:gridCol w="991715">
                  <a:extLst>
                    <a:ext uri="{9D8B030D-6E8A-4147-A177-3AD203B41FA5}">
                      <a16:colId xmlns:a16="http://schemas.microsoft.com/office/drawing/2014/main" val="3551615383"/>
                    </a:ext>
                  </a:extLst>
                </a:gridCol>
                <a:gridCol w="903806">
                  <a:extLst>
                    <a:ext uri="{9D8B030D-6E8A-4147-A177-3AD203B41FA5}">
                      <a16:colId xmlns:a16="http://schemas.microsoft.com/office/drawing/2014/main" val="3767899939"/>
                    </a:ext>
                  </a:extLst>
                </a:gridCol>
              </a:tblGrid>
              <a:tr h="0">
                <a:tc>
                  <a:txBody>
                    <a:bodyPr/>
                    <a:lstStyle/>
                    <a:p>
                      <a:pPr algn="l"/>
                      <a:r>
                        <a:rPr lang="en-US" sz="1200" noProof="0" dirty="0"/>
                        <a:t>Method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algn="l"/>
                      <a:r>
                        <a:rPr lang="en-US" sz="1200" noProof="0" dirty="0"/>
                        <a:t>Features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gridSpan="2">
                  <a:txBody>
                    <a:bodyPr/>
                    <a:lstStyle/>
                    <a:p>
                      <a:pPr algn="l"/>
                      <a:r>
                        <a:rPr lang="en-US" sz="1200" noProof="0" dirty="0"/>
                        <a:t>Parameters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hMerge="1">
                  <a:txBody>
                    <a:bodyPr/>
                    <a:lstStyle/>
                    <a:p>
                      <a:endParaRPr lang="de-DE"/>
                    </a:p>
                  </a:txBody>
                  <a:tcPr/>
                </a:tc>
                <a:tc>
                  <a:txBody>
                    <a:bodyPr/>
                    <a:lstStyle/>
                    <a:p>
                      <a:r>
                        <a:rPr lang="en-US" sz="1200" noProof="0" dirty="0"/>
                        <a:t>Peak-Count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noProof="0" dirty="0"/>
                        <a:t>Mean Height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a:t>Mean Prominence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tc>
                  <a:txBody>
                    <a:bodyPr/>
                    <a:lstStyle/>
                    <a:p>
                      <a:r>
                        <a:rPr lang="en-US" sz="1200" noProof="0" dirty="0" err="1"/>
                        <a:t>Peakless</a:t>
                      </a:r>
                      <a:r>
                        <a:rPr lang="en-US" sz="1200" noProof="0" dirty="0"/>
                        <a:t> Sequences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solidFill>
                      <a:srgbClr val="0068B4"/>
                    </a:solidFill>
                  </a:tcPr>
                </a:tc>
                <a:extLst>
                  <a:ext uri="{0D108BD9-81ED-4DB2-BD59-A6C34878D82A}">
                    <a16:rowId xmlns:a16="http://schemas.microsoft.com/office/drawing/2014/main" val="3550726571"/>
                  </a:ext>
                </a:extLst>
              </a:tr>
              <a:tr h="18762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2977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5.03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0389681"/>
                  </a:ext>
                </a:extLst>
              </a:tr>
              <a:tr h="0">
                <a:tc>
                  <a:txBody>
                    <a:bodyPr/>
                    <a:lstStyle/>
                    <a:p>
                      <a:r>
                        <a:rPr lang="en-US" sz="1200" noProof="0" dirty="0"/>
                        <a:t>Threshold-Based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Threshold = 0.7</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a:t>Min-Prominence = 1.1</a:t>
                      </a:r>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660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6.74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0.13</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2156145"/>
                  </a:ext>
                </a:extLst>
              </a:tr>
              <a:tr h="0">
                <a:tc>
                  <a:txBody>
                    <a:bodyPr/>
                    <a:lstStyle/>
                    <a:p>
                      <a:r>
                        <a:rPr lang="en-US" sz="1200" noProof="0" dirty="0"/>
                        <a:t>Moving-Average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1446076"/>
                  </a:ext>
                </a:extLst>
              </a:tr>
              <a:tr h="0">
                <a:tc>
                  <a:txBody>
                    <a:bodyPr/>
                    <a:lstStyle/>
                    <a:p>
                      <a:r>
                        <a:rPr lang="en-US" sz="1200" noProof="0" dirty="0"/>
                        <a:t>Wavelet-Transform</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Min-Width = 100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Max-Width = 150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4964</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0.88</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5090826"/>
                  </a:ext>
                </a:extLst>
              </a:tr>
              <a:tr h="0">
                <a:tc>
                  <a:txBody>
                    <a:bodyPr/>
                    <a:lstStyle/>
                    <a:p>
                      <a:r>
                        <a:rPr lang="en-US" sz="1200" noProof="0" dirty="0"/>
                        <a:t>DBSCAN</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Epsilon = 3.5</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91936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3.2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0.16</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6894843"/>
                  </a:ext>
                </a:extLst>
              </a:tr>
              <a:tr h="124429">
                <a:tc>
                  <a:txBody>
                    <a:bodyPr/>
                    <a:lstStyle/>
                    <a:p>
                      <a:r>
                        <a:rPr lang="en-US" sz="1200" noProof="0" dirty="0"/>
                        <a:t>K-Means</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Cmd.-Speed</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r>
                        <a:rPr lang="en-US" sz="1200" noProof="0" dirty="0"/>
                        <a:t>K-Clusters = 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DE"/>
                    </a:p>
                  </a:txBody>
                  <a:tcPr/>
                </a:tc>
                <a:tc>
                  <a:txBody>
                    <a:bodyPr/>
                    <a:lstStyle/>
                    <a:p>
                      <a:r>
                        <a:rPr lang="en-US" sz="1200" noProof="0" dirty="0"/>
                        <a:t>365670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1.2</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0.09</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0</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52654"/>
                  </a:ext>
                </a:extLst>
              </a:tr>
              <a:tr h="0">
                <a:tc>
                  <a:txBody>
                    <a:bodyPr/>
                    <a:lstStyle/>
                    <a:p>
                      <a:r>
                        <a:rPr lang="en-US" sz="1200" noProof="0" dirty="0"/>
                        <a:t>Autoencoder</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noProof="0" dirty="0"/>
                        <a:t>Torque</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2272770"/>
                  </a:ext>
                </a:extLst>
              </a:tr>
              <a:tr h="170521">
                <a:tc>
                  <a:txBody>
                    <a:bodyPr/>
                    <a:lstStyle/>
                    <a:p>
                      <a:r>
                        <a:rPr lang="en-US" sz="1200" noProof="0" dirty="0"/>
                        <a:t>Isolation Forest</a:t>
                      </a:r>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noProof="0" dirty="0"/>
                    </a:p>
                  </a:txBody>
                  <a:tcPr>
                    <a:lnL w="12700" cap="flat" cmpd="sng" algn="ctr">
                      <a:solidFill>
                        <a:srgbClr val="0068B4"/>
                      </a:solidFill>
                      <a:prstDash val="solid"/>
                      <a:round/>
                      <a:headEnd type="none" w="med" len="med"/>
                      <a:tailEnd type="none" w="med" len="med"/>
                    </a:lnL>
                    <a:lnR w="12700" cap="flat" cmpd="sng" algn="ctr">
                      <a:solidFill>
                        <a:srgbClr val="0068B4"/>
                      </a:solidFill>
                      <a:prstDash val="solid"/>
                      <a:round/>
                      <a:headEnd type="none" w="med" len="med"/>
                      <a:tailEnd type="none" w="med" len="med"/>
                    </a:lnR>
                    <a:lnT w="12700" cap="flat" cmpd="sng" algn="ctr">
                      <a:solidFill>
                        <a:srgbClr val="0068B4"/>
                      </a:solidFill>
                      <a:prstDash val="solid"/>
                      <a:round/>
                      <a:headEnd type="none" w="med" len="med"/>
                      <a:tailEnd type="none" w="med" len="med"/>
                    </a:lnT>
                    <a:lnB w="12700" cap="flat" cmpd="sng" algn="ctr">
                      <a:solidFill>
                        <a:srgbClr val="0068B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369147"/>
                  </a:ext>
                </a:extLst>
              </a:tr>
            </a:tbl>
          </a:graphicData>
        </a:graphic>
      </p:graphicFrame>
      <p:sp>
        <p:nvSpPr>
          <p:cNvPr id="14" name="Google Shape;222;p17">
            <a:extLst>
              <a:ext uri="{FF2B5EF4-FFF2-40B4-BE49-F238E27FC236}">
                <a16:creationId xmlns:a16="http://schemas.microsoft.com/office/drawing/2014/main" id="{6F9222BC-4BA0-6311-997E-65ECB196F046}"/>
              </a:ext>
            </a:extLst>
          </p:cNvPr>
          <p:cNvSpPr txBox="1">
            <a:spLocks/>
          </p:cNvSpPr>
          <p:nvPr/>
        </p:nvSpPr>
        <p:spPr>
          <a:xfrm>
            <a:off x="2533649" y="4301226"/>
            <a:ext cx="4076700" cy="6924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None/>
            </a:pPr>
            <a:r>
              <a:rPr lang="en-US" sz="1700" noProof="0" dirty="0">
                <a:highlight>
                  <a:srgbClr val="FFFF00"/>
                </a:highlight>
                <a:latin typeface="+mn-lt"/>
              </a:rPr>
              <a:t>Summarize parameters in one table</a:t>
            </a:r>
          </a:p>
        </p:txBody>
      </p:sp>
    </p:spTree>
    <p:extLst>
      <p:ext uri="{BB962C8B-B14F-4D97-AF65-F5344CB8AC3E}">
        <p14:creationId xmlns:p14="http://schemas.microsoft.com/office/powerpoint/2010/main" val="393693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A395D55-9EE7-623D-7CD8-DB9DE16BAFB7}"/>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65265AD-9A13-5FED-5D38-AF925755788E}"/>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Isolation Tree</a:t>
            </a:r>
          </a:p>
        </p:txBody>
      </p:sp>
      <p:sp>
        <p:nvSpPr>
          <p:cNvPr id="222" name="Google Shape;222;p17">
            <a:extLst>
              <a:ext uri="{FF2B5EF4-FFF2-40B4-BE49-F238E27FC236}">
                <a16:creationId xmlns:a16="http://schemas.microsoft.com/office/drawing/2014/main" id="{93B1BE35-D0B8-E162-E96B-1595AFBF6461}"/>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Moving Average of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700" noProof="0" dirty="0">
                <a:latin typeface="+mn-lt"/>
              </a:rPr>
              <a:t>Number of estimators: 100</a:t>
            </a:r>
          </a:p>
          <a:p>
            <a:pPr lvl="0" indent="-338400">
              <a:lnSpc>
                <a:spcPct val="95000"/>
              </a:lnSpc>
              <a:spcBef>
                <a:spcPts val="1200"/>
              </a:spcBef>
            </a:pPr>
            <a:r>
              <a:rPr lang="en-US" sz="1700" noProof="0" dirty="0">
                <a:latin typeface="+mn-lt"/>
              </a:rPr>
              <a:t>Higher median F1 score (against pseudo labels ) and more realistic peak count</a:t>
            </a:r>
          </a:p>
          <a:p>
            <a:pPr lvl="0" indent="-338400">
              <a:lnSpc>
                <a:spcPct val="95000"/>
              </a:lnSpc>
              <a:spcBef>
                <a:spcPts val="1200"/>
              </a:spcBef>
            </a:pPr>
            <a:r>
              <a:rPr lang="en-US" sz="1700" noProof="0" dirty="0">
                <a:latin typeface="+mn-lt"/>
              </a:rPr>
              <a:t>However, better results for certain sequences </a:t>
            </a:r>
            <a:r>
              <a:rPr lang="en-US" sz="1700" noProof="0" dirty="0">
                <a:latin typeface="+mn-lt"/>
                <a:sym typeface="Wingdings" panose="05000000000000000000" pitchFamily="2" charset="2"/>
              </a:rPr>
              <a:t> Not very generalizable</a:t>
            </a:r>
            <a:endParaRPr lang="en-US" sz="1700" noProof="0" dirty="0">
              <a:latin typeface="+mn-lt"/>
            </a:endParaRP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A934FB8F-E339-D720-5786-8FEA99DEE79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1F087212-0F4E-783A-A139-1D60E084E2D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19</a:t>
            </a:fld>
            <a:endParaRPr lang="en-US" noProof="0" dirty="0"/>
          </a:p>
        </p:txBody>
      </p:sp>
    </p:spTree>
    <p:extLst>
      <p:ext uri="{BB962C8B-B14F-4D97-AF65-F5344CB8AC3E}">
        <p14:creationId xmlns:p14="http://schemas.microsoft.com/office/powerpoint/2010/main" val="26592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F880705A-6155-7CE7-C4B7-7F6B6988FD9C}"/>
            </a:ext>
          </a:extLst>
        </p:cNvPr>
        <p:cNvGrpSpPr/>
        <p:nvPr/>
      </p:nvGrpSpPr>
      <p:grpSpPr>
        <a:xfrm>
          <a:off x="0" y="0"/>
          <a:ext cx="0" cy="0"/>
          <a:chOff x="0" y="0"/>
          <a:chExt cx="0" cy="0"/>
        </a:xfrm>
      </p:grpSpPr>
      <p:sp>
        <p:nvSpPr>
          <p:cNvPr id="202" name="Google Shape;202;p15">
            <a:extLst>
              <a:ext uri="{FF2B5EF4-FFF2-40B4-BE49-F238E27FC236}">
                <a16:creationId xmlns:a16="http://schemas.microsoft.com/office/drawing/2014/main" id="{72DF9076-4BCF-FD16-FD60-68B0C5F574C9}"/>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Overview</a:t>
            </a:r>
          </a:p>
        </p:txBody>
      </p:sp>
      <p:sp>
        <p:nvSpPr>
          <p:cNvPr id="203" name="Google Shape;203;p15">
            <a:extLst>
              <a:ext uri="{FF2B5EF4-FFF2-40B4-BE49-F238E27FC236}">
                <a16:creationId xmlns:a16="http://schemas.microsoft.com/office/drawing/2014/main" id="{3894A8A4-0DDF-8E2E-BB69-8AF092E10B3B}"/>
              </a:ext>
            </a:extLst>
          </p:cNvPr>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lvl="0" indent="-336550">
              <a:lnSpc>
                <a:spcPct val="95000"/>
              </a:lnSpc>
              <a:spcBef>
                <a:spcPts val="1200"/>
              </a:spcBef>
              <a:buSzPts val="1700"/>
            </a:pPr>
            <a:r>
              <a:rPr lang="en-US" sz="1700" dirty="0">
                <a:highlight>
                  <a:srgbClr val="FFFF00"/>
                </a:highlight>
                <a:latin typeface="+mn-lt"/>
              </a:rPr>
              <a:t>Slide number</a:t>
            </a:r>
            <a:r>
              <a:rPr lang="en-US" sz="1700" noProof="0" dirty="0">
                <a:highlight>
                  <a:srgbClr val="FFFF00"/>
                </a:highlight>
                <a:latin typeface="+mn-lt"/>
              </a:rPr>
              <a:t> “3/…” </a:t>
            </a:r>
            <a:r>
              <a:rPr lang="en-US" sz="1700" dirty="0">
                <a:highlight>
                  <a:srgbClr val="FFFF00"/>
                </a:highlight>
                <a:latin typeface="+mn-lt"/>
              </a:rPr>
              <a:t>instead of just</a:t>
            </a:r>
            <a:r>
              <a:rPr lang="en-US" sz="1700" noProof="0" dirty="0">
                <a:highlight>
                  <a:srgbClr val="FFFF00"/>
                </a:highlight>
                <a:latin typeface="+mn-lt"/>
              </a:rPr>
              <a:t> “3”</a:t>
            </a:r>
          </a:p>
          <a:p>
            <a:pPr indent="-336550">
              <a:lnSpc>
                <a:spcPct val="95000"/>
              </a:lnSpc>
              <a:spcBef>
                <a:spcPts val="1200"/>
              </a:spcBef>
              <a:buSzPts val="1700"/>
            </a:pPr>
            <a:r>
              <a:rPr lang="en-US" sz="1700" noProof="0" dirty="0">
                <a:highlight>
                  <a:srgbClr val="FFFF00"/>
                </a:highlight>
                <a:latin typeface="+mn-lt"/>
              </a:rPr>
              <a:t>Adapt names in footer depending on who is presenting</a:t>
            </a:r>
            <a:endParaRPr lang="en-US" sz="1700" dirty="0">
              <a:highlight>
                <a:srgbClr val="FFFF00"/>
              </a:highlight>
              <a:latin typeface="+mn-lt"/>
            </a:endParaRPr>
          </a:p>
          <a:p>
            <a:pPr indent="-336550">
              <a:lnSpc>
                <a:spcPct val="95000"/>
              </a:lnSpc>
              <a:spcBef>
                <a:spcPts val="1200"/>
              </a:spcBef>
              <a:buSzPts val="1700"/>
            </a:pPr>
            <a:r>
              <a:rPr lang="en-US" sz="1700" dirty="0">
                <a:highlight>
                  <a:srgbClr val="FFFF00"/>
                </a:highlight>
                <a:latin typeface="+mn-lt"/>
              </a:rPr>
              <a:t>Add sources for all </a:t>
            </a:r>
            <a:r>
              <a:rPr lang="en-US" sz="1700">
                <a:highlight>
                  <a:srgbClr val="FFFF00"/>
                </a:highlight>
                <a:latin typeface="+mn-lt"/>
              </a:rPr>
              <a:t>“external” graphics</a:t>
            </a:r>
            <a:endParaRPr lang="en-US" sz="1700" noProof="0" dirty="0">
              <a:highlight>
                <a:srgbClr val="FFFF00"/>
              </a:highlight>
              <a:latin typeface="+mn-lt"/>
            </a:endParaRPr>
          </a:p>
        </p:txBody>
      </p:sp>
      <p:sp>
        <p:nvSpPr>
          <p:cNvPr id="206" name="Google Shape;206;p15">
            <a:extLst>
              <a:ext uri="{FF2B5EF4-FFF2-40B4-BE49-F238E27FC236}">
                <a16:creationId xmlns:a16="http://schemas.microsoft.com/office/drawing/2014/main" id="{F4C4BB18-8835-11D2-AA17-86F79DE46E1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 name="Foliennummernplatzhalter 1">
            <a:extLst>
              <a:ext uri="{FF2B5EF4-FFF2-40B4-BE49-F238E27FC236}">
                <a16:creationId xmlns:a16="http://schemas.microsoft.com/office/drawing/2014/main" id="{CE5357F0-B5D2-99B1-B8A4-AF18751CCC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a:t>
            </a:fld>
            <a:endParaRPr lang="en-US" noProof="0" dirty="0"/>
          </a:p>
        </p:txBody>
      </p:sp>
    </p:spTree>
    <p:extLst>
      <p:ext uri="{BB962C8B-B14F-4D97-AF65-F5344CB8AC3E}">
        <p14:creationId xmlns:p14="http://schemas.microsoft.com/office/powerpoint/2010/main" val="428042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69FF539-9987-B8A9-ECFE-9835BB51369D}"/>
            </a:ext>
          </a:extLst>
        </p:cNvPr>
        <p:cNvGrpSpPr/>
        <p:nvPr/>
      </p:nvGrpSpPr>
      <p:grpSpPr>
        <a:xfrm>
          <a:off x="0" y="0"/>
          <a:ext cx="0" cy="0"/>
          <a:chOff x="0" y="0"/>
          <a:chExt cx="0" cy="0"/>
        </a:xfrm>
      </p:grpSpPr>
      <p:sp>
        <p:nvSpPr>
          <p:cNvPr id="221" name="Google Shape;221;p17">
            <a:extLst>
              <a:ext uri="{FF2B5EF4-FFF2-40B4-BE49-F238E27FC236}">
                <a16:creationId xmlns:a16="http://schemas.microsoft.com/office/drawing/2014/main" id="{CB39F9C9-950A-D0D4-E916-9C1E6BC58A97}"/>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Results – Autoencoder</a:t>
            </a:r>
          </a:p>
        </p:txBody>
      </p:sp>
      <p:sp>
        <p:nvSpPr>
          <p:cNvPr id="222" name="Google Shape;222;p17">
            <a:extLst>
              <a:ext uri="{FF2B5EF4-FFF2-40B4-BE49-F238E27FC236}">
                <a16:creationId xmlns:a16="http://schemas.microsoft.com/office/drawing/2014/main" id="{06F01486-A215-8482-F91D-C5929B96EAD0}"/>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None/>
            </a:pPr>
            <a:r>
              <a:rPr lang="en-US" sz="1700" noProof="0" dirty="0">
                <a:latin typeface="+mn-lt"/>
              </a:rPr>
              <a:t>Selected parameters</a:t>
            </a:r>
          </a:p>
          <a:p>
            <a:pPr lvl="0" indent="-338400">
              <a:lnSpc>
                <a:spcPct val="95000"/>
              </a:lnSpc>
              <a:spcBef>
                <a:spcPts val="1200"/>
              </a:spcBef>
            </a:pPr>
            <a:r>
              <a:rPr lang="en-US" sz="1700" noProof="0" dirty="0">
                <a:latin typeface="+mn-lt"/>
              </a:rPr>
              <a:t>Features: Torque as input</a:t>
            </a:r>
          </a:p>
          <a:p>
            <a:pPr lvl="0" indent="-338400">
              <a:lnSpc>
                <a:spcPct val="95000"/>
              </a:lnSpc>
              <a:spcBef>
                <a:spcPts val="1200"/>
              </a:spcBef>
            </a:pPr>
            <a:r>
              <a:rPr lang="en-US" sz="1700" noProof="0" dirty="0">
                <a:latin typeface="+mn-lt"/>
              </a:rPr>
              <a:t>Parameters: </a:t>
            </a:r>
            <a:endParaRPr lang="en-US" sz="1543" noProof="0" dirty="0">
              <a:latin typeface="+mn-lt"/>
            </a:endParaRPr>
          </a:p>
          <a:p>
            <a:pPr lvl="1" indent="-338400">
              <a:lnSpc>
                <a:spcPct val="95000"/>
              </a:lnSpc>
              <a:spcBef>
                <a:spcPts val="1200"/>
              </a:spcBef>
            </a:pPr>
            <a:r>
              <a:rPr lang="en-US" sz="1543" noProof="0" dirty="0">
                <a:latin typeface="+mn-lt"/>
              </a:rPr>
              <a:t>Contamination: </a:t>
            </a:r>
            <a:r>
              <a:rPr lang="en-US" sz="1700" noProof="0" dirty="0">
                <a:latin typeface="+mn-lt"/>
              </a:rPr>
              <a:t>0.01</a:t>
            </a:r>
          </a:p>
          <a:p>
            <a:pPr lvl="1" indent="-338400">
              <a:lnSpc>
                <a:spcPct val="95000"/>
              </a:lnSpc>
              <a:spcBef>
                <a:spcPts val="1200"/>
              </a:spcBef>
            </a:pPr>
            <a:r>
              <a:rPr lang="en-US" sz="1543" noProof="0" dirty="0">
                <a:latin typeface="+mn-lt"/>
              </a:rPr>
              <a:t>Latent dims: 8</a:t>
            </a:r>
          </a:p>
          <a:p>
            <a:pPr lvl="1" indent="-338400">
              <a:lnSpc>
                <a:spcPct val="95000"/>
              </a:lnSpc>
              <a:spcBef>
                <a:spcPts val="1200"/>
              </a:spcBef>
            </a:pPr>
            <a:r>
              <a:rPr lang="en-US" noProof="0" dirty="0">
                <a:latin typeface="+mn-lt"/>
              </a:rPr>
              <a:t>Epochs: 50</a:t>
            </a:r>
          </a:p>
          <a:p>
            <a:pPr lvl="1" indent="-338400">
              <a:lnSpc>
                <a:spcPct val="95000"/>
              </a:lnSpc>
              <a:spcBef>
                <a:spcPts val="1200"/>
              </a:spcBef>
            </a:pPr>
            <a:r>
              <a:rPr lang="en-US" noProof="0" dirty="0">
                <a:latin typeface="+mn-lt"/>
              </a:rPr>
              <a:t>Batch size: 64	</a:t>
            </a:r>
            <a:endParaRPr lang="en-US" sz="1700" noProof="0" dirty="0">
              <a:latin typeface="+mn-lt"/>
            </a:endParaRPr>
          </a:p>
          <a:p>
            <a:pPr lvl="0" indent="-338400">
              <a:lnSpc>
                <a:spcPct val="95000"/>
              </a:lnSpc>
              <a:spcBef>
                <a:spcPts val="1200"/>
              </a:spcBef>
            </a:pPr>
            <a:r>
              <a:rPr lang="en-US" sz="1700" noProof="0" dirty="0">
                <a:latin typeface="+mn-lt"/>
              </a:rPr>
              <a:t>Peaks were not detected at all in some sequences</a:t>
            </a:r>
          </a:p>
          <a:p>
            <a:pPr lvl="0" indent="-338400">
              <a:lnSpc>
                <a:spcPct val="95000"/>
              </a:lnSpc>
              <a:spcBef>
                <a:spcPts val="1200"/>
              </a:spcBef>
            </a:pPr>
            <a:r>
              <a:rPr lang="en-US" sz="1700" noProof="0" dirty="0">
                <a:latin typeface="+mn-lt"/>
              </a:rPr>
              <a:t>However, good results for certain sequences </a:t>
            </a:r>
            <a:r>
              <a:rPr lang="en-US" sz="1700" noProof="0" dirty="0">
                <a:latin typeface="+mn-lt"/>
                <a:sym typeface="Wingdings" panose="05000000000000000000" pitchFamily="2" charset="2"/>
              </a:rPr>
              <a:t> Not very generalizable</a:t>
            </a:r>
          </a:p>
          <a:p>
            <a:pPr lvl="0" indent="-338400" algn="l" rtl="0">
              <a:lnSpc>
                <a:spcPct val="95000"/>
              </a:lnSpc>
              <a:spcBef>
                <a:spcPts val="1200"/>
              </a:spcBef>
              <a:spcAft>
                <a:spcPts val="0"/>
              </a:spcAft>
              <a:buNone/>
            </a:pPr>
            <a:endParaRPr lang="en-US" sz="1700" noProof="0" dirty="0">
              <a:latin typeface="+mn-lt"/>
            </a:endParaRPr>
          </a:p>
        </p:txBody>
      </p:sp>
      <p:sp>
        <p:nvSpPr>
          <p:cNvPr id="2" name="Google Shape;206;p15">
            <a:extLst>
              <a:ext uri="{FF2B5EF4-FFF2-40B4-BE49-F238E27FC236}">
                <a16:creationId xmlns:a16="http://schemas.microsoft.com/office/drawing/2014/main" id="{63455795-CF7B-0829-C08B-2B3B9CC8729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B9D08965-9C0D-BFAA-9758-82C4B9481E3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20</a:t>
            </a:fld>
            <a:endParaRPr lang="en-US" noProof="0" dirty="0"/>
          </a:p>
        </p:txBody>
      </p:sp>
    </p:spTree>
    <p:extLst>
      <p:ext uri="{BB962C8B-B14F-4D97-AF65-F5344CB8AC3E}">
        <p14:creationId xmlns:p14="http://schemas.microsoft.com/office/powerpoint/2010/main" val="4293876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4DE9AA62-4CEB-02D7-AA20-1B35EA69490C}"/>
            </a:ext>
          </a:extLst>
        </p:cNvPr>
        <p:cNvGrpSpPr/>
        <p:nvPr/>
      </p:nvGrpSpPr>
      <p:grpSpPr>
        <a:xfrm>
          <a:off x="0" y="0"/>
          <a:ext cx="0" cy="0"/>
          <a:chOff x="0" y="0"/>
          <a:chExt cx="0" cy="0"/>
        </a:xfrm>
      </p:grpSpPr>
      <p:sp>
        <p:nvSpPr>
          <p:cNvPr id="7" name="Google Shape;222;p17">
            <a:extLst>
              <a:ext uri="{FF2B5EF4-FFF2-40B4-BE49-F238E27FC236}">
                <a16:creationId xmlns:a16="http://schemas.microsoft.com/office/drawing/2014/main" id="{5A2C6425-D795-1F48-BD0B-850CF7A5036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(Torque)</a:t>
            </a:r>
          </a:p>
          <a:p>
            <a:pPr lvl="0" indent="-338400">
              <a:lnSpc>
                <a:spcPct val="95000"/>
              </a:lnSpc>
              <a:spcBef>
                <a:spcPts val="1200"/>
              </a:spcBef>
            </a:pPr>
            <a:r>
              <a:rPr lang="en-US" sz="1700" noProof="0" dirty="0">
                <a:latin typeface="+mn-lt"/>
              </a:rPr>
              <a:t>Good precision on easy examples</a:t>
            </a:r>
          </a:p>
          <a:p>
            <a:pPr lvl="0" indent="-338400">
              <a:lnSpc>
                <a:spcPct val="95000"/>
              </a:lnSpc>
              <a:spcBef>
                <a:spcPts val="1200"/>
              </a:spcBef>
            </a:pPr>
            <a:r>
              <a:rPr lang="en-US" sz="1700" noProof="0" dirty="0">
                <a:latin typeface="+mn-lt"/>
              </a:rPr>
              <a:t>Few true peaks were undetected</a:t>
            </a:r>
          </a:p>
        </p:txBody>
      </p:sp>
      <p:pic>
        <p:nvPicPr>
          <p:cNvPr id="10" name="Grafik 9" descr="Ein Bild, das Text, Diagramm, Schrift, Reihe enthält.&#10;&#10;KI-generierte Inhalte können fehlerhaft sein.">
            <a:extLst>
              <a:ext uri="{FF2B5EF4-FFF2-40B4-BE49-F238E27FC236}">
                <a16:creationId xmlns:a16="http://schemas.microsoft.com/office/drawing/2014/main" id="{807BADC9-FDE3-3ED7-999E-F2BAF5C6158C}"/>
              </a:ext>
            </a:extLst>
          </p:cNvPr>
          <p:cNvPicPr>
            <a:picLocks noChangeAspect="1"/>
          </p:cNvPicPr>
          <p:nvPr/>
        </p:nvPicPr>
        <p:blipFill>
          <a:blip r:embed="rId3"/>
          <a:stretch>
            <a:fillRect/>
          </a:stretch>
        </p:blipFill>
        <p:spPr>
          <a:xfrm>
            <a:off x="4448619" y="753381"/>
            <a:ext cx="4410545" cy="1865728"/>
          </a:xfrm>
          <a:prstGeom prst="rect">
            <a:avLst/>
          </a:prstGeom>
        </p:spPr>
      </p:pic>
      <p:pic>
        <p:nvPicPr>
          <p:cNvPr id="13" name="Grafik 12" descr="Ein Bild, das Diagramm, Reihe, Text, Screenshot enthält.&#10;&#10;KI-generierte Inhalte können fehlerhaft sein.">
            <a:extLst>
              <a:ext uri="{FF2B5EF4-FFF2-40B4-BE49-F238E27FC236}">
                <a16:creationId xmlns:a16="http://schemas.microsoft.com/office/drawing/2014/main" id="{D4FFB2CA-F4D7-4626-AD84-00418A8C3E20}"/>
              </a:ext>
            </a:extLst>
          </p:cNvPr>
          <p:cNvPicPr>
            <a:picLocks noChangeAspect="1"/>
          </p:cNvPicPr>
          <p:nvPr/>
        </p:nvPicPr>
        <p:blipFill>
          <a:blip r:embed="rId4"/>
          <a:stretch>
            <a:fillRect/>
          </a:stretch>
        </p:blipFill>
        <p:spPr>
          <a:xfrm>
            <a:off x="4448618" y="2720934"/>
            <a:ext cx="4410545" cy="1880051"/>
          </a:xfrm>
          <a:prstGeom prst="rect">
            <a:avLst/>
          </a:prstGeom>
        </p:spPr>
      </p:pic>
      <p:grpSp>
        <p:nvGrpSpPr>
          <p:cNvPr id="4" name="Gruppieren 3">
            <a:extLst>
              <a:ext uri="{FF2B5EF4-FFF2-40B4-BE49-F238E27FC236}">
                <a16:creationId xmlns:a16="http://schemas.microsoft.com/office/drawing/2014/main" id="{5770A0A7-3AAE-3A40-C679-C5A9ABEE45D8}"/>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7CF56EE2-4373-3660-CF3B-75889981F434}"/>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9C12100E-A100-4859-77E6-BD4D450A5EF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182A85F3-0BD7-A70B-9E48-FC0764949B3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94D2AFD7-E5E1-0A7F-19CF-AC0C75480A49}"/>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9EDF19A9-5237-19D2-A47A-3A098A58ACD4}"/>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67F9E773-E7E7-6B4F-3B74-D573963E0727}"/>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FBB1CF25-F7D6-7605-4465-816482B3E61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CA47C35F-E47F-44F0-3DA7-9CBA8B47B50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21</a:t>
            </a:fld>
            <a:endParaRPr lang="en-US" noProof="0" dirty="0"/>
          </a:p>
        </p:txBody>
      </p:sp>
    </p:spTree>
    <p:extLst>
      <p:ext uri="{BB962C8B-B14F-4D97-AF65-F5344CB8AC3E}">
        <p14:creationId xmlns:p14="http://schemas.microsoft.com/office/powerpoint/2010/main" val="2363418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0FAB15A-0BF5-4AE5-CAAE-3283AFA0F430}"/>
            </a:ext>
          </a:extLst>
        </p:cNvPr>
        <p:cNvGrpSpPr/>
        <p:nvPr/>
      </p:nvGrpSpPr>
      <p:grpSpPr>
        <a:xfrm>
          <a:off x="0" y="0"/>
          <a:ext cx="0" cy="0"/>
          <a:chOff x="0" y="0"/>
          <a:chExt cx="0" cy="0"/>
        </a:xfrm>
      </p:grpSpPr>
      <p:pic>
        <p:nvPicPr>
          <p:cNvPr id="7" name="Grafik 6" descr="Ein Bild, das Diagramm, Reihe, Text, Screenshot enthält.&#10;&#10;KI-generierte Inhalte können fehlerhaft sein.">
            <a:extLst>
              <a:ext uri="{FF2B5EF4-FFF2-40B4-BE49-F238E27FC236}">
                <a16:creationId xmlns:a16="http://schemas.microsoft.com/office/drawing/2014/main" id="{BFB9F86F-1B24-C82F-F370-495759A031B0}"/>
              </a:ext>
            </a:extLst>
          </p:cNvPr>
          <p:cNvPicPr>
            <a:picLocks noChangeAspect="1"/>
          </p:cNvPicPr>
          <p:nvPr/>
        </p:nvPicPr>
        <p:blipFill>
          <a:blip r:embed="rId3"/>
          <a:stretch>
            <a:fillRect/>
          </a:stretch>
        </p:blipFill>
        <p:spPr>
          <a:xfrm>
            <a:off x="4448620" y="2720935"/>
            <a:ext cx="4410544" cy="1880050"/>
          </a:xfrm>
          <a:prstGeom prst="rect">
            <a:avLst/>
          </a:prstGeom>
        </p:spPr>
      </p:pic>
      <p:pic>
        <p:nvPicPr>
          <p:cNvPr id="2" name="Grafik 1" descr="Ein Bild, das Text, Diagramm, Reihe, Schrift enthält.&#10;&#10;KI-generierte Inhalte können fehlerhaft sein.">
            <a:extLst>
              <a:ext uri="{FF2B5EF4-FFF2-40B4-BE49-F238E27FC236}">
                <a16:creationId xmlns:a16="http://schemas.microsoft.com/office/drawing/2014/main" id="{CB8CDA7D-A4EC-ADB8-EDC2-C5B80F18FBFD}"/>
              </a:ext>
            </a:extLst>
          </p:cNvPr>
          <p:cNvPicPr>
            <a:picLocks noChangeAspect="1"/>
          </p:cNvPicPr>
          <p:nvPr/>
        </p:nvPicPr>
        <p:blipFill>
          <a:blip r:embed="rId4"/>
          <a:stretch>
            <a:fillRect/>
          </a:stretch>
        </p:blipFill>
        <p:spPr>
          <a:xfrm>
            <a:off x="4448620" y="753381"/>
            <a:ext cx="4410544" cy="1865728"/>
          </a:xfrm>
          <a:prstGeom prst="rect">
            <a:avLst/>
          </a:prstGeom>
        </p:spPr>
      </p:pic>
      <p:sp>
        <p:nvSpPr>
          <p:cNvPr id="8" name="Google Shape;222;p17">
            <a:extLst>
              <a:ext uri="{FF2B5EF4-FFF2-40B4-BE49-F238E27FC236}">
                <a16:creationId xmlns:a16="http://schemas.microsoft.com/office/drawing/2014/main" id="{D0070120-4FEF-8594-7A7C-FD5906D09088}"/>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Threshold-Based Detection (Cmd.-Speed)</a:t>
            </a:r>
          </a:p>
          <a:p>
            <a:pPr lvl="0" indent="-338400">
              <a:lnSpc>
                <a:spcPct val="95000"/>
              </a:lnSpc>
              <a:spcBef>
                <a:spcPts val="1200"/>
              </a:spcBef>
            </a:pPr>
            <a:r>
              <a:rPr lang="en-US" sz="1700" noProof="0" dirty="0">
                <a:latin typeface="+mn-lt"/>
              </a:rPr>
              <a:t>Very high precision</a:t>
            </a:r>
          </a:p>
          <a:p>
            <a:pPr lvl="0" indent="-338400">
              <a:lnSpc>
                <a:spcPct val="95000"/>
              </a:lnSpc>
              <a:spcBef>
                <a:spcPts val="1200"/>
              </a:spcBef>
            </a:pPr>
            <a:r>
              <a:rPr lang="en-US" sz="1700" noProof="0" dirty="0">
                <a:latin typeface="+mn-lt"/>
              </a:rPr>
              <a:t>Most of the true peaks were detected</a:t>
            </a:r>
          </a:p>
        </p:txBody>
      </p:sp>
      <p:grpSp>
        <p:nvGrpSpPr>
          <p:cNvPr id="5" name="Gruppieren 4">
            <a:extLst>
              <a:ext uri="{FF2B5EF4-FFF2-40B4-BE49-F238E27FC236}">
                <a16:creationId xmlns:a16="http://schemas.microsoft.com/office/drawing/2014/main" id="{C9DD6AED-0980-597F-73BD-082235B51409}"/>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E6C32526-903A-BA3B-03F4-94F69C53D76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6FED6538-D8A4-8F46-C52E-04F737366B20}"/>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B1BF2F08-5AA5-6EEA-9864-76211B37A155}"/>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9BBE4D66-E10D-AEEC-EDAD-34418BB14D2A}"/>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6BAF3B41-1C8E-83B0-FF8B-442636E20BFD}"/>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509A6975-9E95-40AB-E5DB-E021C8E69E09}"/>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DEA8E49C-E63D-A5D6-1FDA-1A900FD1C317}"/>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1FC139E1-520D-44ED-C447-A62E06BCD8A6}"/>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22</a:t>
            </a:fld>
            <a:endParaRPr lang="en-US" noProof="0" dirty="0"/>
          </a:p>
        </p:txBody>
      </p:sp>
    </p:spTree>
    <p:extLst>
      <p:ext uri="{BB962C8B-B14F-4D97-AF65-F5344CB8AC3E}">
        <p14:creationId xmlns:p14="http://schemas.microsoft.com/office/powerpoint/2010/main" val="2879916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5B58963-1D1A-FAA3-C4B4-FA4F87BFFF30}"/>
            </a:ext>
          </a:extLst>
        </p:cNvPr>
        <p:cNvGrpSpPr/>
        <p:nvPr/>
      </p:nvGrpSpPr>
      <p:grpSpPr>
        <a:xfrm>
          <a:off x="0" y="0"/>
          <a:ext cx="0" cy="0"/>
          <a:chOff x="0" y="0"/>
          <a:chExt cx="0" cy="0"/>
        </a:xfrm>
      </p:grpSpPr>
      <p:pic>
        <p:nvPicPr>
          <p:cNvPr id="3" name="Grafik 2" descr="Ein Bild, das Text, Diagramm, Reihe, Screenshot enthält.&#10;&#10;KI-generierte Inhalte können fehlerhaft sein.">
            <a:extLst>
              <a:ext uri="{FF2B5EF4-FFF2-40B4-BE49-F238E27FC236}">
                <a16:creationId xmlns:a16="http://schemas.microsoft.com/office/drawing/2014/main" id="{504A420E-F2DD-A9A0-2CE8-0DF559013DD1}"/>
              </a:ext>
            </a:extLst>
          </p:cNvPr>
          <p:cNvPicPr>
            <a:picLocks noChangeAspect="1"/>
          </p:cNvPicPr>
          <p:nvPr/>
        </p:nvPicPr>
        <p:blipFill>
          <a:blip r:embed="rId3"/>
          <a:stretch>
            <a:fillRect/>
          </a:stretch>
        </p:blipFill>
        <p:spPr>
          <a:xfrm>
            <a:off x="4448621" y="753381"/>
            <a:ext cx="4410544" cy="1865728"/>
          </a:xfrm>
          <a:prstGeom prst="rect">
            <a:avLst/>
          </a:prstGeom>
        </p:spPr>
      </p:pic>
      <p:pic>
        <p:nvPicPr>
          <p:cNvPr id="6" name="Grafik 5" descr="Ein Bild, das Diagramm, Reihe, Screenshot, parallel enthält.&#10;&#10;KI-generierte Inhalte können fehlerhaft sein.">
            <a:extLst>
              <a:ext uri="{FF2B5EF4-FFF2-40B4-BE49-F238E27FC236}">
                <a16:creationId xmlns:a16="http://schemas.microsoft.com/office/drawing/2014/main" id="{C4F5E5E2-4E87-E487-3482-D71A6F8DBC45}"/>
              </a:ext>
            </a:extLst>
          </p:cNvPr>
          <p:cNvPicPr>
            <a:picLocks noChangeAspect="1"/>
          </p:cNvPicPr>
          <p:nvPr/>
        </p:nvPicPr>
        <p:blipFill>
          <a:blip r:embed="rId4"/>
          <a:stretch>
            <a:fillRect/>
          </a:stretch>
        </p:blipFill>
        <p:spPr>
          <a:xfrm>
            <a:off x="4448621" y="2720935"/>
            <a:ext cx="4410543" cy="1880050"/>
          </a:xfrm>
          <a:prstGeom prst="rect">
            <a:avLst/>
          </a:prstGeom>
        </p:spPr>
      </p:pic>
      <p:sp>
        <p:nvSpPr>
          <p:cNvPr id="15" name="Google Shape;222;p17">
            <a:extLst>
              <a:ext uri="{FF2B5EF4-FFF2-40B4-BE49-F238E27FC236}">
                <a16:creationId xmlns:a16="http://schemas.microsoft.com/office/drawing/2014/main" id="{2F47258E-41BA-136F-7FDD-E1F91C35C736}"/>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Wavelet Transform</a:t>
            </a:r>
          </a:p>
          <a:p>
            <a:pPr lvl="0" indent="-338400">
              <a:lnSpc>
                <a:spcPct val="95000"/>
              </a:lnSpc>
              <a:spcBef>
                <a:spcPts val="1200"/>
              </a:spcBef>
            </a:pPr>
            <a:r>
              <a:rPr lang="en-US" sz="1700" noProof="0" dirty="0">
                <a:latin typeface="+mn-lt"/>
              </a:rPr>
              <a:t>Very bad precision</a:t>
            </a:r>
          </a:p>
          <a:p>
            <a:pPr lvl="0" indent="-338400">
              <a:lnSpc>
                <a:spcPct val="95000"/>
              </a:lnSpc>
              <a:spcBef>
                <a:spcPts val="1200"/>
              </a:spcBef>
            </a:pPr>
            <a:r>
              <a:rPr lang="en-US" sz="1700" noProof="0" dirty="0">
                <a:latin typeface="+mn-lt"/>
              </a:rPr>
              <a:t>Most of the true peaks were detected but not all</a:t>
            </a:r>
          </a:p>
          <a:p>
            <a:pPr lvl="0" indent="-338400">
              <a:lnSpc>
                <a:spcPct val="95000"/>
              </a:lnSpc>
              <a:spcBef>
                <a:spcPts val="1200"/>
              </a:spcBef>
            </a:pPr>
            <a:endParaRPr lang="en-US" sz="1700" dirty="0">
              <a:latin typeface="+mn-lt"/>
            </a:endParaRPr>
          </a:p>
          <a:p>
            <a:pPr lvl="0" indent="-338400">
              <a:lnSpc>
                <a:spcPct val="95000"/>
              </a:lnSpc>
              <a:spcBef>
                <a:spcPts val="1200"/>
              </a:spcBef>
            </a:pPr>
            <a:r>
              <a:rPr lang="en-US" sz="1700" noProof="0" dirty="0">
                <a:latin typeface="+mn-lt"/>
              </a:rPr>
              <a:t>Possible reasons of failure:</a:t>
            </a:r>
          </a:p>
          <a:p>
            <a:pPr lvl="1" indent="-338400">
              <a:lnSpc>
                <a:spcPct val="95000"/>
              </a:lnSpc>
              <a:spcBef>
                <a:spcPts val="1200"/>
              </a:spcBef>
            </a:pPr>
            <a:r>
              <a:rPr lang="en-US" sz="1543" dirty="0">
                <a:latin typeface="+mn-lt"/>
              </a:rPr>
              <a:t>Peaks have different shapes and widths</a:t>
            </a:r>
          </a:p>
          <a:p>
            <a:pPr lvl="1" indent="-338400">
              <a:lnSpc>
                <a:spcPct val="95000"/>
              </a:lnSpc>
              <a:spcBef>
                <a:spcPts val="1200"/>
              </a:spcBef>
            </a:pPr>
            <a:r>
              <a:rPr lang="en-US" sz="1543" dirty="0">
                <a:latin typeface="+mn-lt"/>
              </a:rPr>
              <a:t>Shape is indistinguishable from noise</a:t>
            </a:r>
            <a:endParaRPr lang="en-US" sz="1543" noProof="0" dirty="0">
              <a:latin typeface="+mn-lt"/>
            </a:endParaRPr>
          </a:p>
        </p:txBody>
      </p:sp>
      <p:grpSp>
        <p:nvGrpSpPr>
          <p:cNvPr id="5" name="Gruppieren 4">
            <a:extLst>
              <a:ext uri="{FF2B5EF4-FFF2-40B4-BE49-F238E27FC236}">
                <a16:creationId xmlns:a16="http://schemas.microsoft.com/office/drawing/2014/main" id="{66655AE8-FF97-FD27-F47B-F0997CA89217}"/>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1E3E9868-28B1-D36B-8ED3-74E6088D5289}"/>
                </a:ext>
              </a:extLst>
            </p:cNvPr>
            <p:cNvGrpSpPr/>
            <p:nvPr/>
          </p:nvGrpSpPr>
          <p:grpSpPr>
            <a:xfrm>
              <a:off x="797538" y="70119"/>
              <a:ext cx="9040145" cy="425576"/>
              <a:chOff x="958348" y="786838"/>
              <a:chExt cx="4045251" cy="346364"/>
            </a:xfrm>
          </p:grpSpPr>
          <p:sp>
            <p:nvSpPr>
              <p:cNvPr id="9" name="Richtungspfeil 33">
                <a:extLst>
                  <a:ext uri="{FF2B5EF4-FFF2-40B4-BE49-F238E27FC236}">
                    <a16:creationId xmlns:a16="http://schemas.microsoft.com/office/drawing/2014/main" id="{3C850B69-DB45-011A-6531-3E16002D6FCF}"/>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 name="Eingekerbter Richtungspfeil 1">
                <a:extLst>
                  <a:ext uri="{FF2B5EF4-FFF2-40B4-BE49-F238E27FC236}">
                    <a16:creationId xmlns:a16="http://schemas.microsoft.com/office/drawing/2014/main" id="{B6F55326-06E0-4B14-A6B1-5DCC271C37EF}"/>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A313718E-6191-B70F-671F-FDC7F15EAF34}"/>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847EC075-185F-FF1A-64AD-99E78493CC21}"/>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8" name="Eingekerbter Richtungspfeil 11">
              <a:extLst>
                <a:ext uri="{FF2B5EF4-FFF2-40B4-BE49-F238E27FC236}">
                  <a16:creationId xmlns:a16="http://schemas.microsoft.com/office/drawing/2014/main" id="{9CA7CDF3-CA8B-5A0A-4CE5-135E99E3E76D}"/>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FE8C4620-2E27-0809-CBD4-2E161A4B55D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E3545643-7C97-65A7-4A05-F6B571A711F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23</a:t>
            </a:fld>
            <a:endParaRPr lang="en-US" noProof="0" dirty="0"/>
          </a:p>
        </p:txBody>
      </p:sp>
    </p:spTree>
    <p:extLst>
      <p:ext uri="{BB962C8B-B14F-4D97-AF65-F5344CB8AC3E}">
        <p14:creationId xmlns:p14="http://schemas.microsoft.com/office/powerpoint/2010/main" val="2012536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AE152F2-108B-6D30-8613-C4B3B3ACBF7F}"/>
            </a:ext>
          </a:extLst>
        </p:cNvPr>
        <p:cNvGrpSpPr/>
        <p:nvPr/>
      </p:nvGrpSpPr>
      <p:grpSpPr>
        <a:xfrm>
          <a:off x="0" y="0"/>
          <a:ext cx="0" cy="0"/>
          <a:chOff x="0" y="0"/>
          <a:chExt cx="0" cy="0"/>
        </a:xfrm>
      </p:grpSpPr>
      <p:pic>
        <p:nvPicPr>
          <p:cNvPr id="3" name="Grafik 2" descr="Ein Bild, das Text, Schrift, Diagramm, Reihe enthält.&#10;&#10;KI-generierte Inhalte können fehlerhaft sein.">
            <a:extLst>
              <a:ext uri="{FF2B5EF4-FFF2-40B4-BE49-F238E27FC236}">
                <a16:creationId xmlns:a16="http://schemas.microsoft.com/office/drawing/2014/main" id="{BD5E7B01-C592-F2AA-5615-146DF5970FC3}"/>
              </a:ext>
            </a:extLst>
          </p:cNvPr>
          <p:cNvPicPr>
            <a:picLocks noChangeAspect="1"/>
          </p:cNvPicPr>
          <p:nvPr/>
        </p:nvPicPr>
        <p:blipFill>
          <a:blip r:embed="rId3"/>
          <a:stretch>
            <a:fillRect/>
          </a:stretch>
        </p:blipFill>
        <p:spPr>
          <a:xfrm>
            <a:off x="4448619" y="752800"/>
            <a:ext cx="4410545" cy="1865728"/>
          </a:xfrm>
          <a:prstGeom prst="rect">
            <a:avLst/>
          </a:prstGeom>
        </p:spPr>
      </p:pic>
      <p:pic>
        <p:nvPicPr>
          <p:cNvPr id="6" name="Grafik 5" descr="Ein Bild, das Text, Diagramm, Reihe, Screenshot enthält.&#10;&#10;KI-generierte Inhalte können fehlerhaft sein.">
            <a:extLst>
              <a:ext uri="{FF2B5EF4-FFF2-40B4-BE49-F238E27FC236}">
                <a16:creationId xmlns:a16="http://schemas.microsoft.com/office/drawing/2014/main" id="{DA404EE8-9D22-1EDC-6436-74B70CF611B7}"/>
              </a:ext>
            </a:extLst>
          </p:cNvPr>
          <p:cNvPicPr>
            <a:picLocks noChangeAspect="1"/>
          </p:cNvPicPr>
          <p:nvPr/>
        </p:nvPicPr>
        <p:blipFill>
          <a:blip r:embed="rId4"/>
          <a:stretch>
            <a:fillRect/>
          </a:stretch>
        </p:blipFill>
        <p:spPr>
          <a:xfrm>
            <a:off x="4448619" y="2720935"/>
            <a:ext cx="4410545" cy="1880051"/>
          </a:xfrm>
          <a:prstGeom prst="rect">
            <a:avLst/>
          </a:prstGeom>
        </p:spPr>
      </p:pic>
      <p:sp>
        <p:nvSpPr>
          <p:cNvPr id="2" name="Google Shape;222;p17">
            <a:extLst>
              <a:ext uri="{FF2B5EF4-FFF2-40B4-BE49-F238E27FC236}">
                <a16:creationId xmlns:a16="http://schemas.microsoft.com/office/drawing/2014/main" id="{8E5727CE-2226-DCE7-6D6E-AA98622C327A}"/>
              </a:ext>
            </a:extLst>
          </p:cNvPr>
          <p:cNvSpPr txBox="1">
            <a:spLocks/>
          </p:cNvSpPr>
          <p:nvPr/>
        </p:nvSpPr>
        <p:spPr>
          <a:xfrm>
            <a:off x="359999" y="752800"/>
            <a:ext cx="4212001" cy="384818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mn-lt"/>
              </a:rPr>
              <a:t>Clustering with DBSCAN</a:t>
            </a:r>
          </a:p>
          <a:p>
            <a:pPr indent="-338400">
              <a:lnSpc>
                <a:spcPct val="95000"/>
              </a:lnSpc>
              <a:spcBef>
                <a:spcPts val="1200"/>
              </a:spcBef>
            </a:pPr>
            <a:r>
              <a:rPr lang="en-US" sz="1700" dirty="0">
                <a:latin typeface="+mn-lt"/>
              </a:rPr>
              <a:t>High</a:t>
            </a:r>
            <a:r>
              <a:rPr lang="en-US" sz="1700" noProof="0" dirty="0">
                <a:latin typeface="+mn-lt"/>
              </a:rPr>
              <a:t> precision</a:t>
            </a:r>
          </a:p>
          <a:p>
            <a:pPr indent="-338400">
              <a:lnSpc>
                <a:spcPct val="95000"/>
              </a:lnSpc>
              <a:spcBef>
                <a:spcPts val="1200"/>
              </a:spcBef>
            </a:pPr>
            <a:r>
              <a:rPr lang="en-US" sz="1700" noProof="0" dirty="0">
                <a:latin typeface="+mn-lt"/>
              </a:rPr>
              <a:t>Some peaks were not detected</a:t>
            </a:r>
          </a:p>
        </p:txBody>
      </p:sp>
      <p:grpSp>
        <p:nvGrpSpPr>
          <p:cNvPr id="7" name="Gruppieren 6">
            <a:extLst>
              <a:ext uri="{FF2B5EF4-FFF2-40B4-BE49-F238E27FC236}">
                <a16:creationId xmlns:a16="http://schemas.microsoft.com/office/drawing/2014/main" id="{64CF662F-335C-103C-BAC1-121544ECA7AA}"/>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6CBEEAA1-8A4A-5741-7B08-F34371DFF27B}"/>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07F0A250-2B15-3406-28C5-CDB544996105}"/>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5061182A-223C-659F-0755-5F23096A6268}"/>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046F81D9-9F91-96FE-1B31-EEB0562CBA1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FADB9A3D-B41A-D50C-B122-CA87AB229D3E}"/>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E3389988-0C2D-3EA5-0E2C-D8D3CC33199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65390A10-953F-FDAA-464F-C2A14002E28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480568A7-A481-2164-BA83-F53EEEA3DE3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24</a:t>
            </a:fld>
            <a:endParaRPr lang="en-US" noProof="0" dirty="0"/>
          </a:p>
        </p:txBody>
      </p:sp>
    </p:spTree>
    <p:extLst>
      <p:ext uri="{BB962C8B-B14F-4D97-AF65-F5344CB8AC3E}">
        <p14:creationId xmlns:p14="http://schemas.microsoft.com/office/powerpoint/2010/main" val="1894306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C818FCED-CBE8-23E8-1972-2212B4188EEB}"/>
            </a:ext>
          </a:extLst>
        </p:cNvPr>
        <p:cNvGrpSpPr/>
        <p:nvPr/>
      </p:nvGrpSpPr>
      <p:grpSpPr>
        <a:xfrm>
          <a:off x="0" y="0"/>
          <a:ext cx="0" cy="0"/>
          <a:chOff x="0" y="0"/>
          <a:chExt cx="0" cy="0"/>
        </a:xfrm>
      </p:grpSpPr>
      <p:pic>
        <p:nvPicPr>
          <p:cNvPr id="4" name="Grafik 3" descr="Ein Bild, das Text, Diagramm, Reihe, Schrift enthält.&#10;&#10;KI-generierte Inhalte können fehlerhaft sein.">
            <a:extLst>
              <a:ext uri="{FF2B5EF4-FFF2-40B4-BE49-F238E27FC236}">
                <a16:creationId xmlns:a16="http://schemas.microsoft.com/office/drawing/2014/main" id="{E542D338-B88C-E9F9-A346-2ED77A2654A5}"/>
              </a:ext>
            </a:extLst>
          </p:cNvPr>
          <p:cNvPicPr>
            <a:picLocks noChangeAspect="1"/>
          </p:cNvPicPr>
          <p:nvPr/>
        </p:nvPicPr>
        <p:blipFill>
          <a:blip r:embed="rId3"/>
          <a:stretch>
            <a:fillRect/>
          </a:stretch>
        </p:blipFill>
        <p:spPr>
          <a:xfrm>
            <a:off x="4448619" y="752800"/>
            <a:ext cx="4410544" cy="1865728"/>
          </a:xfrm>
          <a:prstGeom prst="rect">
            <a:avLst/>
          </a:prstGeom>
        </p:spPr>
      </p:pic>
      <p:pic>
        <p:nvPicPr>
          <p:cNvPr id="7" name="Grafik 6" descr="Ein Bild, das Diagramm, Text, Reihe, Screenshot enthält.&#10;&#10;KI-generierte Inhalte können fehlerhaft sein.">
            <a:extLst>
              <a:ext uri="{FF2B5EF4-FFF2-40B4-BE49-F238E27FC236}">
                <a16:creationId xmlns:a16="http://schemas.microsoft.com/office/drawing/2014/main" id="{02852722-5F71-6B58-FB33-3CA72D97FA68}"/>
              </a:ext>
            </a:extLst>
          </p:cNvPr>
          <p:cNvPicPr>
            <a:picLocks noChangeAspect="1"/>
          </p:cNvPicPr>
          <p:nvPr/>
        </p:nvPicPr>
        <p:blipFill>
          <a:blip r:embed="rId4"/>
          <a:stretch>
            <a:fillRect/>
          </a:stretch>
        </p:blipFill>
        <p:spPr>
          <a:xfrm>
            <a:off x="4448619" y="2720935"/>
            <a:ext cx="4410544" cy="1880050"/>
          </a:xfrm>
          <a:prstGeom prst="rect">
            <a:avLst/>
          </a:prstGeom>
        </p:spPr>
      </p:pic>
      <p:sp>
        <p:nvSpPr>
          <p:cNvPr id="3" name="Google Shape;222;p17">
            <a:extLst>
              <a:ext uri="{FF2B5EF4-FFF2-40B4-BE49-F238E27FC236}">
                <a16:creationId xmlns:a16="http://schemas.microsoft.com/office/drawing/2014/main" id="{9CE114F1-34FB-0D1C-E658-FC554AB5B895}"/>
              </a:ext>
            </a:extLst>
          </p:cNvPr>
          <p:cNvSpPr txBox="1">
            <a:spLocks/>
          </p:cNvSpPr>
          <p:nvPr/>
        </p:nvSpPr>
        <p:spPr>
          <a:xfrm>
            <a:off x="359999" y="752799"/>
            <a:ext cx="4212001"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Clustering with K-Means</a:t>
            </a:r>
          </a:p>
          <a:p>
            <a:pPr lvl="0" indent="-338400">
              <a:lnSpc>
                <a:spcPct val="95000"/>
              </a:lnSpc>
              <a:spcBef>
                <a:spcPts val="1200"/>
              </a:spcBef>
            </a:pPr>
            <a:r>
              <a:rPr lang="en-US" sz="1700" noProof="0" dirty="0">
                <a:latin typeface="+mn-lt"/>
              </a:rPr>
              <a:t>False-positives issues on some sequences</a:t>
            </a:r>
          </a:p>
          <a:p>
            <a:pPr lvl="0" indent="-338400">
              <a:lnSpc>
                <a:spcPct val="95000"/>
              </a:lnSpc>
              <a:spcBef>
                <a:spcPts val="1200"/>
              </a:spcBef>
            </a:pPr>
            <a:r>
              <a:rPr lang="en-US" sz="1700" noProof="0" dirty="0">
                <a:latin typeface="+mn-lt"/>
              </a:rPr>
              <a:t>Many peaks were undetected</a:t>
            </a:r>
          </a:p>
          <a:p>
            <a:pPr lvl="0" indent="-338400">
              <a:lnSpc>
                <a:spcPct val="95000"/>
              </a:lnSpc>
              <a:spcBef>
                <a:spcPts val="1200"/>
              </a:spcBef>
            </a:pPr>
            <a:r>
              <a:rPr lang="en-US" sz="1700" noProof="0" dirty="0">
                <a:latin typeface="+mn-lt"/>
              </a:rPr>
              <a:t>Recognizable tendency of detecting peaks</a:t>
            </a:r>
          </a:p>
        </p:txBody>
      </p:sp>
      <p:grpSp>
        <p:nvGrpSpPr>
          <p:cNvPr id="6" name="Gruppieren 5">
            <a:extLst>
              <a:ext uri="{FF2B5EF4-FFF2-40B4-BE49-F238E27FC236}">
                <a16:creationId xmlns:a16="http://schemas.microsoft.com/office/drawing/2014/main" id="{A5ED4CE0-5B7D-0099-0395-901803943760}"/>
              </a:ext>
            </a:extLst>
          </p:cNvPr>
          <p:cNvGrpSpPr/>
          <p:nvPr/>
        </p:nvGrpSpPr>
        <p:grpSpPr>
          <a:xfrm>
            <a:off x="359999" y="103726"/>
            <a:ext cx="6475141" cy="306900"/>
            <a:chOff x="797538" y="70119"/>
            <a:chExt cx="10280553" cy="425576"/>
          </a:xfrm>
        </p:grpSpPr>
        <p:grpSp>
          <p:nvGrpSpPr>
            <p:cNvPr id="8" name="Gruppieren 7">
              <a:extLst>
                <a:ext uri="{FF2B5EF4-FFF2-40B4-BE49-F238E27FC236}">
                  <a16:creationId xmlns:a16="http://schemas.microsoft.com/office/drawing/2014/main" id="{20C50C5E-C7CF-944B-63F3-E7E4CC464090}"/>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7FC81792-822C-779A-3A38-9F4F8A9896D2}"/>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CDA26281-2709-16A9-EFE0-D3759D02C1A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163199A0-0B41-1EC5-01D3-2FC7740B1081}"/>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E6116A20-16B7-0F0B-1FB5-C0E4D37BCCDF}"/>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0AB56AC3-4ACA-8ED4-E348-70A1938B5D5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4" name="Google Shape;206;p15">
            <a:extLst>
              <a:ext uri="{FF2B5EF4-FFF2-40B4-BE49-F238E27FC236}">
                <a16:creationId xmlns:a16="http://schemas.microsoft.com/office/drawing/2014/main" id="{4E4783C0-C6D3-AE43-4D9A-6C5CBA7A95B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5" name="Foliennummernplatzhalter 14">
            <a:extLst>
              <a:ext uri="{FF2B5EF4-FFF2-40B4-BE49-F238E27FC236}">
                <a16:creationId xmlns:a16="http://schemas.microsoft.com/office/drawing/2014/main" id="{B2A4AC7B-D0F2-DA15-AD70-B1E49C3C294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25</a:t>
            </a:fld>
            <a:endParaRPr lang="en-US" noProof="0" dirty="0"/>
          </a:p>
        </p:txBody>
      </p:sp>
    </p:spTree>
    <p:extLst>
      <p:ext uri="{BB962C8B-B14F-4D97-AF65-F5344CB8AC3E}">
        <p14:creationId xmlns:p14="http://schemas.microsoft.com/office/powerpoint/2010/main" val="3781175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E158D6-B7CA-B20D-F1C5-9A33BA6FD5C8}"/>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605DEDAE-F240-BCA2-E79E-FAAFF1CAFBE5}"/>
              </a:ext>
            </a:extLst>
          </p:cNvPr>
          <p:cNvSpPr txBox="1">
            <a:spLocks/>
          </p:cNvSpPr>
          <p:nvPr/>
        </p:nvSpPr>
        <p:spPr>
          <a:xfrm>
            <a:off x="360000" y="752799"/>
            <a:ext cx="410199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Isolation Tree</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lvl="0" indent="-338400">
              <a:lnSpc>
                <a:spcPct val="95000"/>
              </a:lnSpc>
              <a:spcBef>
                <a:spcPts val="1200"/>
              </a:spcBef>
            </a:pPr>
            <a:r>
              <a:rPr lang="en-US" sz="1700" noProof="0" dirty="0">
                <a:latin typeface="+mn-lt"/>
              </a:rPr>
              <a:t>Characteristic of marking the whole peak area instead of just one precise position</a:t>
            </a:r>
          </a:p>
          <a:p>
            <a:pPr indent="-338400">
              <a:lnSpc>
                <a:spcPct val="95000"/>
              </a:lnSpc>
              <a:spcBef>
                <a:spcPts val="1200"/>
              </a:spcBef>
            </a:pPr>
            <a:r>
              <a:rPr lang="en-US" sz="1700" noProof="0" dirty="0">
                <a:latin typeface="+mn-lt"/>
              </a:rPr>
              <a:t>Can detect positive and negative peaks</a:t>
            </a:r>
          </a:p>
        </p:txBody>
      </p:sp>
      <p:pic>
        <p:nvPicPr>
          <p:cNvPr id="10" name="Picture 9" descr="A graph showing a line of different colored lines&#10;&#10;AI-generated content may be incorrect.">
            <a:extLst>
              <a:ext uri="{FF2B5EF4-FFF2-40B4-BE49-F238E27FC236}">
                <a16:creationId xmlns:a16="http://schemas.microsoft.com/office/drawing/2014/main" id="{98023A4F-1F27-7215-6205-F1D9ECA50155}"/>
              </a:ext>
            </a:extLst>
          </p:cNvPr>
          <p:cNvPicPr>
            <a:picLocks noChangeAspect="1"/>
          </p:cNvPicPr>
          <p:nvPr/>
        </p:nvPicPr>
        <p:blipFill>
          <a:blip r:embed="rId3"/>
          <a:srcRect l="3166" t="7789" r="1676" b="6177"/>
          <a:stretch>
            <a:fillRect/>
          </a:stretch>
        </p:blipFill>
        <p:spPr>
          <a:xfrm>
            <a:off x="4461997" y="2879262"/>
            <a:ext cx="4322003" cy="1674670"/>
          </a:xfrm>
          <a:prstGeom prst="rect">
            <a:avLst/>
          </a:prstGeom>
        </p:spPr>
      </p:pic>
      <p:pic>
        <p:nvPicPr>
          <p:cNvPr id="18" name="Picture 17">
            <a:extLst>
              <a:ext uri="{FF2B5EF4-FFF2-40B4-BE49-F238E27FC236}">
                <a16:creationId xmlns:a16="http://schemas.microsoft.com/office/drawing/2014/main" id="{01C5CE52-345A-06F3-41E2-45F61237748E}"/>
              </a:ext>
            </a:extLst>
          </p:cNvPr>
          <p:cNvPicPr>
            <a:picLocks noChangeAspect="1"/>
          </p:cNvPicPr>
          <p:nvPr/>
        </p:nvPicPr>
        <p:blipFill>
          <a:blip r:embed="rId4"/>
          <a:srcRect t="5792"/>
          <a:stretch>
            <a:fillRect/>
          </a:stretch>
        </p:blipFill>
        <p:spPr>
          <a:xfrm>
            <a:off x="4461997" y="867567"/>
            <a:ext cx="4322003" cy="1704912"/>
          </a:xfrm>
          <a:prstGeom prst="rect">
            <a:avLst/>
          </a:prstGeom>
        </p:spPr>
      </p:pic>
      <p:grpSp>
        <p:nvGrpSpPr>
          <p:cNvPr id="5" name="Gruppieren 4">
            <a:extLst>
              <a:ext uri="{FF2B5EF4-FFF2-40B4-BE49-F238E27FC236}">
                <a16:creationId xmlns:a16="http://schemas.microsoft.com/office/drawing/2014/main" id="{8DF1002A-4CCF-CD80-374A-E2D0B0117A2C}"/>
              </a:ext>
            </a:extLst>
          </p:cNvPr>
          <p:cNvGrpSpPr/>
          <p:nvPr/>
        </p:nvGrpSpPr>
        <p:grpSpPr>
          <a:xfrm>
            <a:off x="359999" y="103726"/>
            <a:ext cx="6475141" cy="306900"/>
            <a:chOff x="797538" y="70119"/>
            <a:chExt cx="10280553" cy="425576"/>
          </a:xfrm>
        </p:grpSpPr>
        <p:grpSp>
          <p:nvGrpSpPr>
            <p:cNvPr id="6" name="Gruppieren 5">
              <a:extLst>
                <a:ext uri="{FF2B5EF4-FFF2-40B4-BE49-F238E27FC236}">
                  <a16:creationId xmlns:a16="http://schemas.microsoft.com/office/drawing/2014/main" id="{B86523C9-0AF4-E21C-E80B-3250DF0A6CC3}"/>
                </a:ext>
              </a:extLst>
            </p:cNvPr>
            <p:cNvGrpSpPr/>
            <p:nvPr/>
          </p:nvGrpSpPr>
          <p:grpSpPr>
            <a:xfrm>
              <a:off x="797538" y="70119"/>
              <a:ext cx="9040145" cy="425576"/>
              <a:chOff x="958348" y="786838"/>
              <a:chExt cx="4045251" cy="346364"/>
            </a:xfrm>
          </p:grpSpPr>
          <p:sp>
            <p:nvSpPr>
              <p:cNvPr id="8" name="Richtungspfeil 33">
                <a:extLst>
                  <a:ext uri="{FF2B5EF4-FFF2-40B4-BE49-F238E27FC236}">
                    <a16:creationId xmlns:a16="http://schemas.microsoft.com/office/drawing/2014/main" id="{A7B292D4-4354-0A47-542A-910986EECA5C}"/>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Eingekerbter Richtungspfeil 1">
                <a:extLst>
                  <a:ext uri="{FF2B5EF4-FFF2-40B4-BE49-F238E27FC236}">
                    <a16:creationId xmlns:a16="http://schemas.microsoft.com/office/drawing/2014/main" id="{FDAB755A-DBFB-5515-9C14-1A9678836F6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1" name="Eingekerbter Richtungspfeil 10">
                <a:extLst>
                  <a:ext uri="{FF2B5EF4-FFF2-40B4-BE49-F238E27FC236}">
                    <a16:creationId xmlns:a16="http://schemas.microsoft.com/office/drawing/2014/main" id="{E1B3D7CC-7875-E9BA-1BD1-D56B9460AE93}"/>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2" name="Eingekerbter Richtungspfeil 11">
                <a:extLst>
                  <a:ext uri="{FF2B5EF4-FFF2-40B4-BE49-F238E27FC236}">
                    <a16:creationId xmlns:a16="http://schemas.microsoft.com/office/drawing/2014/main" id="{07B5F6EC-1570-C5E9-4E0E-4A35BBB0A978}"/>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7" name="Eingekerbter Richtungspfeil 11">
              <a:extLst>
                <a:ext uri="{FF2B5EF4-FFF2-40B4-BE49-F238E27FC236}">
                  <a16:creationId xmlns:a16="http://schemas.microsoft.com/office/drawing/2014/main" id="{481D00D6-0F23-E3D9-BF27-90A1C415987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3" name="Google Shape;206;p15">
            <a:extLst>
              <a:ext uri="{FF2B5EF4-FFF2-40B4-BE49-F238E27FC236}">
                <a16:creationId xmlns:a16="http://schemas.microsoft.com/office/drawing/2014/main" id="{4A1B4CE4-1EF7-90FE-9D06-6273243BDFB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4" name="Foliennummernplatzhalter 13">
            <a:extLst>
              <a:ext uri="{FF2B5EF4-FFF2-40B4-BE49-F238E27FC236}">
                <a16:creationId xmlns:a16="http://schemas.microsoft.com/office/drawing/2014/main" id="{6DF77AA0-8193-63C0-A2FD-7E8777F4D50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26</a:t>
            </a:fld>
            <a:endParaRPr lang="en-US" noProof="0" dirty="0"/>
          </a:p>
        </p:txBody>
      </p:sp>
    </p:spTree>
    <p:extLst>
      <p:ext uri="{BB962C8B-B14F-4D97-AF65-F5344CB8AC3E}">
        <p14:creationId xmlns:p14="http://schemas.microsoft.com/office/powerpoint/2010/main" val="4246052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C94A195-979A-0ACB-0D4B-7DE8F5FCED7A}"/>
            </a:ext>
          </a:extLst>
        </p:cNvPr>
        <p:cNvGrpSpPr/>
        <p:nvPr/>
      </p:nvGrpSpPr>
      <p:grpSpPr>
        <a:xfrm>
          <a:off x="0" y="0"/>
          <a:ext cx="0" cy="0"/>
          <a:chOff x="0" y="0"/>
          <a:chExt cx="0" cy="0"/>
        </a:xfrm>
      </p:grpSpPr>
      <p:sp>
        <p:nvSpPr>
          <p:cNvPr id="3" name="Google Shape;222;p17">
            <a:extLst>
              <a:ext uri="{FF2B5EF4-FFF2-40B4-BE49-F238E27FC236}">
                <a16:creationId xmlns:a16="http://schemas.microsoft.com/office/drawing/2014/main" id="{AFA61646-BBFC-0380-471B-7924B804F15D}"/>
              </a:ext>
            </a:extLst>
          </p:cNvPr>
          <p:cNvSpPr txBox="1">
            <a:spLocks/>
          </p:cNvSpPr>
          <p:nvPr/>
        </p:nvSpPr>
        <p:spPr>
          <a:xfrm>
            <a:off x="359999" y="752799"/>
            <a:ext cx="4088248" cy="384818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lvl="0" indent="-338400">
              <a:lnSpc>
                <a:spcPct val="95000"/>
              </a:lnSpc>
              <a:spcBef>
                <a:spcPts val="1200"/>
              </a:spcBef>
              <a:buNone/>
            </a:pPr>
            <a:r>
              <a:rPr lang="en-US" sz="1700" noProof="0" dirty="0">
                <a:latin typeface="+mn-lt"/>
              </a:rPr>
              <a:t>Autoencoder</a:t>
            </a:r>
          </a:p>
          <a:p>
            <a:pPr lvl="0" indent="-338400">
              <a:lnSpc>
                <a:spcPct val="95000"/>
              </a:lnSpc>
              <a:spcBef>
                <a:spcPts val="1200"/>
              </a:spcBef>
            </a:pPr>
            <a:r>
              <a:rPr lang="en-US" sz="1700" noProof="0" dirty="0">
                <a:latin typeface="+mn-lt"/>
              </a:rPr>
              <a:t>Not many false-positives issued on the sequences</a:t>
            </a:r>
          </a:p>
          <a:p>
            <a:pPr lvl="0" indent="-338400">
              <a:lnSpc>
                <a:spcPct val="95000"/>
              </a:lnSpc>
              <a:spcBef>
                <a:spcPts val="1200"/>
              </a:spcBef>
            </a:pPr>
            <a:r>
              <a:rPr lang="en-US" sz="1700" noProof="0" dirty="0">
                <a:latin typeface="+mn-lt"/>
              </a:rPr>
              <a:t>Many peaks were not detected</a:t>
            </a:r>
          </a:p>
          <a:p>
            <a:pPr indent="-338400">
              <a:lnSpc>
                <a:spcPct val="95000"/>
              </a:lnSpc>
              <a:spcBef>
                <a:spcPts val="1200"/>
              </a:spcBef>
            </a:pPr>
            <a:r>
              <a:rPr lang="en-US" sz="1700" noProof="0" dirty="0">
                <a:latin typeface="+mn-lt"/>
              </a:rPr>
              <a:t>Can detect positive and negative peaks</a:t>
            </a:r>
          </a:p>
          <a:p>
            <a:pPr indent="-338400">
              <a:lnSpc>
                <a:spcPct val="95000"/>
              </a:lnSpc>
              <a:spcBef>
                <a:spcPts val="1200"/>
              </a:spcBef>
            </a:pPr>
            <a:r>
              <a:rPr lang="en-US" sz="1700" noProof="0" dirty="0">
                <a:latin typeface="+mn-lt"/>
              </a:rPr>
              <a:t>Detects smaller deviations but sometimes unable to identify larger deviations </a:t>
            </a:r>
            <a:r>
              <a:rPr lang="en-US" sz="1700" noProof="0" dirty="0">
                <a:latin typeface="+mn-lt"/>
                <a:sym typeface="Wingdings" panose="05000000000000000000" pitchFamily="2" charset="2"/>
              </a:rPr>
              <a:t> not good</a:t>
            </a:r>
            <a:endParaRPr lang="en-US" sz="1700" noProof="0" dirty="0">
              <a:latin typeface="+mn-lt"/>
            </a:endParaRPr>
          </a:p>
          <a:p>
            <a:pPr indent="-338400">
              <a:lnSpc>
                <a:spcPct val="95000"/>
              </a:lnSpc>
              <a:spcBef>
                <a:spcPts val="1200"/>
              </a:spcBef>
            </a:pPr>
            <a:endParaRPr lang="en-US" sz="1700" noProof="0" dirty="0">
              <a:latin typeface="+mn-lt"/>
            </a:endParaRPr>
          </a:p>
        </p:txBody>
      </p:sp>
      <p:pic>
        <p:nvPicPr>
          <p:cNvPr id="6" name="Picture 5">
            <a:extLst>
              <a:ext uri="{FF2B5EF4-FFF2-40B4-BE49-F238E27FC236}">
                <a16:creationId xmlns:a16="http://schemas.microsoft.com/office/drawing/2014/main" id="{82E66165-69B9-F13C-1DEB-FE1965F28311}"/>
              </a:ext>
            </a:extLst>
          </p:cNvPr>
          <p:cNvPicPr>
            <a:picLocks noChangeAspect="1"/>
          </p:cNvPicPr>
          <p:nvPr/>
        </p:nvPicPr>
        <p:blipFill>
          <a:blip r:embed="rId3"/>
          <a:srcRect l="2030" t="4989" r="1880" b="3169"/>
          <a:stretch>
            <a:fillRect/>
          </a:stretch>
        </p:blipFill>
        <p:spPr>
          <a:xfrm>
            <a:off x="4572000" y="823467"/>
            <a:ext cx="4212000" cy="1710033"/>
          </a:xfrm>
          <a:prstGeom prst="rect">
            <a:avLst/>
          </a:prstGeom>
        </p:spPr>
      </p:pic>
      <p:pic>
        <p:nvPicPr>
          <p:cNvPr id="8" name="Picture 7">
            <a:extLst>
              <a:ext uri="{FF2B5EF4-FFF2-40B4-BE49-F238E27FC236}">
                <a16:creationId xmlns:a16="http://schemas.microsoft.com/office/drawing/2014/main" id="{E671846C-BDAB-5DB6-9323-2D50D03EA6E3}"/>
              </a:ext>
            </a:extLst>
          </p:cNvPr>
          <p:cNvPicPr>
            <a:picLocks noChangeAspect="1"/>
          </p:cNvPicPr>
          <p:nvPr/>
        </p:nvPicPr>
        <p:blipFill>
          <a:blip r:embed="rId4"/>
          <a:srcRect l="2181" t="3169" r="1203" b="4989"/>
          <a:stretch>
            <a:fillRect/>
          </a:stretch>
        </p:blipFill>
        <p:spPr>
          <a:xfrm>
            <a:off x="4572000" y="2800118"/>
            <a:ext cx="4212000" cy="1700718"/>
          </a:xfrm>
          <a:prstGeom prst="rect">
            <a:avLst/>
          </a:prstGeom>
        </p:spPr>
      </p:pic>
      <p:grpSp>
        <p:nvGrpSpPr>
          <p:cNvPr id="5" name="Gruppieren 4">
            <a:extLst>
              <a:ext uri="{FF2B5EF4-FFF2-40B4-BE49-F238E27FC236}">
                <a16:creationId xmlns:a16="http://schemas.microsoft.com/office/drawing/2014/main" id="{01A6EB5E-725A-47F5-2BC4-CB819B58BF9F}"/>
              </a:ext>
            </a:extLst>
          </p:cNvPr>
          <p:cNvGrpSpPr/>
          <p:nvPr/>
        </p:nvGrpSpPr>
        <p:grpSpPr>
          <a:xfrm>
            <a:off x="359999" y="103726"/>
            <a:ext cx="6475141" cy="306900"/>
            <a:chOff x="797538" y="70119"/>
            <a:chExt cx="10280553" cy="425576"/>
          </a:xfrm>
        </p:grpSpPr>
        <p:grpSp>
          <p:nvGrpSpPr>
            <p:cNvPr id="7" name="Gruppieren 6">
              <a:extLst>
                <a:ext uri="{FF2B5EF4-FFF2-40B4-BE49-F238E27FC236}">
                  <a16:creationId xmlns:a16="http://schemas.microsoft.com/office/drawing/2014/main" id="{24B7BF46-B009-FE2E-0F84-7A2C3470C7D9}"/>
                </a:ext>
              </a:extLst>
            </p:cNvPr>
            <p:cNvGrpSpPr/>
            <p:nvPr/>
          </p:nvGrpSpPr>
          <p:grpSpPr>
            <a:xfrm>
              <a:off x="797538" y="70119"/>
              <a:ext cx="9040145" cy="425576"/>
              <a:chOff x="958348" y="786838"/>
              <a:chExt cx="4045251" cy="346364"/>
            </a:xfrm>
          </p:grpSpPr>
          <p:sp>
            <p:nvSpPr>
              <p:cNvPr id="10" name="Richtungspfeil 33">
                <a:extLst>
                  <a:ext uri="{FF2B5EF4-FFF2-40B4-BE49-F238E27FC236}">
                    <a16:creationId xmlns:a16="http://schemas.microsoft.com/office/drawing/2014/main" id="{180BC7DE-0A7D-FC1C-4A8C-083A7E28D3BB}"/>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Eingekerbter Richtungspfeil 1">
                <a:extLst>
                  <a:ext uri="{FF2B5EF4-FFF2-40B4-BE49-F238E27FC236}">
                    <a16:creationId xmlns:a16="http://schemas.microsoft.com/office/drawing/2014/main" id="{D417B5AF-2FF0-F3D8-9722-CA2D2A123D69}"/>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2" name="Eingekerbter Richtungspfeil 10">
                <a:extLst>
                  <a:ext uri="{FF2B5EF4-FFF2-40B4-BE49-F238E27FC236}">
                    <a16:creationId xmlns:a16="http://schemas.microsoft.com/office/drawing/2014/main" id="{528D54A8-5D2D-DF5F-C043-778D9625A247}"/>
                  </a:ext>
                </a:extLst>
              </p:cNvPr>
              <p:cNvSpPr/>
              <p:nvPr/>
            </p:nvSpPr>
            <p:spPr>
              <a:xfrm>
                <a:off x="2068363" y="786838"/>
                <a:ext cx="2380182"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 Results</a:t>
                </a:r>
              </a:p>
            </p:txBody>
          </p:sp>
          <p:sp>
            <p:nvSpPr>
              <p:cNvPr id="13" name="Eingekerbter Richtungspfeil 11">
                <a:extLst>
                  <a:ext uri="{FF2B5EF4-FFF2-40B4-BE49-F238E27FC236}">
                    <a16:creationId xmlns:a16="http://schemas.microsoft.com/office/drawing/2014/main" id="{0AA4A7DD-3283-9182-D417-924DA7A632F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9" name="Eingekerbter Richtungspfeil 11">
              <a:extLst>
                <a:ext uri="{FF2B5EF4-FFF2-40B4-BE49-F238E27FC236}">
                  <a16:creationId xmlns:a16="http://schemas.microsoft.com/office/drawing/2014/main" id="{2952B830-7687-3FDC-340C-6010CAACA21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5" name="Google Shape;206;p15">
            <a:extLst>
              <a:ext uri="{FF2B5EF4-FFF2-40B4-BE49-F238E27FC236}">
                <a16:creationId xmlns:a16="http://schemas.microsoft.com/office/drawing/2014/main" id="{07B8002C-6BCE-8797-F5A8-0D01E1A514C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6" name="Foliennummernplatzhalter 15">
            <a:extLst>
              <a:ext uri="{FF2B5EF4-FFF2-40B4-BE49-F238E27FC236}">
                <a16:creationId xmlns:a16="http://schemas.microsoft.com/office/drawing/2014/main" id="{FDA9E31D-D59A-C680-50AA-6A56CDAB2D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27</a:t>
            </a:fld>
            <a:endParaRPr lang="en-US" noProof="0" dirty="0"/>
          </a:p>
        </p:txBody>
      </p:sp>
    </p:spTree>
    <p:extLst>
      <p:ext uri="{BB962C8B-B14F-4D97-AF65-F5344CB8AC3E}">
        <p14:creationId xmlns:p14="http://schemas.microsoft.com/office/powerpoint/2010/main" val="3676016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E8C45650-3367-680A-6784-7D67021BCFA4}"/>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69AB15AA-D3BA-0CCC-E377-CCE07C69259D}"/>
              </a:ext>
            </a:extLst>
          </p:cNvPr>
          <p:cNvGraphicFramePr/>
          <p:nvPr>
            <p:extLst>
              <p:ext uri="{D42A27DB-BD31-4B8C-83A1-F6EECF244321}">
                <p14:modId xmlns:p14="http://schemas.microsoft.com/office/powerpoint/2010/main" val="1114045437"/>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7E0E8A5E-9CD0-7BC3-7DAE-B415D1DD2154}"/>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C02AE32C-DAFF-649C-386D-3934316AD12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69448B5-627A-87FB-48BF-CA03A245AD0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28</a:t>
            </a:fld>
            <a:endParaRPr lang="en-US" noProof="0" dirty="0"/>
          </a:p>
        </p:txBody>
      </p:sp>
    </p:spTree>
    <p:extLst>
      <p:ext uri="{BB962C8B-B14F-4D97-AF65-F5344CB8AC3E}">
        <p14:creationId xmlns:p14="http://schemas.microsoft.com/office/powerpoint/2010/main" val="1575864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BE23F47D-7BD5-40FE-C563-FC736929590A}"/>
            </a:ext>
          </a:extLst>
        </p:cNvPr>
        <p:cNvGrpSpPr/>
        <p:nvPr/>
      </p:nvGrpSpPr>
      <p:grpSpPr>
        <a:xfrm>
          <a:off x="0" y="0"/>
          <a:ext cx="0" cy="0"/>
          <a:chOff x="0" y="0"/>
          <a:chExt cx="0" cy="0"/>
        </a:xfrm>
      </p:grpSpPr>
      <p:sp>
        <p:nvSpPr>
          <p:cNvPr id="222" name="Google Shape;222;p17">
            <a:extLst>
              <a:ext uri="{FF2B5EF4-FFF2-40B4-BE49-F238E27FC236}">
                <a16:creationId xmlns:a16="http://schemas.microsoft.com/office/drawing/2014/main" id="{8546646B-1CAF-0C87-C592-D27EEC14A515}"/>
              </a:ext>
            </a:extLst>
          </p:cNvPr>
          <p:cNvSpPr txBox="1">
            <a:spLocks noGrp="1"/>
          </p:cNvSpPr>
          <p:nvPr>
            <p:ph type="body" idx="4294967295"/>
          </p:nvPr>
        </p:nvSpPr>
        <p:spPr>
          <a:xfrm>
            <a:off x="359999" y="752789"/>
            <a:ext cx="8424000" cy="3637901"/>
          </a:xfrm>
          <a:prstGeom prst="rect">
            <a:avLst/>
          </a:prstGeom>
          <a:noFill/>
          <a:ln>
            <a:noFill/>
          </a:ln>
        </p:spPr>
        <p:txBody>
          <a:bodyPr spcFirstLastPara="1" wrap="square" lIns="91425" tIns="45700" rIns="91425" bIns="45700" anchor="t" anchorCtr="0">
            <a:normAutofit/>
          </a:bodyPr>
          <a:lstStyle/>
          <a:p>
            <a:pPr lvl="0">
              <a:lnSpc>
                <a:spcPct val="114000"/>
              </a:lnSpc>
              <a:spcBef>
                <a:spcPts val="1200"/>
              </a:spcBef>
            </a:pPr>
            <a:r>
              <a:rPr lang="en-US" sz="1700" noProof="0" dirty="0">
                <a:latin typeface="+mn-lt"/>
              </a:rPr>
              <a:t>Applicability</a:t>
            </a:r>
          </a:p>
          <a:p>
            <a:pPr lvl="0">
              <a:lnSpc>
                <a:spcPct val="114000"/>
              </a:lnSpc>
              <a:spcBef>
                <a:spcPts val="1200"/>
              </a:spcBef>
            </a:pPr>
            <a:r>
              <a:rPr lang="en-US" sz="1700" noProof="0" dirty="0">
                <a:latin typeface="+mn-lt"/>
              </a:rPr>
              <a:t>Computational costs / speed / complexity</a:t>
            </a:r>
          </a:p>
          <a:p>
            <a:pPr lvl="0">
              <a:lnSpc>
                <a:spcPct val="114000"/>
              </a:lnSpc>
              <a:spcBef>
                <a:spcPts val="1200"/>
              </a:spcBef>
            </a:pPr>
            <a:r>
              <a:rPr lang="en-US" sz="1700" noProof="0" dirty="0">
                <a:latin typeface="+mn-lt"/>
              </a:rPr>
              <a:t>Precision and Recall</a:t>
            </a:r>
          </a:p>
          <a:p>
            <a:pPr lvl="0">
              <a:lnSpc>
                <a:spcPct val="114000"/>
              </a:lnSpc>
              <a:spcBef>
                <a:spcPts val="1200"/>
              </a:spcBef>
            </a:pPr>
            <a:r>
              <a:rPr lang="en-US" sz="1700" noProof="0" dirty="0">
                <a:latin typeface="+mn-lt"/>
              </a:rPr>
              <a:t>Robustness and Generalization</a:t>
            </a:r>
          </a:p>
        </p:txBody>
      </p:sp>
      <p:grpSp>
        <p:nvGrpSpPr>
          <p:cNvPr id="4" name="Gruppieren 3">
            <a:extLst>
              <a:ext uri="{FF2B5EF4-FFF2-40B4-BE49-F238E27FC236}">
                <a16:creationId xmlns:a16="http://schemas.microsoft.com/office/drawing/2014/main" id="{78677835-5C0B-AE8F-B9D1-C987040CBB87}"/>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84ACAE8-C2B7-345E-23D9-33A76CBB36C0}"/>
                </a:ext>
              </a:extLst>
            </p:cNvPr>
            <p:cNvGrpSpPr/>
            <p:nvPr/>
          </p:nvGrpSpPr>
          <p:grpSpPr>
            <a:xfrm>
              <a:off x="797538" y="70119"/>
              <a:ext cx="9040147" cy="425576"/>
              <a:chOff x="958348" y="786838"/>
              <a:chExt cx="4045252" cy="346364"/>
            </a:xfrm>
          </p:grpSpPr>
          <p:sp>
            <p:nvSpPr>
              <p:cNvPr id="7" name="Richtungspfeil 33">
                <a:extLst>
                  <a:ext uri="{FF2B5EF4-FFF2-40B4-BE49-F238E27FC236}">
                    <a16:creationId xmlns:a16="http://schemas.microsoft.com/office/drawing/2014/main" id="{39840150-3DF1-8238-79E7-53D3009B9C7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0E6933BF-1A9C-B65B-36B0-3AA8684AA88E}"/>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9B94E8D-A8A8-2760-6FB7-B947336449D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8ACC43ED-7F15-56B8-7124-2ACCBA4A7F52}"/>
                  </a:ext>
                </a:extLst>
              </p:cNvPr>
              <p:cNvSpPr/>
              <p:nvPr/>
            </p:nvSpPr>
            <p:spPr>
              <a:xfrm>
                <a:off x="2623371" y="786838"/>
                <a:ext cx="2380229"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 Comparison</a:t>
                </a:r>
              </a:p>
            </p:txBody>
          </p:sp>
        </p:grpSp>
        <p:sp>
          <p:nvSpPr>
            <p:cNvPr id="6" name="Eingekerbter Richtungspfeil 11">
              <a:extLst>
                <a:ext uri="{FF2B5EF4-FFF2-40B4-BE49-F238E27FC236}">
                  <a16:creationId xmlns:a16="http://schemas.microsoft.com/office/drawing/2014/main" id="{EC616692-24A9-FC6C-1418-ED877773972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2AA944AF-4112-4A47-64FF-F64CD4B5D5C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F5CE6430-2E03-9A3D-3FE8-84D66BC4A60F}"/>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29</a:t>
            </a:fld>
            <a:endParaRPr lang="en-US" noProof="0" dirty="0"/>
          </a:p>
        </p:txBody>
      </p:sp>
    </p:spTree>
    <p:extLst>
      <p:ext uri="{BB962C8B-B14F-4D97-AF65-F5344CB8AC3E}">
        <p14:creationId xmlns:p14="http://schemas.microsoft.com/office/powerpoint/2010/main" val="6907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C680B5C4-7A90-0138-37CA-B5E3178E581A}"/>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49F2518E-09E2-136D-6C0A-537E7B386207}"/>
              </a:ext>
            </a:extLst>
          </p:cNvPr>
          <p:cNvGraphicFramePr/>
          <p:nvPr>
            <p:extLst>
              <p:ext uri="{D42A27DB-BD31-4B8C-83A1-F6EECF244321}">
                <p14:modId xmlns:p14="http://schemas.microsoft.com/office/powerpoint/2010/main" val="3366548729"/>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AC130F60-02D6-0247-AADE-50E57B67276D}"/>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8" name="Google Shape;206;p15">
            <a:extLst>
              <a:ext uri="{FF2B5EF4-FFF2-40B4-BE49-F238E27FC236}">
                <a16:creationId xmlns:a16="http://schemas.microsoft.com/office/drawing/2014/main" id="{AD076646-8038-E5EB-45D1-DCC3CE8748F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9" name="Foliennummernplatzhalter 8">
            <a:extLst>
              <a:ext uri="{FF2B5EF4-FFF2-40B4-BE49-F238E27FC236}">
                <a16:creationId xmlns:a16="http://schemas.microsoft.com/office/drawing/2014/main" id="{A86999ED-3D71-175E-7396-CB6550AC2F90}"/>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a:t>
            </a:fld>
            <a:endParaRPr lang="en-US" noProof="0" dirty="0"/>
          </a:p>
        </p:txBody>
      </p:sp>
    </p:spTree>
    <p:extLst>
      <p:ext uri="{BB962C8B-B14F-4D97-AF65-F5344CB8AC3E}">
        <p14:creationId xmlns:p14="http://schemas.microsoft.com/office/powerpoint/2010/main" val="9887829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7C92AE72-99FF-3839-AE08-935D4E3FE52E}"/>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58D2502F-BB62-DBCA-392E-DA7E5F83138B}"/>
              </a:ext>
            </a:extLst>
          </p:cNvPr>
          <p:cNvGraphicFramePr/>
          <p:nvPr>
            <p:extLst>
              <p:ext uri="{D42A27DB-BD31-4B8C-83A1-F6EECF244321}">
                <p14:modId xmlns:p14="http://schemas.microsoft.com/office/powerpoint/2010/main" val="398717771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88E9EB11-B4DF-2EE2-ED1B-BE6F2A553045}"/>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62ABECB-6269-7B64-A5C9-0CDEA15C050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AA337FAD-55EC-A2D6-D456-B66403DDBDC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30</a:t>
            </a:fld>
            <a:endParaRPr lang="en-US" noProof="0" dirty="0"/>
          </a:p>
        </p:txBody>
      </p:sp>
    </p:spTree>
    <p:extLst>
      <p:ext uri="{BB962C8B-B14F-4D97-AF65-F5344CB8AC3E}">
        <p14:creationId xmlns:p14="http://schemas.microsoft.com/office/powerpoint/2010/main" val="33024281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AB527E6-D6F5-6E75-775F-47CDCC265D80}"/>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B40CEE1-4F0A-9B8C-A830-3A1EBE65601B}"/>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lvl="0" indent="-336550">
              <a:lnSpc>
                <a:spcPct val="115000"/>
              </a:lnSpc>
              <a:spcBef>
                <a:spcPts val="1200"/>
              </a:spcBef>
              <a:buSzPts val="1700"/>
            </a:pPr>
            <a:r>
              <a:rPr lang="en-US" sz="1700" noProof="0" dirty="0" err="1">
                <a:latin typeface="+mn-lt"/>
              </a:rPr>
              <a:t>Asd</a:t>
            </a:r>
            <a:endParaRPr lang="en-US" sz="1700" noProof="0" dirty="0">
              <a:latin typeface="+mn-lt"/>
            </a:endParaRPr>
          </a:p>
          <a:p>
            <a:pPr lvl="0" indent="-336550">
              <a:lnSpc>
                <a:spcPct val="115000"/>
              </a:lnSpc>
              <a:spcBef>
                <a:spcPts val="1200"/>
              </a:spcBef>
              <a:buSzPts val="1700"/>
            </a:pPr>
            <a:r>
              <a:rPr lang="en-US" sz="1700" noProof="0" dirty="0" err="1">
                <a:latin typeface="+mn-lt"/>
              </a:rPr>
              <a:t>asdf</a:t>
            </a:r>
            <a:endParaRPr lang="en-US" sz="1700" noProof="0" dirty="0">
              <a:latin typeface="+mn-lt"/>
            </a:endParaRPr>
          </a:p>
          <a:p>
            <a:pPr lvl="0" indent="-336550">
              <a:lnSpc>
                <a:spcPct val="115000"/>
              </a:lnSpc>
              <a:spcBef>
                <a:spcPts val="1200"/>
              </a:spcBef>
              <a:buSzPts val="1700"/>
            </a:pPr>
            <a:endParaRPr lang="en-US" sz="1543" noProof="0" dirty="0">
              <a:latin typeface="+mn-lt"/>
            </a:endParaRPr>
          </a:p>
        </p:txBody>
      </p:sp>
      <p:grpSp>
        <p:nvGrpSpPr>
          <p:cNvPr id="4" name="Gruppieren 3">
            <a:extLst>
              <a:ext uri="{FF2B5EF4-FFF2-40B4-BE49-F238E27FC236}">
                <a16:creationId xmlns:a16="http://schemas.microsoft.com/office/drawing/2014/main" id="{9997EE15-5EBF-E16F-1BA9-3428C56AE143}"/>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16AA4B14-20D8-CC20-64C4-6A0AEF4C704A}"/>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ABD8BFA8-E1E0-D385-30B3-308F76D537A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17FBE80-AF25-F00E-437D-0F1C8C46B13A}"/>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1260ED6F-A76A-5F09-97FA-F1AB69D31FD5}"/>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FB101BD4-6CCB-825A-EA47-B33FDD4976DD}"/>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1B9366B3-4FD1-CD03-AE43-ED6E3B464934}"/>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A7555FB1-10B0-22E7-CDA7-339465540F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C6334647-7453-7C1F-0AFF-1991F0303112}"/>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31</a:t>
            </a:fld>
            <a:endParaRPr lang="en-US" noProof="0" dirty="0"/>
          </a:p>
        </p:txBody>
      </p:sp>
    </p:spTree>
    <p:extLst>
      <p:ext uri="{BB962C8B-B14F-4D97-AF65-F5344CB8AC3E}">
        <p14:creationId xmlns:p14="http://schemas.microsoft.com/office/powerpoint/2010/main" val="1689930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29"/>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Findings</a:t>
            </a:r>
          </a:p>
          <a:p>
            <a:pPr lvl="0" indent="-336550">
              <a:lnSpc>
                <a:spcPct val="115000"/>
              </a:lnSpc>
              <a:spcBef>
                <a:spcPts val="1200"/>
              </a:spcBef>
              <a:buSzPts val="1700"/>
            </a:pPr>
            <a:r>
              <a:rPr lang="en-US" sz="1700" noProof="0" dirty="0">
                <a:latin typeface="+mn-lt"/>
              </a:rPr>
              <a:t>Anomalies are likely caused by sudden changes in the commanded speed (speed setpoint from the trajectory planner to the motor controller)</a:t>
            </a:r>
          </a:p>
          <a:p>
            <a:pPr lvl="0" indent="-336550">
              <a:lnSpc>
                <a:spcPct val="115000"/>
              </a:lnSpc>
              <a:spcBef>
                <a:spcPts val="1200"/>
              </a:spcBef>
              <a:buSzPts val="1700"/>
            </a:pPr>
            <a:r>
              <a:rPr lang="en-US" sz="1700" noProof="0" dirty="0">
                <a:latin typeface="+mn-lt"/>
              </a:rPr>
              <a:t>Sharp edges in the speed setpoint seem to cause the peaks in the current</a:t>
            </a:r>
          </a:p>
          <a:p>
            <a:pPr lvl="0" indent="-336550">
              <a:lnSpc>
                <a:spcPct val="115000"/>
              </a:lnSpc>
              <a:spcBef>
                <a:spcPts val="1200"/>
              </a:spcBef>
              <a:buSzPts val="1700"/>
            </a:pPr>
            <a:r>
              <a:rPr lang="en-US" sz="1700" noProof="0" dirty="0">
                <a:latin typeface="+mn-lt"/>
              </a:rPr>
              <a:t>There seems to be a bug within the planning unit</a:t>
            </a:r>
          </a:p>
          <a:p>
            <a:pPr lvl="1" indent="-336550">
              <a:lnSpc>
                <a:spcPct val="115000"/>
              </a:lnSpc>
              <a:spcBef>
                <a:spcPts val="1200"/>
              </a:spcBef>
              <a:buSzPts val="1700"/>
            </a:pPr>
            <a:r>
              <a:rPr lang="en-US" sz="1543" noProof="0" dirty="0">
                <a:latin typeface="+mn-lt"/>
              </a:rPr>
              <a:t>Spindle signal looks like a discrete signal with hard edges (instead of smooth, continuous transitions</a:t>
            </a:r>
          </a:p>
        </p:txBody>
      </p:sp>
      <p:grpSp>
        <p:nvGrpSpPr>
          <p:cNvPr id="4" name="Gruppieren 3">
            <a:extLst>
              <a:ext uri="{FF2B5EF4-FFF2-40B4-BE49-F238E27FC236}">
                <a16:creationId xmlns:a16="http://schemas.microsoft.com/office/drawing/2014/main" id="{E33F46FF-78F3-EDF4-2A91-599E91D71ABC}"/>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EF64FD26-7069-C8C7-860C-861F448B8784}"/>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D3534C5C-D681-184C-82D8-97F482230ED3}"/>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82C16C11-85A4-2224-D7B3-40F8830FC203}"/>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D7F2F355-8C3C-F887-D811-194322EF124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82DEC45-AE97-033B-D8B4-CF91AB3992AE}"/>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B5EAFD34-C48B-EB12-EA5E-A9BE53FA4F22}"/>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F3D3E75-2742-E634-6ECC-4F19D5EB2A1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6E3F6DBB-32B2-E868-F2E2-BED822E5142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32</a:t>
            </a:fld>
            <a:endParaRPr lang="en-US" noProof="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FD14BD5E-B74A-4D9C-D5BF-50F4D84EB11A}"/>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6E87CCD9-98D3-A392-4674-F201C737F303}"/>
              </a:ext>
            </a:extLst>
          </p:cNvPr>
          <p:cNvSpPr txBox="1">
            <a:spLocks noGrp="1"/>
          </p:cNvSpPr>
          <p:nvPr>
            <p:ph type="body" idx="4294967295"/>
          </p:nvPr>
        </p:nvSpPr>
        <p:spPr>
          <a:xfrm>
            <a:off x="360000" y="752799"/>
            <a:ext cx="8423998"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3 different types of anomalies</a:t>
            </a:r>
          </a:p>
          <a:p>
            <a:pPr marL="463550" lvl="0" indent="-342900">
              <a:lnSpc>
                <a:spcPct val="115000"/>
              </a:lnSpc>
              <a:spcBef>
                <a:spcPts val="1200"/>
              </a:spcBef>
              <a:buSzPts val="1700"/>
              <a:buFont typeface="+mj-lt"/>
              <a:buAutoNum type="arabicPeriod"/>
            </a:pPr>
            <a:r>
              <a:rPr lang="en-US" sz="1700" noProof="0" dirty="0">
                <a:latin typeface="+mn-lt"/>
              </a:rPr>
              <a:t>Large outlier</a:t>
            </a:r>
          </a:p>
          <a:p>
            <a:pPr marL="463550" lvl="0" indent="-342900">
              <a:lnSpc>
                <a:spcPct val="115000"/>
              </a:lnSpc>
              <a:spcBef>
                <a:spcPts val="1200"/>
              </a:spcBef>
              <a:buSzPts val="1700"/>
              <a:buFont typeface="+mj-lt"/>
              <a:buAutoNum type="arabicPeriod"/>
            </a:pPr>
            <a:r>
              <a:rPr lang="en-US" sz="1700" noProof="0" dirty="0">
                <a:latin typeface="+mn-lt"/>
              </a:rPr>
              <a:t>Signal flickers to zero</a:t>
            </a:r>
          </a:p>
          <a:p>
            <a:pPr marL="463550" lvl="0" indent="-342900">
              <a:lnSpc>
                <a:spcPct val="115000"/>
              </a:lnSpc>
              <a:spcBef>
                <a:spcPts val="1200"/>
              </a:spcBef>
              <a:buSzPts val="1700"/>
              <a:buFont typeface="+mj-lt"/>
              <a:buAutoNum type="arabicPeriod"/>
            </a:pPr>
            <a:r>
              <a:rPr lang="en-US" sz="1700" noProof="0" dirty="0">
                <a:latin typeface="+mn-lt"/>
              </a:rPr>
              <a:t>Jumping between quantized levels</a:t>
            </a:r>
          </a:p>
        </p:txBody>
      </p:sp>
      <p:pic>
        <p:nvPicPr>
          <p:cNvPr id="3" name="Grafik 2" descr="Ein Bild, das Text, Reihe, Diagramm, Screenshot enthält.&#10;&#10;KI-generierte Inhalte können fehlerhaft sein.">
            <a:extLst>
              <a:ext uri="{FF2B5EF4-FFF2-40B4-BE49-F238E27FC236}">
                <a16:creationId xmlns:a16="http://schemas.microsoft.com/office/drawing/2014/main" id="{828240F6-921D-D520-67F7-0E609DAF1A7A}"/>
              </a:ext>
            </a:extLst>
          </p:cNvPr>
          <p:cNvPicPr>
            <a:picLocks noChangeAspect="1"/>
          </p:cNvPicPr>
          <p:nvPr/>
        </p:nvPicPr>
        <p:blipFill>
          <a:blip r:embed="rId3"/>
          <a:stretch>
            <a:fillRect/>
          </a:stretch>
        </p:blipFill>
        <p:spPr>
          <a:xfrm>
            <a:off x="4527197" y="1179117"/>
            <a:ext cx="4256801" cy="1714748"/>
          </a:xfrm>
          <a:prstGeom prst="rect">
            <a:avLst/>
          </a:prstGeom>
        </p:spPr>
      </p:pic>
      <p:grpSp>
        <p:nvGrpSpPr>
          <p:cNvPr id="7" name="Gruppieren 6">
            <a:extLst>
              <a:ext uri="{FF2B5EF4-FFF2-40B4-BE49-F238E27FC236}">
                <a16:creationId xmlns:a16="http://schemas.microsoft.com/office/drawing/2014/main" id="{856055CC-F448-B01B-B2BD-A90FDCAF14D1}"/>
              </a:ext>
            </a:extLst>
          </p:cNvPr>
          <p:cNvGrpSpPr/>
          <p:nvPr/>
        </p:nvGrpSpPr>
        <p:grpSpPr>
          <a:xfrm>
            <a:off x="4978400" y="3074644"/>
            <a:ext cx="386576" cy="353943"/>
            <a:chOff x="5084956" y="3786878"/>
            <a:chExt cx="386576" cy="353943"/>
          </a:xfrm>
        </p:grpSpPr>
        <p:sp>
          <p:nvSpPr>
            <p:cNvPr id="5" name="Ellipse 4">
              <a:extLst>
                <a:ext uri="{FF2B5EF4-FFF2-40B4-BE49-F238E27FC236}">
                  <a16:creationId xmlns:a16="http://schemas.microsoft.com/office/drawing/2014/main" id="{9A0DF536-28E6-886D-AAFD-CD296473A6BA}"/>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6" name="Textfeld 5">
              <a:extLst>
                <a:ext uri="{FF2B5EF4-FFF2-40B4-BE49-F238E27FC236}">
                  <a16:creationId xmlns:a16="http://schemas.microsoft.com/office/drawing/2014/main" id="{30E5CA5E-D098-2C69-5B78-F0D5026BDE2E}"/>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1.</a:t>
              </a:r>
            </a:p>
          </p:txBody>
        </p:sp>
      </p:grpSp>
      <p:grpSp>
        <p:nvGrpSpPr>
          <p:cNvPr id="8" name="Gruppieren 7">
            <a:extLst>
              <a:ext uri="{FF2B5EF4-FFF2-40B4-BE49-F238E27FC236}">
                <a16:creationId xmlns:a16="http://schemas.microsoft.com/office/drawing/2014/main" id="{5581AA17-EC26-AD71-DC42-0D769F8E0BBF}"/>
              </a:ext>
            </a:extLst>
          </p:cNvPr>
          <p:cNvGrpSpPr/>
          <p:nvPr/>
        </p:nvGrpSpPr>
        <p:grpSpPr>
          <a:xfrm>
            <a:off x="5991552" y="3074645"/>
            <a:ext cx="386576" cy="353943"/>
            <a:chOff x="5084956" y="3786878"/>
            <a:chExt cx="386576" cy="353943"/>
          </a:xfrm>
        </p:grpSpPr>
        <p:sp>
          <p:nvSpPr>
            <p:cNvPr id="9" name="Ellipse 8">
              <a:extLst>
                <a:ext uri="{FF2B5EF4-FFF2-40B4-BE49-F238E27FC236}">
                  <a16:creationId xmlns:a16="http://schemas.microsoft.com/office/drawing/2014/main" id="{14C4FAEC-7AE4-3CEB-8964-576E494013BC}"/>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0" name="Textfeld 9">
              <a:extLst>
                <a:ext uri="{FF2B5EF4-FFF2-40B4-BE49-F238E27FC236}">
                  <a16:creationId xmlns:a16="http://schemas.microsoft.com/office/drawing/2014/main" id="{65E54C56-1182-F095-6610-2056FAD51730}"/>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2.</a:t>
              </a:r>
            </a:p>
          </p:txBody>
        </p:sp>
      </p:grpSp>
      <p:grpSp>
        <p:nvGrpSpPr>
          <p:cNvPr id="11" name="Gruppieren 10">
            <a:extLst>
              <a:ext uri="{FF2B5EF4-FFF2-40B4-BE49-F238E27FC236}">
                <a16:creationId xmlns:a16="http://schemas.microsoft.com/office/drawing/2014/main" id="{DDCC3397-FE63-6116-AB9D-92EEDE460642}"/>
              </a:ext>
            </a:extLst>
          </p:cNvPr>
          <p:cNvGrpSpPr/>
          <p:nvPr/>
        </p:nvGrpSpPr>
        <p:grpSpPr>
          <a:xfrm>
            <a:off x="7149883" y="3084241"/>
            <a:ext cx="386576" cy="353943"/>
            <a:chOff x="5084956" y="3786878"/>
            <a:chExt cx="386576" cy="353943"/>
          </a:xfrm>
        </p:grpSpPr>
        <p:sp>
          <p:nvSpPr>
            <p:cNvPr id="12" name="Ellipse 11">
              <a:extLst>
                <a:ext uri="{FF2B5EF4-FFF2-40B4-BE49-F238E27FC236}">
                  <a16:creationId xmlns:a16="http://schemas.microsoft.com/office/drawing/2014/main" id="{9086B929-E218-9EBA-EBFB-E988CE8F97B0}"/>
                </a:ext>
              </a:extLst>
            </p:cNvPr>
            <p:cNvSpPr/>
            <p:nvPr/>
          </p:nvSpPr>
          <p:spPr>
            <a:xfrm>
              <a:off x="5084956" y="3798849"/>
              <a:ext cx="341972" cy="34197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00" noProof="0" dirty="0">
                <a:solidFill>
                  <a:schemeClr val="tx1"/>
                </a:solidFill>
              </a:endParaRPr>
            </a:p>
          </p:txBody>
        </p:sp>
        <p:sp>
          <p:nvSpPr>
            <p:cNvPr id="13" name="Textfeld 12">
              <a:extLst>
                <a:ext uri="{FF2B5EF4-FFF2-40B4-BE49-F238E27FC236}">
                  <a16:creationId xmlns:a16="http://schemas.microsoft.com/office/drawing/2014/main" id="{15A2D2A8-800A-B925-F0EC-9CAFFD77AC6A}"/>
                </a:ext>
              </a:extLst>
            </p:cNvPr>
            <p:cNvSpPr txBox="1"/>
            <p:nvPr/>
          </p:nvSpPr>
          <p:spPr>
            <a:xfrm>
              <a:off x="5084956" y="3786878"/>
              <a:ext cx="386576" cy="353943"/>
            </a:xfrm>
            <a:prstGeom prst="rect">
              <a:avLst/>
            </a:prstGeom>
            <a:noFill/>
          </p:spPr>
          <p:txBody>
            <a:bodyPr wrap="square" rtlCol="0">
              <a:spAutoFit/>
            </a:bodyPr>
            <a:lstStyle/>
            <a:p>
              <a:r>
                <a:rPr lang="en-US" sz="1700" noProof="0" dirty="0">
                  <a:solidFill>
                    <a:srgbClr val="0068B4"/>
                  </a:solidFill>
                  <a:latin typeface="+mn-lt"/>
                </a:rPr>
                <a:t>3.</a:t>
              </a:r>
            </a:p>
          </p:txBody>
        </p:sp>
      </p:grpSp>
      <p:cxnSp>
        <p:nvCxnSpPr>
          <p:cNvPr id="15" name="Gerader Verbinder 14">
            <a:extLst>
              <a:ext uri="{FF2B5EF4-FFF2-40B4-BE49-F238E27FC236}">
                <a16:creationId xmlns:a16="http://schemas.microsoft.com/office/drawing/2014/main" id="{AF29F345-B7B8-D131-6459-8D5D67D7A1F5}"/>
              </a:ext>
            </a:extLst>
          </p:cNvPr>
          <p:cNvCxnSpPr>
            <a:cxnSpLocks/>
          </p:cNvCxnSpPr>
          <p:nvPr/>
        </p:nvCxnSpPr>
        <p:spPr>
          <a:xfrm>
            <a:off x="4978400" y="2223741"/>
            <a:ext cx="134144" cy="862881"/>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635CF70D-8E6A-3C26-4DB6-435A1D6C82B2}"/>
              </a:ext>
            </a:extLst>
          </p:cNvPr>
          <p:cNvCxnSpPr>
            <a:cxnSpLocks/>
          </p:cNvCxnSpPr>
          <p:nvPr/>
        </p:nvCxnSpPr>
        <p:spPr>
          <a:xfrm>
            <a:off x="5739120" y="1397619"/>
            <a:ext cx="356880" cy="1689797"/>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44BF44E1-246E-3E28-9B80-4168E8F04DCD}"/>
              </a:ext>
            </a:extLst>
          </p:cNvPr>
          <p:cNvCxnSpPr>
            <a:cxnSpLocks/>
          </p:cNvCxnSpPr>
          <p:nvPr/>
        </p:nvCxnSpPr>
        <p:spPr>
          <a:xfrm flipH="1">
            <a:off x="6186488" y="1436416"/>
            <a:ext cx="69479" cy="1650206"/>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DFB553EB-1D2B-54A5-CDD5-12FB649760B7}"/>
              </a:ext>
            </a:extLst>
          </p:cNvPr>
          <p:cNvCxnSpPr>
            <a:cxnSpLocks/>
          </p:cNvCxnSpPr>
          <p:nvPr/>
        </p:nvCxnSpPr>
        <p:spPr>
          <a:xfrm flipH="1">
            <a:off x="6262688" y="1397619"/>
            <a:ext cx="504492" cy="1715197"/>
          </a:xfrm>
          <a:prstGeom prst="line">
            <a:avLst/>
          </a:prstGeom>
          <a:ln w="19050"/>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8FB2751-5B51-9584-542C-24881519017F}"/>
              </a:ext>
            </a:extLst>
          </p:cNvPr>
          <p:cNvCxnSpPr>
            <a:cxnSpLocks/>
          </p:cNvCxnSpPr>
          <p:nvPr/>
        </p:nvCxnSpPr>
        <p:spPr>
          <a:xfrm flipH="1">
            <a:off x="7367588" y="1493566"/>
            <a:ext cx="352425" cy="1609725"/>
          </a:xfrm>
          <a:prstGeom prst="line">
            <a:avLst/>
          </a:prstGeom>
          <a:ln w="19050"/>
        </p:spPr>
        <p:style>
          <a:lnRef idx="1">
            <a:schemeClr val="dk1"/>
          </a:lnRef>
          <a:fillRef idx="0">
            <a:schemeClr val="dk1"/>
          </a:fillRef>
          <a:effectRef idx="0">
            <a:schemeClr val="dk1"/>
          </a:effectRef>
          <a:fontRef idx="minor">
            <a:schemeClr val="tx1"/>
          </a:fontRef>
        </p:style>
      </p:cxnSp>
      <p:grpSp>
        <p:nvGrpSpPr>
          <p:cNvPr id="14" name="Gruppieren 13">
            <a:extLst>
              <a:ext uri="{FF2B5EF4-FFF2-40B4-BE49-F238E27FC236}">
                <a16:creationId xmlns:a16="http://schemas.microsoft.com/office/drawing/2014/main" id="{B36EAE1B-462D-43F9-897B-100062B7D1DB}"/>
              </a:ext>
            </a:extLst>
          </p:cNvPr>
          <p:cNvGrpSpPr/>
          <p:nvPr/>
        </p:nvGrpSpPr>
        <p:grpSpPr>
          <a:xfrm>
            <a:off x="359999" y="103726"/>
            <a:ext cx="6475141" cy="306900"/>
            <a:chOff x="797538" y="70119"/>
            <a:chExt cx="10280553" cy="425576"/>
          </a:xfrm>
        </p:grpSpPr>
        <p:grpSp>
          <p:nvGrpSpPr>
            <p:cNvPr id="16" name="Gruppieren 15">
              <a:extLst>
                <a:ext uri="{FF2B5EF4-FFF2-40B4-BE49-F238E27FC236}">
                  <a16:creationId xmlns:a16="http://schemas.microsoft.com/office/drawing/2014/main" id="{6E5650B7-D268-289A-489D-BD4526CB8BBD}"/>
                </a:ext>
              </a:extLst>
            </p:cNvPr>
            <p:cNvGrpSpPr/>
            <p:nvPr/>
          </p:nvGrpSpPr>
          <p:grpSpPr>
            <a:xfrm>
              <a:off x="797538" y="70119"/>
              <a:ext cx="4961225" cy="425576"/>
              <a:chOff x="958348" y="786838"/>
              <a:chExt cx="2220031" cy="346364"/>
            </a:xfrm>
          </p:grpSpPr>
          <p:sp>
            <p:nvSpPr>
              <p:cNvPr id="18" name="Richtungspfeil 33">
                <a:extLst>
                  <a:ext uri="{FF2B5EF4-FFF2-40B4-BE49-F238E27FC236}">
                    <a16:creationId xmlns:a16="http://schemas.microsoft.com/office/drawing/2014/main" id="{BC73EF5D-C6FD-D5CA-D00D-61D4A980F309}"/>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9" name="Eingekerbter Richtungspfeil 1">
                <a:extLst>
                  <a:ext uri="{FF2B5EF4-FFF2-40B4-BE49-F238E27FC236}">
                    <a16:creationId xmlns:a16="http://schemas.microsoft.com/office/drawing/2014/main" id="{1028804E-34BB-ED87-1E99-9A81E1B840CD}"/>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0" name="Eingekerbter Richtungspfeil 10">
                <a:extLst>
                  <a:ext uri="{FF2B5EF4-FFF2-40B4-BE49-F238E27FC236}">
                    <a16:creationId xmlns:a16="http://schemas.microsoft.com/office/drawing/2014/main" id="{A716177E-B9B6-0CE2-022D-155F363A19B8}"/>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1" name="Eingekerbter Richtungspfeil 11">
                <a:extLst>
                  <a:ext uri="{FF2B5EF4-FFF2-40B4-BE49-F238E27FC236}">
                    <a16:creationId xmlns:a16="http://schemas.microsoft.com/office/drawing/2014/main" id="{3E952C75-F171-AB31-A374-9EBB47456F54}"/>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7" name="Eingekerbter Richtungspfeil 11">
              <a:extLst>
                <a:ext uri="{FF2B5EF4-FFF2-40B4-BE49-F238E27FC236}">
                  <a16:creationId xmlns:a16="http://schemas.microsoft.com/office/drawing/2014/main" id="{F600F88C-68A1-2027-BAEC-F1895CB7CBB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22" name="Google Shape;206;p15">
            <a:extLst>
              <a:ext uri="{FF2B5EF4-FFF2-40B4-BE49-F238E27FC236}">
                <a16:creationId xmlns:a16="http://schemas.microsoft.com/office/drawing/2014/main" id="{DF040971-EB00-9A4B-9C2D-9767F1022A1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3" name="Foliennummernplatzhalter 22">
            <a:extLst>
              <a:ext uri="{FF2B5EF4-FFF2-40B4-BE49-F238E27FC236}">
                <a16:creationId xmlns:a16="http://schemas.microsoft.com/office/drawing/2014/main" id="{FFA71336-1D3D-0F09-C505-32B94ED52015}"/>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33</a:t>
            </a:fld>
            <a:endParaRPr lang="en-US" noProof="0" dirty="0"/>
          </a:p>
        </p:txBody>
      </p:sp>
    </p:spTree>
    <p:extLst>
      <p:ext uri="{BB962C8B-B14F-4D97-AF65-F5344CB8AC3E}">
        <p14:creationId xmlns:p14="http://schemas.microsoft.com/office/powerpoint/2010/main" val="161034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A51C19A9-2201-A6D7-65BC-AA94D4BB65C6}"/>
            </a:ext>
          </a:extLst>
        </p:cNvPr>
        <p:cNvGrpSpPr/>
        <p:nvPr/>
      </p:nvGrpSpPr>
      <p:grpSpPr>
        <a:xfrm>
          <a:off x="0" y="0"/>
          <a:ext cx="0" cy="0"/>
          <a:chOff x="0" y="0"/>
          <a:chExt cx="0" cy="0"/>
        </a:xfrm>
      </p:grpSpPr>
      <p:sp>
        <p:nvSpPr>
          <p:cNvPr id="341" name="Google Shape;341;p29">
            <a:extLst>
              <a:ext uri="{FF2B5EF4-FFF2-40B4-BE49-F238E27FC236}">
                <a16:creationId xmlns:a16="http://schemas.microsoft.com/office/drawing/2014/main" id="{948BFD99-BD37-5382-C8B4-1976B3EAC760}"/>
              </a:ext>
            </a:extLst>
          </p:cNvPr>
          <p:cNvSpPr txBox="1">
            <a:spLocks noGrp="1"/>
          </p:cNvSpPr>
          <p:nvPr>
            <p:ph type="body" idx="4294967295"/>
          </p:nvPr>
        </p:nvSpPr>
        <p:spPr>
          <a:xfrm>
            <a:off x="359999" y="752799"/>
            <a:ext cx="8423999" cy="3637901"/>
          </a:xfrm>
          <a:prstGeom prst="rect">
            <a:avLst/>
          </a:prstGeom>
          <a:noFill/>
          <a:ln>
            <a:noFill/>
          </a:ln>
        </p:spPr>
        <p:txBody>
          <a:bodyPr spcFirstLastPara="1" wrap="square" lIns="91425" tIns="45700" rIns="91425" bIns="45700" anchor="t" anchorCtr="0">
            <a:normAutofit/>
          </a:bodyPr>
          <a:lstStyle/>
          <a:p>
            <a:pPr marL="120650" lvl="0" indent="0">
              <a:lnSpc>
                <a:spcPct val="115000"/>
              </a:lnSpc>
              <a:spcBef>
                <a:spcPts val="1200"/>
              </a:spcBef>
              <a:buSzPts val="1700"/>
              <a:buNone/>
            </a:pPr>
            <a:r>
              <a:rPr lang="en-US" sz="1700" noProof="0" dirty="0">
                <a:latin typeface="+mn-lt"/>
              </a:rPr>
              <a:t>Ideas for improvement</a:t>
            </a:r>
          </a:p>
          <a:p>
            <a:pPr lvl="0" indent="-336550">
              <a:lnSpc>
                <a:spcPct val="115000"/>
              </a:lnSpc>
              <a:spcBef>
                <a:spcPts val="1200"/>
              </a:spcBef>
              <a:buSzPts val="1700"/>
            </a:pPr>
            <a:r>
              <a:rPr lang="en-US" sz="1700" noProof="0" dirty="0">
                <a:latin typeface="+mn-lt"/>
              </a:rPr>
              <a:t>Rescale the signals by a material-specific factor to align dynamics in the current caused by normal workload within the same zone to improve generalization</a:t>
            </a:r>
          </a:p>
          <a:p>
            <a:pPr lvl="0" indent="-336550">
              <a:lnSpc>
                <a:spcPct val="115000"/>
              </a:lnSpc>
              <a:spcBef>
                <a:spcPts val="1200"/>
              </a:spcBef>
              <a:buSzPts val="1700"/>
            </a:pPr>
            <a:r>
              <a:rPr lang="en-US" sz="1700" noProof="0" dirty="0">
                <a:latin typeface="+mn-lt"/>
              </a:rPr>
              <a:t>Consider both the width of each peak and its proximity to neighboring peaks</a:t>
            </a:r>
          </a:p>
          <a:p>
            <a:pPr lvl="0" indent="-336550">
              <a:lnSpc>
                <a:spcPct val="115000"/>
              </a:lnSpc>
              <a:spcBef>
                <a:spcPts val="1200"/>
              </a:spcBef>
              <a:buSzPts val="1700"/>
            </a:pPr>
            <a:r>
              <a:rPr lang="en-US" sz="1700" noProof="0" dirty="0">
                <a:latin typeface="+mn-lt"/>
              </a:rPr>
              <a:t>Apply smoothing to the signal to filter noise and remove unsignificant peaks</a:t>
            </a:r>
          </a:p>
          <a:p>
            <a:pPr lvl="0" indent="-336550">
              <a:lnSpc>
                <a:spcPct val="115000"/>
              </a:lnSpc>
              <a:spcBef>
                <a:spcPts val="1200"/>
              </a:spcBef>
              <a:buSzPts val="1700"/>
            </a:pPr>
            <a:r>
              <a:rPr lang="en-US" sz="1700" noProof="0" dirty="0">
                <a:latin typeface="+mn-lt"/>
              </a:rPr>
              <a:t>Coalescence (cluster formation): peaks that are close to each other (within a window distance k) are combined so that only the highest peak remains</a:t>
            </a:r>
          </a:p>
        </p:txBody>
      </p:sp>
      <p:grpSp>
        <p:nvGrpSpPr>
          <p:cNvPr id="4" name="Gruppieren 3">
            <a:extLst>
              <a:ext uri="{FF2B5EF4-FFF2-40B4-BE49-F238E27FC236}">
                <a16:creationId xmlns:a16="http://schemas.microsoft.com/office/drawing/2014/main" id="{519423D0-17CC-B61E-5165-831D7D99E17E}"/>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6AADE861-C048-40F9-9150-1FE3ED607FFB}"/>
                </a:ext>
              </a:extLst>
            </p:cNvPr>
            <p:cNvGrpSpPr/>
            <p:nvPr/>
          </p:nvGrpSpPr>
          <p:grpSpPr>
            <a:xfrm>
              <a:off x="797538" y="70119"/>
              <a:ext cx="4961225" cy="425576"/>
              <a:chOff x="958348" y="786838"/>
              <a:chExt cx="2220031" cy="346364"/>
            </a:xfrm>
          </p:grpSpPr>
          <p:sp>
            <p:nvSpPr>
              <p:cNvPr id="7" name="Richtungspfeil 33">
                <a:extLst>
                  <a:ext uri="{FF2B5EF4-FFF2-40B4-BE49-F238E27FC236}">
                    <a16:creationId xmlns:a16="http://schemas.microsoft.com/office/drawing/2014/main" id="{1E98BEBF-ECD0-7B48-F95A-6F5A6853FE01}"/>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FF6FBB7D-B844-BE2A-2D76-A2A839B75E12}"/>
                  </a:ext>
                </a:extLst>
              </p:cNvPr>
              <p:cNvSpPr/>
              <p:nvPr/>
            </p:nvSpPr>
            <p:spPr>
              <a:xfrm>
                <a:off x="1513356" y="787644"/>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9" name="Eingekerbter Richtungspfeil 10">
                <a:extLst>
                  <a:ext uri="{FF2B5EF4-FFF2-40B4-BE49-F238E27FC236}">
                    <a16:creationId xmlns:a16="http://schemas.microsoft.com/office/drawing/2014/main" id="{07F502AE-0184-579E-6B8D-D7B4D1E6F6A2}"/>
                  </a:ext>
                </a:extLst>
              </p:cNvPr>
              <p:cNvSpPr/>
              <p:nvPr/>
            </p:nvSpPr>
            <p:spPr>
              <a:xfrm>
                <a:off x="2068363"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E936871B-E189-4FBF-EE6D-83EF7158AAB1}"/>
                  </a:ext>
                </a:extLst>
              </p:cNvPr>
              <p:cNvSpPr/>
              <p:nvPr/>
            </p:nvSpPr>
            <p:spPr>
              <a:xfrm>
                <a:off x="2623371" y="786838"/>
                <a:ext cx="555008"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7141BF44-A500-8315-087F-313184E25E77}"/>
                </a:ext>
              </a:extLst>
            </p:cNvPr>
            <p:cNvSpPr/>
            <p:nvPr/>
          </p:nvSpPr>
          <p:spPr>
            <a:xfrm>
              <a:off x="5758760" y="70119"/>
              <a:ext cx="5319331" cy="424585"/>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 Conclusion</a:t>
              </a:r>
            </a:p>
          </p:txBody>
        </p:sp>
      </p:grpSp>
      <p:sp>
        <p:nvSpPr>
          <p:cNvPr id="11" name="Google Shape;206;p15">
            <a:extLst>
              <a:ext uri="{FF2B5EF4-FFF2-40B4-BE49-F238E27FC236}">
                <a16:creationId xmlns:a16="http://schemas.microsoft.com/office/drawing/2014/main" id="{5CD166FA-DEA3-ABAE-D707-1CA537A8740D}"/>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B21ABD78-CE0B-DEA7-259C-8DAEBA678DA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34</a:t>
            </a:fld>
            <a:endParaRPr lang="en-US" noProof="0" dirty="0"/>
          </a:p>
        </p:txBody>
      </p:sp>
    </p:spTree>
    <p:extLst>
      <p:ext uri="{BB962C8B-B14F-4D97-AF65-F5344CB8AC3E}">
        <p14:creationId xmlns:p14="http://schemas.microsoft.com/office/powerpoint/2010/main" val="2117988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subTitle" idx="1"/>
          </p:nvPr>
        </p:nvSpPr>
        <p:spPr>
          <a:xfrm>
            <a:off x="800176" y="1511499"/>
            <a:ext cx="6858000" cy="373800"/>
          </a:xfrm>
          <a:prstGeom prst="rect">
            <a:avLst/>
          </a:prstGeom>
          <a:noFill/>
          <a:ln>
            <a:noFill/>
          </a:ln>
        </p:spPr>
        <p:txBody>
          <a:bodyPr spcFirstLastPara="1" wrap="square" lIns="0" tIns="0" rIns="91425" bIns="45700" anchor="t" anchorCtr="0">
            <a:normAutofit/>
          </a:bodyPr>
          <a:lstStyle/>
          <a:p>
            <a:pPr marL="0" lvl="0" indent="0" algn="l" rtl="0">
              <a:spcBef>
                <a:spcPts val="0"/>
              </a:spcBef>
              <a:spcAft>
                <a:spcPts val="0"/>
              </a:spcAft>
              <a:buSzPts val="1700"/>
              <a:buNone/>
            </a:pPr>
            <a:r>
              <a:rPr lang="en-US" noProof="0" dirty="0">
                <a:latin typeface="+mn-lt"/>
              </a:rPr>
              <a:t>Presentation of Final Results</a:t>
            </a:r>
          </a:p>
        </p:txBody>
      </p:sp>
      <p:sp>
        <p:nvSpPr>
          <p:cNvPr id="349" name="Google Shape;349;p30"/>
          <p:cNvSpPr txBox="1">
            <a:spLocks noGrp="1"/>
          </p:cNvSpPr>
          <p:nvPr>
            <p:ph type="ctrTitle"/>
          </p:nvPr>
        </p:nvSpPr>
        <p:spPr>
          <a:xfrm>
            <a:off x="800175" y="1113952"/>
            <a:ext cx="6858000" cy="310800"/>
          </a:xfrm>
          <a:prstGeom prst="rect">
            <a:avLst/>
          </a:prstGeom>
          <a:noFill/>
          <a:ln>
            <a:noFill/>
          </a:ln>
        </p:spPr>
        <p:txBody>
          <a:bodyPr spcFirstLastPara="1" wrap="square" lIns="0" tIns="0" rIns="91425" bIns="0" anchor="t" anchorCtr="0">
            <a:noAutofit/>
          </a:bodyPr>
          <a:lstStyle/>
          <a:p>
            <a:pPr marL="0" lvl="0" indent="0" algn="l" rtl="0">
              <a:spcBef>
                <a:spcPts val="0"/>
              </a:spcBef>
              <a:spcAft>
                <a:spcPts val="0"/>
              </a:spcAft>
              <a:buClr>
                <a:schemeClr val="lt1"/>
              </a:buClr>
              <a:buSzPts val="2200"/>
              <a:buFont typeface="Arial"/>
              <a:buNone/>
            </a:pPr>
            <a:r>
              <a:rPr lang="en-US" sz="2200" noProof="0" dirty="0">
                <a:latin typeface="+mn-lt"/>
              </a:rPr>
              <a:t>Peak Detection in Time Series</a:t>
            </a:r>
          </a:p>
          <a:p>
            <a:pPr marL="0" lvl="0" indent="0" algn="l" rtl="0">
              <a:lnSpc>
                <a:spcPct val="90000"/>
              </a:lnSpc>
              <a:spcBef>
                <a:spcPts val="0"/>
              </a:spcBef>
              <a:spcAft>
                <a:spcPts val="0"/>
              </a:spcAft>
              <a:buClr>
                <a:schemeClr val="lt1"/>
              </a:buClr>
              <a:buSzPts val="2200"/>
              <a:buFont typeface="Arial"/>
              <a:buNone/>
            </a:pPr>
            <a:endParaRPr lang="en-US" sz="2200" noProof="0" dirty="0">
              <a:latin typeface="+mn-lt"/>
            </a:endParaRPr>
          </a:p>
        </p:txBody>
      </p:sp>
      <p:sp>
        <p:nvSpPr>
          <p:cNvPr id="350" name="Google Shape;350;p30"/>
          <p:cNvSpPr txBox="1"/>
          <p:nvPr/>
        </p:nvSpPr>
        <p:spPr>
          <a:xfrm>
            <a:off x="800176" y="2768541"/>
            <a:ext cx="4482900" cy="4344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None/>
            </a:pPr>
            <a:r>
              <a:rPr lang="en-US" sz="2223" b="1" noProof="0" dirty="0">
                <a:solidFill>
                  <a:srgbClr val="0068B4"/>
                </a:solidFill>
                <a:latin typeface="+mn-lt"/>
                <a:ea typeface="Arial"/>
                <a:cs typeface="Arial"/>
                <a:sym typeface="Arial"/>
              </a:rPr>
              <a:t>Thank You For Your Attention!</a:t>
            </a:r>
            <a:endParaRPr lang="en-US" noProof="0" dirty="0">
              <a:latin typeface="+mn-lt"/>
            </a:endParaRPr>
          </a:p>
        </p:txBody>
      </p:sp>
      <p:sp>
        <p:nvSpPr>
          <p:cNvPr id="351" name="Google Shape;351;p30"/>
          <p:cNvSpPr txBox="1"/>
          <p:nvPr/>
        </p:nvSpPr>
        <p:spPr>
          <a:xfrm>
            <a:off x="627825" y="3444775"/>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Nestor Weidemann</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nestor.weidemann</a:t>
            </a:r>
            <a:r>
              <a:rPr lang="en-US" sz="1111" noProof="0" dirty="0">
                <a:solidFill>
                  <a:schemeClr val="dk1"/>
                </a:solidFill>
                <a:latin typeface="+mn-lt"/>
                <a:ea typeface="Arial"/>
                <a:cs typeface="Arial"/>
                <a:sym typeface="Arial"/>
              </a:rPr>
              <a:t>@st.ovgu.de</a:t>
            </a:r>
            <a:endParaRPr lang="en-US" noProof="0" dirty="0">
              <a:latin typeface="+mn-lt"/>
            </a:endParaRPr>
          </a:p>
        </p:txBody>
      </p:sp>
      <p:sp>
        <p:nvSpPr>
          <p:cNvPr id="352" name="Google Shape;352;p30"/>
          <p:cNvSpPr txBox="1"/>
          <p:nvPr/>
        </p:nvSpPr>
        <p:spPr>
          <a:xfrm>
            <a:off x="627825" y="4086350"/>
            <a:ext cx="3280800" cy="605125"/>
          </a:xfrm>
          <a:prstGeom prst="rect">
            <a:avLst/>
          </a:prstGeom>
          <a:noFill/>
          <a:ln>
            <a:noFill/>
          </a:ln>
        </p:spPr>
        <p:txBody>
          <a:bodyPr spcFirstLastPara="1" wrap="square" lIns="0" tIns="45700" rIns="91425" bIns="45700" anchor="t" anchorCtr="0">
            <a:spAutoFit/>
          </a:bodyPr>
          <a:lstStyle/>
          <a:p>
            <a:pPr marL="0" marR="0" lvl="0" indent="0" algn="l" rtl="0">
              <a:lnSpc>
                <a:spcPct val="150000"/>
              </a:lnSpc>
              <a:spcBef>
                <a:spcPts val="0"/>
              </a:spcBef>
              <a:spcAft>
                <a:spcPts val="0"/>
              </a:spcAft>
              <a:buNone/>
            </a:pPr>
            <a:r>
              <a:rPr lang="en-US" sz="1111" b="1" noProof="0" dirty="0">
                <a:solidFill>
                  <a:schemeClr val="dk1"/>
                </a:solidFill>
                <a:latin typeface="+mn-lt"/>
              </a:rPr>
              <a:t>Nathira Wijemanne</a:t>
            </a:r>
            <a:endParaRPr lang="en-US" noProof="0" dirty="0">
              <a:latin typeface="+mn-lt"/>
            </a:endParaRPr>
          </a:p>
          <a:p>
            <a:pPr marL="0" marR="0" lvl="0" indent="0" algn="l" rtl="0">
              <a:lnSpc>
                <a:spcPct val="150000"/>
              </a:lnSpc>
              <a:spcBef>
                <a:spcPts val="0"/>
              </a:spcBef>
              <a:spcAft>
                <a:spcPts val="0"/>
              </a:spcAft>
              <a:buNone/>
            </a:pPr>
            <a:r>
              <a:rPr lang="en-US" sz="1111" noProof="0" dirty="0">
                <a:solidFill>
                  <a:schemeClr val="dk1"/>
                </a:solidFill>
                <a:latin typeface="+mn-lt"/>
                <a:ea typeface="Arial"/>
                <a:cs typeface="Arial"/>
                <a:sym typeface="Arial"/>
              </a:rPr>
              <a:t>Mail:	</a:t>
            </a:r>
            <a:r>
              <a:rPr lang="en-US" sz="1111" noProof="0" dirty="0">
                <a:solidFill>
                  <a:schemeClr val="dk1"/>
                </a:solidFill>
                <a:latin typeface="+mn-lt"/>
              </a:rPr>
              <a:t>nathira.wijemanne</a:t>
            </a:r>
            <a:r>
              <a:rPr lang="en-US" sz="1111" noProof="0" dirty="0">
                <a:solidFill>
                  <a:schemeClr val="dk1"/>
                </a:solidFill>
                <a:latin typeface="+mn-lt"/>
                <a:ea typeface="Arial"/>
                <a:cs typeface="Arial"/>
                <a:sym typeface="Arial"/>
              </a:rPr>
              <a:t>@st.ovgu.de</a:t>
            </a:r>
            <a:endParaRPr lang="en-US" noProof="0" dirty="0">
              <a:latin typeface="+mn-l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996C8959-D708-A593-FE16-18FB48E4D7EF}"/>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C3796DEB-4CBE-538C-F188-8D41F67BAE03}"/>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CE5A2697-1B52-D0FD-D961-77AFD850CA38}"/>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noProof="0" dirty="0">
                <a:latin typeface="+mn-lt"/>
              </a:rPr>
              <a:t>[1] </a:t>
            </a:r>
            <a:r>
              <a:rPr lang="en-US" sz="1700" noProof="0" dirty="0">
                <a:latin typeface="+mn-lt"/>
                <a:hlinkClick r:id="rId3"/>
              </a:rPr>
              <a:t>https://www.fptindustrie.com/deu/</a:t>
            </a:r>
            <a:endParaRPr lang="en-US" sz="1700" noProof="0" dirty="0">
              <a:latin typeface="+mn-lt"/>
            </a:endParaRPr>
          </a:p>
          <a:p>
            <a:pPr indent="-336550">
              <a:lnSpc>
                <a:spcPct val="115000"/>
              </a:lnSpc>
              <a:spcBef>
                <a:spcPts val="0"/>
              </a:spcBef>
              <a:buSzPts val="1700"/>
            </a:pPr>
            <a:r>
              <a:rPr lang="en-US" sz="1700" noProof="0" dirty="0">
                <a:latin typeface="+mn-lt"/>
              </a:rPr>
              <a:t>[2] </a:t>
            </a:r>
            <a:r>
              <a:rPr lang="en-US" sz="1700" noProof="0" dirty="0">
                <a:latin typeface="+mn-lt"/>
                <a:hlinkClick r:id="rId4"/>
              </a:rPr>
              <a:t>https://www.mdpi.com/1996-1073/17/15/3659</a:t>
            </a:r>
            <a:endParaRPr lang="en-US" sz="1700" noProof="0" dirty="0">
              <a:latin typeface="+mn-lt"/>
            </a:endParaRPr>
          </a:p>
          <a:p>
            <a:pPr indent="-336550">
              <a:lnSpc>
                <a:spcPct val="115000"/>
              </a:lnSpc>
              <a:spcBef>
                <a:spcPts val="0"/>
              </a:spcBef>
              <a:buSzPts val="1700"/>
            </a:pPr>
            <a:r>
              <a:rPr lang="en-US" sz="1700" noProof="0" dirty="0">
                <a:latin typeface="+mn-lt"/>
              </a:rPr>
              <a:t>[3] </a:t>
            </a:r>
            <a:r>
              <a:rPr lang="en-US" sz="1700" noProof="0" dirty="0">
                <a:latin typeface="+mn-lt"/>
                <a:hlinkClick r:id="rId5"/>
              </a:rPr>
              <a:t>https://en.wikipedia.org/wiki/Ricker_wavelet</a:t>
            </a:r>
            <a:endParaRPr lang="en-US" sz="1700" noProof="0" dirty="0">
              <a:latin typeface="+mn-lt"/>
            </a:endParaRPr>
          </a:p>
          <a:p>
            <a:pPr lvl="0" indent="-336550">
              <a:lnSpc>
                <a:spcPct val="115000"/>
              </a:lnSpc>
              <a:spcBef>
                <a:spcPts val="0"/>
              </a:spcBef>
              <a:buSzPts val="1700"/>
            </a:pPr>
            <a:r>
              <a:rPr lang="en-US" sz="1700" noProof="0" dirty="0">
                <a:latin typeface="+mn-lt"/>
              </a:rPr>
              <a:t>[4] </a:t>
            </a:r>
            <a:r>
              <a:rPr lang="en-US" sz="1700" noProof="0" dirty="0">
                <a:latin typeface="+mn-lt"/>
                <a:hlinkClick r:id="rId6"/>
              </a:rPr>
              <a:t>https://link.springer.com/article/10.1007/s10950-019-09845-y</a:t>
            </a:r>
            <a:br>
              <a:rPr lang="en-US" sz="1700" dirty="0">
                <a:latin typeface="+mn-lt"/>
              </a:rPr>
            </a:br>
            <a:r>
              <a:rPr lang="en-US" sz="1700" dirty="0">
                <a:latin typeface="+mn-lt"/>
                <a:hlinkClick r:id="rId7"/>
              </a:rPr>
              <a:t>https://www.researchgate.net/figure/Convolution-of-a-signal-with-a-wavelet-function-Part-of-this-figure-is-taken-from-1_fig1_51918746</a:t>
            </a:r>
            <a:endParaRPr lang="en-US" sz="1700" noProof="0" dirty="0">
              <a:latin typeface="+mn-lt"/>
            </a:endParaRPr>
          </a:p>
          <a:p>
            <a:pPr lvl="0" indent="-336550">
              <a:lnSpc>
                <a:spcPct val="115000"/>
              </a:lnSpc>
              <a:spcBef>
                <a:spcPts val="0"/>
              </a:spcBef>
              <a:buSzPts val="1700"/>
            </a:pPr>
            <a:r>
              <a:rPr lang="en-US" sz="1700" noProof="0" dirty="0">
                <a:latin typeface="+mn-lt"/>
              </a:rPr>
              <a:t>[5] </a:t>
            </a:r>
            <a:r>
              <a:rPr lang="en-US" sz="1700" dirty="0">
                <a:latin typeface="+mn-lt"/>
                <a:hlinkClick r:id="rId8"/>
              </a:rPr>
              <a:t>https://en.wikipedia.org/wiki/Topographic_prominence</a:t>
            </a:r>
            <a:endParaRPr lang="en-US" sz="1700" dirty="0">
              <a:latin typeface="+mn-lt"/>
            </a:endParaRPr>
          </a:p>
          <a:p>
            <a:pPr lvl="0" indent="-336550">
              <a:lnSpc>
                <a:spcPct val="115000"/>
              </a:lnSpc>
              <a:spcBef>
                <a:spcPts val="0"/>
              </a:spcBef>
              <a:buSzPts val="1700"/>
            </a:pPr>
            <a:r>
              <a:rPr lang="en-US" sz="1700" noProof="0" dirty="0">
                <a:latin typeface="+mn-lt"/>
              </a:rPr>
              <a:t>[6] </a:t>
            </a:r>
            <a:r>
              <a:rPr lang="en-US" sz="1700" noProof="0" dirty="0">
                <a:latin typeface="+mn-lt"/>
                <a:hlinkClick r:id="rId9"/>
              </a:rPr>
              <a:t>https://blog.dailydoseofds.com/p/the-limitations-of-dbscan-clustering</a:t>
            </a:r>
            <a:endParaRPr lang="en-US" sz="1700" noProof="0" dirty="0">
              <a:latin typeface="+mn-lt"/>
            </a:endParaRPr>
          </a:p>
          <a:p>
            <a:pPr lvl="0" indent="-336550">
              <a:lnSpc>
                <a:spcPct val="115000"/>
              </a:lnSpc>
              <a:spcBef>
                <a:spcPts val="0"/>
              </a:spcBef>
              <a:buSzPts val="1700"/>
            </a:pPr>
            <a:r>
              <a:rPr lang="en-US" sz="1700" noProof="0" dirty="0">
                <a:latin typeface="+mn-lt"/>
              </a:rPr>
              <a:t>[7] </a:t>
            </a:r>
          </a:p>
        </p:txBody>
      </p:sp>
      <p:sp>
        <p:nvSpPr>
          <p:cNvPr id="2" name="Google Shape;206;p15">
            <a:extLst>
              <a:ext uri="{FF2B5EF4-FFF2-40B4-BE49-F238E27FC236}">
                <a16:creationId xmlns:a16="http://schemas.microsoft.com/office/drawing/2014/main" id="{2F1AC336-3D3C-2F8A-A99B-7A53F2ABF7C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04DBA4F-F8EA-7194-535B-A282D0EFF3F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36</a:t>
            </a:fld>
            <a:endParaRPr lang="en-US" noProof="0" dirty="0"/>
          </a:p>
        </p:txBody>
      </p:sp>
    </p:spTree>
    <p:extLst>
      <p:ext uri="{BB962C8B-B14F-4D97-AF65-F5344CB8AC3E}">
        <p14:creationId xmlns:p14="http://schemas.microsoft.com/office/powerpoint/2010/main" val="1623144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9">
          <a:extLst>
            <a:ext uri="{FF2B5EF4-FFF2-40B4-BE49-F238E27FC236}">
              <a16:creationId xmlns:a16="http://schemas.microsoft.com/office/drawing/2014/main" id="{11F07D27-F719-26CC-DB15-F8991D65E762}"/>
            </a:ext>
          </a:extLst>
        </p:cNvPr>
        <p:cNvGrpSpPr/>
        <p:nvPr/>
      </p:nvGrpSpPr>
      <p:grpSpPr>
        <a:xfrm>
          <a:off x="0" y="0"/>
          <a:ext cx="0" cy="0"/>
          <a:chOff x="0" y="0"/>
          <a:chExt cx="0" cy="0"/>
        </a:xfrm>
      </p:grpSpPr>
      <p:sp>
        <p:nvSpPr>
          <p:cNvPr id="340" name="Google Shape;340;p29">
            <a:extLst>
              <a:ext uri="{FF2B5EF4-FFF2-40B4-BE49-F238E27FC236}">
                <a16:creationId xmlns:a16="http://schemas.microsoft.com/office/drawing/2014/main" id="{27306127-E24A-CE4F-1C79-3D55398CCA9D}"/>
              </a:ext>
            </a:extLst>
          </p:cNvPr>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References for Graphics</a:t>
            </a:r>
          </a:p>
        </p:txBody>
      </p:sp>
      <p:sp>
        <p:nvSpPr>
          <p:cNvPr id="341" name="Google Shape;341;p29">
            <a:extLst>
              <a:ext uri="{FF2B5EF4-FFF2-40B4-BE49-F238E27FC236}">
                <a16:creationId xmlns:a16="http://schemas.microsoft.com/office/drawing/2014/main" id="{FD255896-FCFC-6CBF-CA14-FC04AD400840}"/>
              </a:ext>
            </a:extLst>
          </p:cNvPr>
          <p:cNvSpPr txBox="1">
            <a:spLocks noGrp="1"/>
          </p:cNvSpPr>
          <p:nvPr>
            <p:ph type="body" idx="4294967295"/>
          </p:nvPr>
        </p:nvSpPr>
        <p:spPr>
          <a:xfrm>
            <a:off x="360000" y="1127300"/>
            <a:ext cx="8030400" cy="3263400"/>
          </a:xfrm>
          <a:prstGeom prst="rect">
            <a:avLst/>
          </a:prstGeom>
          <a:noFill/>
          <a:ln>
            <a:noFill/>
          </a:ln>
        </p:spPr>
        <p:txBody>
          <a:bodyPr spcFirstLastPara="1" wrap="square" lIns="91425" tIns="45700" rIns="91425" bIns="45700" anchor="t" anchorCtr="0">
            <a:normAutofit/>
          </a:bodyPr>
          <a:lstStyle/>
          <a:p>
            <a:pPr indent="-336550">
              <a:lnSpc>
                <a:spcPct val="115000"/>
              </a:lnSpc>
              <a:spcBef>
                <a:spcPts val="0"/>
              </a:spcBef>
              <a:buSzPts val="1700"/>
            </a:pPr>
            <a:r>
              <a:rPr lang="en-US" sz="1700" dirty="0">
                <a:latin typeface="+mn-lt"/>
              </a:rPr>
              <a:t>[8] </a:t>
            </a:r>
            <a:r>
              <a:rPr lang="en-US" sz="1700" dirty="0">
                <a:latin typeface="+mn-lt"/>
                <a:hlinkClick r:id="rId3"/>
              </a:rPr>
              <a:t>https://waterprogramming.wordpress.com/tag/pareto-dominance/</a:t>
            </a:r>
            <a:endParaRPr lang="en-US" sz="1700" dirty="0">
              <a:latin typeface="+mn-lt"/>
            </a:endParaRPr>
          </a:p>
          <a:p>
            <a:pPr indent="-336550">
              <a:lnSpc>
                <a:spcPct val="115000"/>
              </a:lnSpc>
              <a:spcBef>
                <a:spcPts val="0"/>
              </a:spcBef>
              <a:buSzPts val="1700"/>
            </a:pPr>
            <a:r>
              <a:rPr lang="en-US" sz="1700" dirty="0">
                <a:latin typeface="+mn-lt"/>
              </a:rPr>
              <a:t>[9] </a:t>
            </a:r>
          </a:p>
        </p:txBody>
      </p:sp>
      <p:sp>
        <p:nvSpPr>
          <p:cNvPr id="2" name="Google Shape;206;p15">
            <a:extLst>
              <a:ext uri="{FF2B5EF4-FFF2-40B4-BE49-F238E27FC236}">
                <a16:creationId xmlns:a16="http://schemas.microsoft.com/office/drawing/2014/main" id="{267FB59F-CDBB-A379-200D-5425D0B8E6CE}"/>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F1BD8C59-0773-F80B-A454-D9BCBA5C1CF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37</a:t>
            </a:fld>
            <a:endParaRPr lang="en-US" noProof="0" dirty="0"/>
          </a:p>
        </p:txBody>
      </p:sp>
    </p:spTree>
    <p:extLst>
      <p:ext uri="{BB962C8B-B14F-4D97-AF65-F5344CB8AC3E}">
        <p14:creationId xmlns:p14="http://schemas.microsoft.com/office/powerpoint/2010/main" val="1465534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title"/>
          </p:nvPr>
        </p:nvSpPr>
        <p:spPr>
          <a:xfrm>
            <a:off x="719999" y="2772000"/>
            <a:ext cx="7704000" cy="100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68B4"/>
              </a:buClr>
              <a:buSzPts val="2500"/>
              <a:buFont typeface="Arial"/>
              <a:buNone/>
            </a:pPr>
            <a:r>
              <a:rPr lang="en-US" noProof="0" dirty="0">
                <a:latin typeface="+mn-lt"/>
              </a:rPr>
              <a:t>Backup</a:t>
            </a:r>
          </a:p>
        </p:txBody>
      </p:sp>
      <p:sp>
        <p:nvSpPr>
          <p:cNvPr id="2" name="Google Shape;206;p15">
            <a:extLst>
              <a:ext uri="{FF2B5EF4-FFF2-40B4-BE49-F238E27FC236}">
                <a16:creationId xmlns:a16="http://schemas.microsoft.com/office/drawing/2014/main" id="{0AF241EE-F10E-3336-7AF1-9484C9DC835B}"/>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32B27E1-B663-C083-6E4B-5F2960EF9CB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38</a:t>
            </a:fld>
            <a:endParaRPr lang="en-US" noProof="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8"/>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33" name="Google Shape;233;p18"/>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Number of Rows: ~1.6 Million</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Time Series data across:</a:t>
            </a:r>
          </a:p>
          <a:p>
            <a:pPr marL="914400" lvl="1" indent="-329437" algn="l" rtl="0">
              <a:lnSpc>
                <a:spcPct val="90000"/>
              </a:lnSpc>
              <a:spcBef>
                <a:spcPts val="0"/>
              </a:spcBef>
              <a:spcAft>
                <a:spcPts val="0"/>
              </a:spcAft>
              <a:buSzPts val="1588"/>
              <a:buChar char="•"/>
            </a:pPr>
            <a:r>
              <a:rPr lang="en-US" noProof="0" dirty="0">
                <a:latin typeface="+mn-lt"/>
              </a:rPr>
              <a:t>2 Machine Types (CMX1, DMC2)</a:t>
            </a:r>
          </a:p>
          <a:p>
            <a:pPr marL="914400" lvl="1" indent="-329437" algn="l" rtl="0">
              <a:lnSpc>
                <a:spcPct val="90000"/>
              </a:lnSpc>
              <a:spcBef>
                <a:spcPts val="0"/>
              </a:spcBef>
              <a:spcAft>
                <a:spcPts val="0"/>
              </a:spcAft>
              <a:buSzPts val="1588"/>
              <a:buChar char="•"/>
            </a:pPr>
            <a:r>
              <a:rPr lang="en-US" noProof="0" dirty="0">
                <a:latin typeface="+mn-lt"/>
              </a:rPr>
              <a:t>2 Materials (AL, S)</a:t>
            </a:r>
          </a:p>
          <a:p>
            <a:pPr marL="914400" lvl="1" indent="-329437" algn="l" rtl="0">
              <a:lnSpc>
                <a:spcPct val="90000"/>
              </a:lnSpc>
              <a:spcBef>
                <a:spcPts val="0"/>
              </a:spcBef>
              <a:spcAft>
                <a:spcPts val="0"/>
              </a:spcAft>
              <a:buSzPts val="1588"/>
              <a:buChar char="•"/>
            </a:pPr>
            <a:r>
              <a:rPr lang="en-US" noProof="0" dirty="0">
                <a:latin typeface="+mn-lt"/>
              </a:rPr>
              <a:t>2 Components (CP1, CP2)</a:t>
            </a:r>
          </a:p>
          <a:p>
            <a:pPr marL="0" lvl="0" indent="457200" algn="l" rtl="0">
              <a:lnSpc>
                <a:spcPct val="90000"/>
              </a:lnSpc>
              <a:spcBef>
                <a:spcPts val="0"/>
              </a:spcBef>
              <a:spcAft>
                <a:spcPts val="0"/>
              </a:spcAft>
              <a:buNone/>
            </a:pPr>
            <a:r>
              <a:rPr lang="en-US" sz="1550" noProof="0" dirty="0">
                <a:latin typeface="+mn-lt"/>
              </a:rPr>
              <a:t>   -&gt;  8 different measurements</a:t>
            </a:r>
          </a:p>
          <a:p>
            <a:pPr marL="45720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Variables measured across 4 axes: X (1), Y (2), Z (3) and Spindle (6)</a:t>
            </a:r>
          </a:p>
          <a:p>
            <a:pPr marL="914400" lvl="1" indent="-329437" algn="l" rtl="0">
              <a:lnSpc>
                <a:spcPct val="90000"/>
              </a:lnSpc>
              <a:spcBef>
                <a:spcPts val="0"/>
              </a:spcBef>
              <a:spcAft>
                <a:spcPts val="0"/>
              </a:spcAft>
              <a:buSzPts val="1588"/>
              <a:buChar char="•"/>
            </a:pPr>
            <a:r>
              <a:rPr lang="en-US" noProof="0" dirty="0">
                <a:latin typeface="+mn-lt"/>
              </a:rPr>
              <a:t>Target Variable: Current</a:t>
            </a:r>
          </a:p>
          <a:p>
            <a:pPr marL="914400" lvl="1" indent="-329437" algn="l" rtl="0">
              <a:lnSpc>
                <a:spcPct val="90000"/>
              </a:lnSpc>
              <a:spcBef>
                <a:spcPts val="0"/>
              </a:spcBef>
              <a:spcAft>
                <a:spcPts val="0"/>
              </a:spcAft>
              <a:buSzPts val="1588"/>
              <a:buChar char="•"/>
            </a:pPr>
            <a:r>
              <a:rPr lang="en-US" noProof="0" dirty="0">
                <a:latin typeface="+mn-lt"/>
              </a:rPr>
              <a:t>Possible Input Variables: Load, Motor shaft positions (actual &amp; desired), Control deviation, Torque, Feedforward velocity, Feedforward torque, Commanded Speed, and etc.</a:t>
            </a:r>
          </a:p>
          <a:p>
            <a:pPr marL="1028609" lvl="3" indent="0" algn="l" rtl="0">
              <a:lnSpc>
                <a:spcPct val="90000"/>
              </a:lnSpc>
              <a:spcBef>
                <a:spcPts val="375"/>
              </a:spcBef>
              <a:spcAft>
                <a:spcPts val="0"/>
              </a:spcAft>
              <a:buSzPts val="1349"/>
              <a:buNone/>
            </a:pPr>
            <a:endParaRPr lang="en-US" noProof="0" dirty="0">
              <a:latin typeface="+mn-lt"/>
            </a:endParaRPr>
          </a:p>
        </p:txBody>
      </p:sp>
      <p:sp>
        <p:nvSpPr>
          <p:cNvPr id="2" name="Google Shape;206;p15">
            <a:extLst>
              <a:ext uri="{FF2B5EF4-FFF2-40B4-BE49-F238E27FC236}">
                <a16:creationId xmlns:a16="http://schemas.microsoft.com/office/drawing/2014/main" id="{B3CA6D72-C513-6CC0-C4CA-495B6483C1E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94EEAA4-0853-486D-ED5A-39F6DE00E3D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39</a:t>
            </a:fld>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9515EC00-068B-169F-966B-BF2F13B9E5C7}"/>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D9179AED-4E12-EAE5-22B1-448DA09FA0BF}"/>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nSpc>
                <a:spcPct val="95000"/>
              </a:lnSpc>
              <a:spcBef>
                <a:spcPts val="1200"/>
              </a:spcBef>
              <a:buSzPts val="1700"/>
            </a:pPr>
            <a:r>
              <a:rPr lang="en-US" sz="1700" noProof="0" dirty="0">
                <a:highlight>
                  <a:srgbClr val="FFFF00"/>
                </a:highlight>
                <a:latin typeface="+mn-lt"/>
              </a:rPr>
              <a:t>Sustainability</a:t>
            </a:r>
          </a:p>
          <a:p>
            <a:pPr lvl="0" indent="-338400">
              <a:lnSpc>
                <a:spcPct val="95000"/>
              </a:lnSpc>
              <a:spcBef>
                <a:spcPts val="1200"/>
              </a:spcBef>
              <a:buSzPts val="1700"/>
            </a:pPr>
            <a:r>
              <a:rPr lang="en-US" sz="1700" noProof="0" dirty="0">
                <a:highlight>
                  <a:srgbClr val="FFFF00"/>
                </a:highlight>
                <a:latin typeface="+mn-lt"/>
              </a:rPr>
              <a:t>From general/high-level to more specific</a:t>
            </a:r>
          </a:p>
          <a:p>
            <a:pPr lvl="0" indent="-338400">
              <a:lnSpc>
                <a:spcPct val="95000"/>
              </a:lnSpc>
              <a:spcBef>
                <a:spcPts val="1200"/>
              </a:spcBef>
              <a:buSzPts val="1700"/>
            </a:pPr>
            <a:r>
              <a:rPr lang="en-US" sz="1700" noProof="0" dirty="0">
                <a:highlight>
                  <a:srgbClr val="FFFF00"/>
                </a:highlight>
                <a:latin typeface="+mn-lt"/>
              </a:rPr>
              <a:t>Less text</a:t>
            </a:r>
          </a:p>
          <a:p>
            <a:pPr lvl="0" indent="-338400">
              <a:lnSpc>
                <a:spcPct val="95000"/>
              </a:lnSpc>
              <a:spcBef>
                <a:spcPts val="1200"/>
              </a:spcBef>
              <a:buSzPts val="1700"/>
            </a:pPr>
            <a:r>
              <a:rPr lang="en-US" sz="1700" noProof="0" dirty="0">
                <a:highlight>
                  <a:srgbClr val="FFFF00"/>
                </a:highlight>
                <a:latin typeface="+mn-lt"/>
              </a:rPr>
              <a:t>Explain what a </a:t>
            </a:r>
            <a:r>
              <a:rPr lang="en-US" sz="1700" noProof="0" dirty="0" err="1">
                <a:highlight>
                  <a:srgbClr val="FFFF00"/>
                </a:highlight>
                <a:latin typeface="+mn-lt"/>
              </a:rPr>
              <a:t>cnc</a:t>
            </a:r>
            <a:r>
              <a:rPr lang="en-US" sz="1700" noProof="0" dirty="0">
                <a:highlight>
                  <a:srgbClr val="FFFF00"/>
                </a:highlight>
                <a:latin typeface="+mn-lt"/>
              </a:rPr>
              <a:t> machine is</a:t>
            </a:r>
          </a:p>
        </p:txBody>
      </p:sp>
      <p:grpSp>
        <p:nvGrpSpPr>
          <p:cNvPr id="12" name="Gruppieren 11">
            <a:extLst>
              <a:ext uri="{FF2B5EF4-FFF2-40B4-BE49-F238E27FC236}">
                <a16:creationId xmlns:a16="http://schemas.microsoft.com/office/drawing/2014/main" id="{65FFDCBB-10D8-11EE-C11B-0223AB391DEB}"/>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DB172FD4-62B3-067D-53D3-4A59DE5C4B8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23EE612-1537-CD35-A2D3-354E175EFD7D}"/>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F559C6A4-3FF9-987D-B3D8-3C8AEC0259CC}"/>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B4CAD32B-82E5-ADF8-1B85-C6E825BF7564}"/>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8952EB82-F86B-81FC-8F9A-FB5169A7AA22}"/>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367EF24B-B28B-61F2-7B62-41F8ECC9441B}"/>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79CC5E0C-40BF-914B-F7E2-20D0A03BA660}"/>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531A1186-C180-4A2A-E77C-83341FC3B34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a:t>
            </a:fld>
            <a:endParaRPr lang="en-US" noProof="0" dirty="0"/>
          </a:p>
        </p:txBody>
      </p:sp>
    </p:spTree>
    <p:extLst>
      <p:ext uri="{BB962C8B-B14F-4D97-AF65-F5344CB8AC3E}">
        <p14:creationId xmlns:p14="http://schemas.microsoft.com/office/powerpoint/2010/main" val="40139575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Dataset</a:t>
            </a:r>
          </a:p>
        </p:txBody>
      </p:sp>
      <p:sp>
        <p:nvSpPr>
          <p:cNvPr id="241" name="Google Shape;241;p19"/>
          <p:cNvSpPr txBox="1">
            <a:spLocks noGrp="1"/>
          </p:cNvSpPr>
          <p:nvPr>
            <p:ph type="body" idx="4294967295"/>
          </p:nvPr>
        </p:nvSpPr>
        <p:spPr>
          <a:xfrm>
            <a:off x="360000" y="1127300"/>
            <a:ext cx="8424000" cy="3627900"/>
          </a:xfrm>
          <a:prstGeom prst="rect">
            <a:avLst/>
          </a:prstGeom>
          <a:noFill/>
          <a:ln>
            <a:noFill/>
          </a:ln>
        </p:spPr>
        <p:txBody>
          <a:bodyPr spcFirstLastPara="1" wrap="square" lIns="91425" tIns="45700" rIns="91425" bIns="45700" anchor="t" anchorCtr="0">
            <a:normAutofit/>
          </a:bodyPr>
          <a:lstStyle/>
          <a:p>
            <a:pPr marL="457200" lvl="0" indent="-339471" algn="l" rtl="0">
              <a:lnSpc>
                <a:spcPct val="90000"/>
              </a:lnSpc>
              <a:spcBef>
                <a:spcPts val="0"/>
              </a:spcBef>
              <a:spcAft>
                <a:spcPts val="0"/>
              </a:spcAft>
              <a:buSzPts val="1746"/>
              <a:buChar char="•"/>
            </a:pPr>
            <a:r>
              <a:rPr lang="en-US" noProof="0" dirty="0">
                <a:latin typeface="+mn-lt"/>
              </a:rPr>
              <a:t>Relationships:</a:t>
            </a:r>
          </a:p>
          <a:p>
            <a:pPr marL="914400" lvl="1" indent="-329437" algn="l" rtl="0">
              <a:lnSpc>
                <a:spcPct val="90000"/>
              </a:lnSpc>
              <a:spcBef>
                <a:spcPts val="0"/>
              </a:spcBef>
              <a:spcAft>
                <a:spcPts val="0"/>
              </a:spcAft>
              <a:buSzPts val="1588"/>
              <a:buChar char="•"/>
            </a:pPr>
            <a:r>
              <a:rPr lang="en-US" noProof="0" dirty="0">
                <a:latin typeface="+mn-lt"/>
              </a:rPr>
              <a:t>For all axes: Current </a:t>
            </a:r>
            <a:r>
              <a:rPr lang="en-US" sz="1550" noProof="0" dirty="0">
                <a:solidFill>
                  <a:srgbClr val="1F1F1F"/>
                </a:solidFill>
                <a:highlight>
                  <a:srgbClr val="FFFFFF"/>
                </a:highlight>
                <a:latin typeface="+mn-lt"/>
              </a:rPr>
              <a:t>∝ </a:t>
            </a:r>
            <a:r>
              <a:rPr lang="en-US" noProof="0" dirty="0">
                <a:latin typeface="+mn-lt"/>
              </a:rPr>
              <a:t>Torque  </a:t>
            </a:r>
          </a:p>
          <a:p>
            <a:pPr marL="914400" lvl="1" indent="-329437" algn="l" rtl="0">
              <a:lnSpc>
                <a:spcPct val="90000"/>
              </a:lnSpc>
              <a:spcBef>
                <a:spcPts val="0"/>
              </a:spcBef>
              <a:spcAft>
                <a:spcPts val="0"/>
              </a:spcAft>
              <a:buSzPts val="1588"/>
              <a:buChar char="•"/>
            </a:pPr>
            <a:r>
              <a:rPr lang="en-US" noProof="0" dirty="0">
                <a:latin typeface="+mn-lt"/>
              </a:rPr>
              <a:t>For all Z: Current </a:t>
            </a:r>
            <a:r>
              <a:rPr lang="en-US" sz="1550" noProof="0" dirty="0">
                <a:solidFill>
                  <a:srgbClr val="1F1F1F"/>
                </a:solidFill>
                <a:highlight>
                  <a:srgbClr val="FFFFFF"/>
                </a:highlight>
                <a:latin typeface="+mn-lt"/>
              </a:rPr>
              <a:t>∝ </a:t>
            </a:r>
            <a:r>
              <a:rPr lang="en-US" noProof="0" dirty="0">
                <a:latin typeface="+mn-lt"/>
              </a:rPr>
              <a:t>Load (&gt;0.9 correlation)</a:t>
            </a:r>
          </a:p>
          <a:p>
            <a:pPr marL="914400" lvl="1" indent="-329437" algn="l" rtl="0">
              <a:lnSpc>
                <a:spcPct val="90000"/>
              </a:lnSpc>
              <a:spcBef>
                <a:spcPts val="0"/>
              </a:spcBef>
              <a:spcAft>
                <a:spcPts val="0"/>
              </a:spcAft>
              <a:buSzPts val="1588"/>
              <a:buChar char="•"/>
            </a:pPr>
            <a:r>
              <a:rPr lang="en-US" noProof="0" dirty="0">
                <a:latin typeface="+mn-lt"/>
              </a:rPr>
              <a:t>Machine CMX1, Spindle: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Machine DMC2, Y &amp; Z: Current </a:t>
            </a:r>
            <a:r>
              <a:rPr lang="en-US" sz="1550" noProof="0" dirty="0">
                <a:solidFill>
                  <a:srgbClr val="1F1F1F"/>
                </a:solidFill>
                <a:highlight>
                  <a:srgbClr val="FFFFFF"/>
                </a:highlight>
                <a:latin typeface="+mn-lt"/>
              </a:rPr>
              <a:t>∝ </a:t>
            </a:r>
            <a:r>
              <a:rPr lang="en-US" noProof="0" dirty="0">
                <a:latin typeface="+mn-lt"/>
              </a:rPr>
              <a:t>Encoder Positions (&gt;0.9 correlation) </a:t>
            </a:r>
          </a:p>
          <a:p>
            <a:pPr marL="914400" lvl="1" indent="-329437" algn="l" rtl="0">
              <a:lnSpc>
                <a:spcPct val="90000"/>
              </a:lnSpc>
              <a:spcBef>
                <a:spcPts val="0"/>
              </a:spcBef>
              <a:spcAft>
                <a:spcPts val="0"/>
              </a:spcAft>
              <a:buSzPts val="1588"/>
              <a:buChar char="•"/>
            </a:pPr>
            <a:r>
              <a:rPr lang="en-US" noProof="0" dirty="0">
                <a:latin typeface="+mn-lt"/>
              </a:rPr>
              <a:t>Component 2, Y: Current </a:t>
            </a:r>
            <a:r>
              <a:rPr lang="en-US" sz="1550" noProof="0" dirty="0">
                <a:solidFill>
                  <a:srgbClr val="1F1F1F"/>
                </a:solidFill>
                <a:highlight>
                  <a:srgbClr val="FFFFFF"/>
                </a:highlight>
                <a:latin typeface="+mn-lt"/>
              </a:rPr>
              <a:t>∝ </a:t>
            </a:r>
            <a:r>
              <a:rPr lang="en-US" noProof="0" dirty="0">
                <a:latin typeface="+mn-lt"/>
              </a:rPr>
              <a:t>Load (&gt;0.9 correlation) </a:t>
            </a:r>
          </a:p>
          <a:p>
            <a:pPr marL="914400" lvl="1" indent="-329437" algn="l" rtl="0">
              <a:lnSpc>
                <a:spcPct val="90000"/>
              </a:lnSpc>
              <a:spcBef>
                <a:spcPts val="0"/>
              </a:spcBef>
              <a:spcAft>
                <a:spcPts val="0"/>
              </a:spcAft>
              <a:buSzPts val="1588"/>
              <a:buChar char="•"/>
            </a:pPr>
            <a:r>
              <a:rPr lang="en-US" noProof="0" dirty="0">
                <a:latin typeface="+mn-lt"/>
              </a:rPr>
              <a:t>Component 1, Spindle: Current </a:t>
            </a:r>
            <a:r>
              <a:rPr lang="en-US" sz="1550" noProof="0" dirty="0">
                <a:solidFill>
                  <a:srgbClr val="1F1F1F"/>
                </a:solidFill>
                <a:highlight>
                  <a:srgbClr val="FFFFFF"/>
                </a:highlight>
                <a:latin typeface="+mn-lt"/>
              </a:rPr>
              <a:t>∝ </a:t>
            </a:r>
            <a:r>
              <a:rPr lang="en-US" noProof="0" dirty="0">
                <a:latin typeface="+mn-lt"/>
              </a:rPr>
              <a:t>Load (~0.7 correlation)</a:t>
            </a:r>
          </a:p>
        </p:txBody>
      </p:sp>
      <p:sp>
        <p:nvSpPr>
          <p:cNvPr id="2" name="Google Shape;206;p15">
            <a:extLst>
              <a:ext uri="{FF2B5EF4-FFF2-40B4-BE49-F238E27FC236}">
                <a16:creationId xmlns:a16="http://schemas.microsoft.com/office/drawing/2014/main" id="{24CF7E2F-AFB4-1C7D-B0B7-3A184EFB2D86}"/>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05BF0DCA-1EED-C592-8BBA-1535AA4E4654}"/>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40</a:t>
            </a:fld>
            <a:endParaRPr lang="en-US" noProof="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1"/>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Intermediate Results</a:t>
            </a:r>
          </a:p>
        </p:txBody>
      </p:sp>
      <p:sp>
        <p:nvSpPr>
          <p:cNvPr id="259" name="Google Shape;259;p21"/>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endParaRPr lang="en-US" noProof="0" dirty="0">
              <a:latin typeface="+mn-lt"/>
            </a:endParaRPr>
          </a:p>
          <a:p>
            <a:pPr marL="457200" lvl="0" indent="-339471" algn="l" rtl="0">
              <a:spcBef>
                <a:spcPts val="0"/>
              </a:spcBef>
              <a:spcAft>
                <a:spcPts val="0"/>
              </a:spcAft>
              <a:buSzPts val="1746"/>
              <a:buChar char="•"/>
            </a:pPr>
            <a:r>
              <a:rPr lang="en-US" noProof="0" dirty="0">
                <a:latin typeface="+mn-lt"/>
              </a:rPr>
              <a:t>Sensitivity analysis was done for each technique to identify model that is best suited</a:t>
            </a:r>
          </a:p>
          <a:p>
            <a:pPr marL="0" lvl="0" indent="0" algn="l" rtl="0">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Pseudo labels were used for metric calculation and evaluation</a:t>
            </a:r>
          </a:p>
          <a:p>
            <a:pPr marL="0" lvl="0" indent="0" algn="l" rtl="0">
              <a:lnSpc>
                <a:spcPct val="90000"/>
              </a:lnSpc>
              <a:spcBef>
                <a:spcPts val="0"/>
              </a:spcBef>
              <a:spcAft>
                <a:spcPts val="0"/>
              </a:spcAft>
              <a:buNone/>
            </a:pPr>
            <a:endParaRPr lang="en-US" noProof="0" dirty="0">
              <a:latin typeface="+mn-lt"/>
            </a:endParaRPr>
          </a:p>
          <a:p>
            <a:pPr marL="457200" lvl="0" indent="-339471" algn="l" rtl="0">
              <a:lnSpc>
                <a:spcPct val="90000"/>
              </a:lnSpc>
              <a:spcBef>
                <a:spcPts val="0"/>
              </a:spcBef>
              <a:spcAft>
                <a:spcPts val="0"/>
              </a:spcAft>
              <a:buSzPts val="1746"/>
              <a:buChar char="•"/>
            </a:pPr>
            <a:r>
              <a:rPr lang="en-US" noProof="0" dirty="0">
                <a:latin typeface="+mn-lt"/>
              </a:rPr>
              <a:t>Metrics used:</a:t>
            </a:r>
          </a:p>
          <a:p>
            <a:pPr marL="914400" lvl="1" indent="-329437" algn="l" rtl="0">
              <a:lnSpc>
                <a:spcPct val="90000"/>
              </a:lnSpc>
              <a:spcBef>
                <a:spcPts val="0"/>
              </a:spcBef>
              <a:spcAft>
                <a:spcPts val="0"/>
              </a:spcAft>
              <a:buSzPts val="1588"/>
              <a:buChar char="•"/>
            </a:pPr>
            <a:r>
              <a:rPr lang="en-US" noProof="0" dirty="0">
                <a:latin typeface="+mn-lt"/>
              </a:rPr>
              <a:t>F1 Score (using Pseudo labels)</a:t>
            </a:r>
          </a:p>
          <a:p>
            <a:pPr marL="914400" lvl="1" indent="-329437" algn="l" rtl="0">
              <a:lnSpc>
                <a:spcPct val="90000"/>
              </a:lnSpc>
              <a:spcBef>
                <a:spcPts val="0"/>
              </a:spcBef>
              <a:spcAft>
                <a:spcPts val="0"/>
              </a:spcAft>
              <a:buSzPts val="1588"/>
              <a:buChar char="•"/>
            </a:pPr>
            <a:r>
              <a:rPr lang="en-US" noProof="0" dirty="0">
                <a:latin typeface="+mn-lt"/>
              </a:rPr>
              <a:t>Count of sequences with no peaks</a:t>
            </a:r>
          </a:p>
          <a:p>
            <a:pPr marL="914400" lvl="1" indent="-329437" algn="l" rtl="0">
              <a:lnSpc>
                <a:spcPct val="90000"/>
              </a:lnSpc>
              <a:spcBef>
                <a:spcPts val="0"/>
              </a:spcBef>
              <a:spcAft>
                <a:spcPts val="0"/>
              </a:spcAft>
              <a:buSzPts val="1588"/>
              <a:buChar char="•"/>
            </a:pPr>
            <a:r>
              <a:rPr lang="en-US" noProof="0" dirty="0">
                <a:latin typeface="+mn-lt"/>
              </a:rPr>
              <a:t>Total number of peaks</a:t>
            </a:r>
          </a:p>
          <a:p>
            <a:pPr marL="914400" lvl="1" indent="-329437" algn="l" rtl="0">
              <a:lnSpc>
                <a:spcPct val="90000"/>
              </a:lnSpc>
              <a:spcBef>
                <a:spcPts val="0"/>
              </a:spcBef>
              <a:spcAft>
                <a:spcPts val="0"/>
              </a:spcAft>
              <a:buSzPts val="1588"/>
              <a:buChar char="•"/>
            </a:pPr>
            <a:r>
              <a:rPr lang="en-US" noProof="0" dirty="0">
                <a:latin typeface="+mn-lt"/>
              </a:rPr>
              <a:t>Average peak height</a:t>
            </a:r>
          </a:p>
          <a:p>
            <a:pPr marL="914400" lvl="1" indent="-329437" algn="l" rtl="0">
              <a:lnSpc>
                <a:spcPct val="90000"/>
              </a:lnSpc>
              <a:spcBef>
                <a:spcPts val="0"/>
              </a:spcBef>
              <a:spcAft>
                <a:spcPts val="0"/>
              </a:spcAft>
              <a:buSzPts val="1588"/>
              <a:buChar char="•"/>
            </a:pPr>
            <a:r>
              <a:rPr lang="en-US" noProof="0" dirty="0">
                <a:latin typeface="+mn-lt"/>
              </a:rPr>
              <a:t>Average peak prominence</a:t>
            </a:r>
          </a:p>
        </p:txBody>
      </p:sp>
      <p:sp>
        <p:nvSpPr>
          <p:cNvPr id="2" name="Google Shape;206;p15">
            <a:extLst>
              <a:ext uri="{FF2B5EF4-FFF2-40B4-BE49-F238E27FC236}">
                <a16:creationId xmlns:a16="http://schemas.microsoft.com/office/drawing/2014/main" id="{D0101250-A740-E1FB-7B1D-58AEA1639D2C}"/>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453151EB-B562-2D19-00C3-435F1AD6582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41</a:t>
            </a:fld>
            <a:endParaRPr lang="en-US" noProof="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5"/>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391" name="Google Shape;391;p35"/>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Isolation Forest</a:t>
            </a:r>
          </a:p>
          <a:p>
            <a:pPr marL="457200" lvl="0" indent="-339471" algn="l" rtl="0">
              <a:lnSpc>
                <a:spcPct val="90000"/>
              </a:lnSpc>
              <a:spcBef>
                <a:spcPts val="0"/>
              </a:spcBef>
              <a:spcAft>
                <a:spcPts val="0"/>
              </a:spcAft>
              <a:buSzPts val="1746"/>
              <a:buChar char="•"/>
            </a:pPr>
            <a:r>
              <a:rPr lang="en-US" sz="1700" noProof="0" dirty="0">
                <a:latin typeface="+mn-lt"/>
              </a:rPr>
              <a:t>Uses Extremely Randomized Tree Regressors to separate anomalies from the rest of the data</a:t>
            </a:r>
          </a:p>
        </p:txBody>
      </p:sp>
      <p:pic>
        <p:nvPicPr>
          <p:cNvPr id="394" name="Google Shape;394;p35"/>
          <p:cNvPicPr preferRelativeResize="0"/>
          <p:nvPr/>
        </p:nvPicPr>
        <p:blipFill>
          <a:blip r:embed="rId3">
            <a:alphaModFix/>
          </a:blip>
          <a:stretch>
            <a:fillRect/>
          </a:stretch>
        </p:blipFill>
        <p:spPr>
          <a:xfrm>
            <a:off x="738469" y="1945150"/>
            <a:ext cx="2138475" cy="2329325"/>
          </a:xfrm>
          <a:prstGeom prst="rect">
            <a:avLst/>
          </a:prstGeom>
          <a:noFill/>
          <a:ln>
            <a:noFill/>
          </a:ln>
        </p:spPr>
      </p:pic>
      <p:sp>
        <p:nvSpPr>
          <p:cNvPr id="2" name="Google Shape;206;p15">
            <a:extLst>
              <a:ext uri="{FF2B5EF4-FFF2-40B4-BE49-F238E27FC236}">
                <a16:creationId xmlns:a16="http://schemas.microsoft.com/office/drawing/2014/main" id="{225AC0CD-0DDE-07F1-CE10-B2721647DD29}"/>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C300D81A-C2E8-D9CF-A1EB-40D601219D48}"/>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42</a:t>
            </a:fld>
            <a:endParaRPr lang="en-US" noProof="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6"/>
          <p:cNvSpPr txBox="1">
            <a:spLocks noGrp="1"/>
          </p:cNvSpPr>
          <p:nvPr>
            <p:ph type="title"/>
          </p:nvPr>
        </p:nvSpPr>
        <p:spPr>
          <a:xfrm>
            <a:off x="560" y="1"/>
            <a:ext cx="5745900" cy="520200"/>
          </a:xfrm>
          <a:prstGeom prst="rect">
            <a:avLst/>
          </a:prstGeom>
          <a:noFill/>
          <a:ln>
            <a:noFill/>
          </a:ln>
        </p:spPr>
        <p:txBody>
          <a:bodyPr spcFirstLastPara="1" wrap="square" lIns="144000" tIns="0" rIns="91425" bIns="0" anchor="ctr" anchorCtr="0">
            <a:normAutofit/>
          </a:bodyPr>
          <a:lstStyle/>
          <a:p>
            <a:pPr marL="0" lvl="0" indent="0" algn="l" rtl="0">
              <a:lnSpc>
                <a:spcPct val="90000"/>
              </a:lnSpc>
              <a:spcBef>
                <a:spcPts val="0"/>
              </a:spcBef>
              <a:spcAft>
                <a:spcPts val="0"/>
              </a:spcAft>
              <a:buClr>
                <a:srgbClr val="0068B4"/>
              </a:buClr>
              <a:buSzPts val="1800"/>
              <a:buFont typeface="Arial"/>
              <a:buNone/>
            </a:pPr>
            <a:r>
              <a:rPr lang="en-US" noProof="0" dirty="0"/>
              <a:t>Explanation of the approaches</a:t>
            </a:r>
          </a:p>
        </p:txBody>
      </p:sp>
      <p:sp>
        <p:nvSpPr>
          <p:cNvPr id="400" name="Google Shape;400;p36"/>
          <p:cNvSpPr txBox="1">
            <a:spLocks noGrp="1"/>
          </p:cNvSpPr>
          <p:nvPr>
            <p:ph type="body" idx="4294967295"/>
          </p:nvPr>
        </p:nvSpPr>
        <p:spPr>
          <a:xfrm>
            <a:off x="359999" y="1127290"/>
            <a:ext cx="8424000" cy="326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None/>
            </a:pPr>
            <a:r>
              <a:rPr lang="en-US" sz="1700" b="1" noProof="0" dirty="0">
                <a:latin typeface="+mn-lt"/>
              </a:rPr>
              <a:t>Autoencoder Model</a:t>
            </a:r>
          </a:p>
          <a:p>
            <a:pPr marL="457200" lvl="0" indent="0" algn="l" rtl="0">
              <a:lnSpc>
                <a:spcPct val="90000"/>
              </a:lnSpc>
              <a:spcBef>
                <a:spcPts val="0"/>
              </a:spcBef>
              <a:spcAft>
                <a:spcPts val="0"/>
              </a:spcAft>
              <a:buNone/>
            </a:pPr>
            <a:endParaRPr lang="en-US" sz="1700" noProof="0" dirty="0">
              <a:latin typeface="+mn-lt"/>
            </a:endParaRPr>
          </a:p>
        </p:txBody>
      </p:sp>
      <p:pic>
        <p:nvPicPr>
          <p:cNvPr id="403" name="Google Shape;403;p36"/>
          <p:cNvPicPr preferRelativeResize="0"/>
          <p:nvPr/>
        </p:nvPicPr>
        <p:blipFill>
          <a:blip r:embed="rId3">
            <a:alphaModFix/>
          </a:blip>
          <a:stretch>
            <a:fillRect/>
          </a:stretch>
        </p:blipFill>
        <p:spPr>
          <a:xfrm>
            <a:off x="3250176" y="1633575"/>
            <a:ext cx="3236551" cy="2959275"/>
          </a:xfrm>
          <a:prstGeom prst="rect">
            <a:avLst/>
          </a:prstGeom>
          <a:noFill/>
          <a:ln>
            <a:noFill/>
          </a:ln>
        </p:spPr>
      </p:pic>
      <p:sp>
        <p:nvSpPr>
          <p:cNvPr id="2" name="Google Shape;206;p15">
            <a:extLst>
              <a:ext uri="{FF2B5EF4-FFF2-40B4-BE49-F238E27FC236}">
                <a16:creationId xmlns:a16="http://schemas.microsoft.com/office/drawing/2014/main" id="{433E188D-D7C2-5950-1017-8524F0C44AD3}"/>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E550F9F9-EEEA-562D-2A08-3F676E90A899}"/>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43</a:t>
            </a:fld>
            <a:endParaRPr lang="en-US" noProof="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2" name="Google Shape;222;p17"/>
          <p:cNvSpPr txBox="1">
            <a:spLocks noGrp="1"/>
          </p:cNvSpPr>
          <p:nvPr>
            <p:ph type="body" idx="4294967295"/>
          </p:nvPr>
        </p:nvSpPr>
        <p:spPr>
          <a:xfrm>
            <a:off x="359999" y="2571750"/>
            <a:ext cx="5458910" cy="1818939"/>
          </a:xfrm>
          <a:prstGeom prst="rect">
            <a:avLst/>
          </a:prstGeom>
          <a:noFill/>
          <a:ln>
            <a:noFill/>
          </a:ln>
        </p:spPr>
        <p:txBody>
          <a:bodyPr spcFirstLastPara="1" wrap="square" lIns="91425" tIns="45700" rIns="91425" bIns="45700" anchor="t" anchorCtr="0">
            <a:normAutofit/>
          </a:bodyPr>
          <a:lstStyle/>
          <a:p>
            <a:pPr indent="-338400">
              <a:lnSpc>
                <a:spcPct val="95000"/>
              </a:lnSpc>
              <a:spcBef>
                <a:spcPts val="1200"/>
              </a:spcBef>
              <a:buNone/>
            </a:pPr>
            <a:r>
              <a:rPr lang="en-US" sz="1700" noProof="0" dirty="0">
                <a:latin typeface="Calibri" panose="020F0502020204030204" pitchFamily="34" charset="0"/>
                <a:ea typeface="Calibri" panose="020F0502020204030204" pitchFamily="34" charset="0"/>
                <a:cs typeface="Calibri" panose="020F0502020204030204" pitchFamily="34" charset="0"/>
              </a:rPr>
              <a:t>Consequences</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Stress on the drive electronics, leading to a reduced motor lifespan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Increase in energy consumption</a:t>
            </a:r>
          </a:p>
        </p:txBody>
      </p:sp>
      <p:sp>
        <p:nvSpPr>
          <p:cNvPr id="2" name="Google Shape;222;p17">
            <a:extLst>
              <a:ext uri="{FF2B5EF4-FFF2-40B4-BE49-F238E27FC236}">
                <a16:creationId xmlns:a16="http://schemas.microsoft.com/office/drawing/2014/main" id="{B2B1B41A-FF19-2F03-7A49-C8D2563315E7}"/>
              </a:ext>
            </a:extLst>
          </p:cNvPr>
          <p:cNvSpPr txBox="1">
            <a:spLocks/>
          </p:cNvSpPr>
          <p:nvPr/>
        </p:nvSpPr>
        <p:spPr>
          <a:xfrm>
            <a:off x="359999" y="752811"/>
            <a:ext cx="8424000" cy="181893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Arial"/>
              <a:buNone/>
            </a:pPr>
            <a:r>
              <a:rPr lang="en-US" sz="1700" noProof="0" dirty="0">
                <a:latin typeface="Calibri" panose="020F0502020204030204" pitchFamily="34" charset="0"/>
                <a:ea typeface="Calibri" panose="020F0502020204030204" pitchFamily="34" charset="0"/>
                <a:cs typeface="Calibri" panose="020F0502020204030204" pitchFamily="34" charset="0"/>
              </a:rPr>
              <a:t>Motivation</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Sudden power surges can occur in the motor current of a milling machine</a:t>
            </a:r>
          </a:p>
          <a:p>
            <a:pPr indent="-338400">
              <a:lnSpc>
                <a:spcPct val="95000"/>
              </a:lnSpc>
              <a:spcBef>
                <a:spcPts val="1200"/>
              </a:spcBef>
            </a:pPr>
            <a:r>
              <a:rPr lang="en-US" sz="1700" noProof="0" dirty="0">
                <a:latin typeface="Calibri" panose="020F0502020204030204" pitchFamily="34" charset="0"/>
                <a:ea typeface="Calibri" panose="020F0502020204030204" pitchFamily="34" charset="0"/>
                <a:cs typeface="Calibri" panose="020F0502020204030204" pitchFamily="34" charset="0"/>
              </a:rPr>
              <a:t>Important to distinguish between normal power increases and abnormal peak anomalies</a:t>
            </a:r>
          </a:p>
        </p:txBody>
      </p:sp>
      <p:pic>
        <p:nvPicPr>
          <p:cNvPr id="2050" name="Picture 2">
            <a:extLst>
              <a:ext uri="{FF2B5EF4-FFF2-40B4-BE49-F238E27FC236}">
                <a16:creationId xmlns:a16="http://schemas.microsoft.com/office/drawing/2014/main" id="{3640184C-B8D3-1529-B95F-C49A8D58C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0582" y="2750307"/>
            <a:ext cx="2743417" cy="157266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uppieren 9">
            <a:extLst>
              <a:ext uri="{FF2B5EF4-FFF2-40B4-BE49-F238E27FC236}">
                <a16:creationId xmlns:a16="http://schemas.microsoft.com/office/drawing/2014/main" id="{4CD1593C-8847-F457-80C6-94416607D694}"/>
              </a:ext>
            </a:extLst>
          </p:cNvPr>
          <p:cNvGrpSpPr/>
          <p:nvPr/>
        </p:nvGrpSpPr>
        <p:grpSpPr>
          <a:xfrm>
            <a:off x="359999" y="103726"/>
            <a:ext cx="6475141" cy="306900"/>
            <a:chOff x="797538" y="70119"/>
            <a:chExt cx="10280553" cy="425576"/>
          </a:xfrm>
        </p:grpSpPr>
        <p:grpSp>
          <p:nvGrpSpPr>
            <p:cNvPr id="11" name="Gruppieren 10">
              <a:extLst>
                <a:ext uri="{FF2B5EF4-FFF2-40B4-BE49-F238E27FC236}">
                  <a16:creationId xmlns:a16="http://schemas.microsoft.com/office/drawing/2014/main" id="{96E465E3-518E-80CE-D6D3-CF1326BA82FB}"/>
                </a:ext>
              </a:extLst>
            </p:cNvPr>
            <p:cNvGrpSpPr/>
            <p:nvPr/>
          </p:nvGrpSpPr>
          <p:grpSpPr>
            <a:xfrm>
              <a:off x="797538" y="70119"/>
              <a:ext cx="9040145" cy="425576"/>
              <a:chOff x="958348" y="786838"/>
              <a:chExt cx="4045251" cy="346364"/>
            </a:xfrm>
          </p:grpSpPr>
          <p:sp>
            <p:nvSpPr>
              <p:cNvPr id="13" name="Richtungspfeil 33">
                <a:extLst>
                  <a:ext uri="{FF2B5EF4-FFF2-40B4-BE49-F238E27FC236}">
                    <a16:creationId xmlns:a16="http://schemas.microsoft.com/office/drawing/2014/main" id="{E44A0664-51C6-56EA-2DA9-A8E0EB7A9B84}"/>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Eingekerbter Richtungspfeil 1">
                <a:extLst>
                  <a:ext uri="{FF2B5EF4-FFF2-40B4-BE49-F238E27FC236}">
                    <a16:creationId xmlns:a16="http://schemas.microsoft.com/office/drawing/2014/main" id="{C5411DE1-DA48-8711-5BA1-F478E37AC0A3}"/>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5" name="Eingekerbter Richtungspfeil 10">
                <a:extLst>
                  <a:ext uri="{FF2B5EF4-FFF2-40B4-BE49-F238E27FC236}">
                    <a16:creationId xmlns:a16="http://schemas.microsoft.com/office/drawing/2014/main" id="{24DEBE39-D3B2-C790-A707-EAC919383251}"/>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6" name="Eingekerbter Richtungspfeil 11">
                <a:extLst>
                  <a:ext uri="{FF2B5EF4-FFF2-40B4-BE49-F238E27FC236}">
                    <a16:creationId xmlns:a16="http://schemas.microsoft.com/office/drawing/2014/main" id="{F9BE50DB-6172-CD6D-D255-BE3B1F3CAC79}"/>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2" name="Eingekerbter Richtungspfeil 11">
              <a:extLst>
                <a:ext uri="{FF2B5EF4-FFF2-40B4-BE49-F238E27FC236}">
                  <a16:creationId xmlns:a16="http://schemas.microsoft.com/office/drawing/2014/main" id="{AFB0A36E-CC78-C8DC-DE32-1CC62C644CD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7" name="Google Shape;206;p15">
            <a:extLst>
              <a:ext uri="{FF2B5EF4-FFF2-40B4-BE49-F238E27FC236}">
                <a16:creationId xmlns:a16="http://schemas.microsoft.com/office/drawing/2014/main" id="{524D1128-E8A1-A243-7C38-3E0B08F413D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8" name="Foliennummernplatzhalter 17">
            <a:extLst>
              <a:ext uri="{FF2B5EF4-FFF2-40B4-BE49-F238E27FC236}">
                <a16:creationId xmlns:a16="http://schemas.microsoft.com/office/drawing/2014/main" id="{3B370674-6578-7597-9125-F9A763FD2E33}"/>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5</a:t>
            </a:fld>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5"/>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Task</a:t>
            </a:r>
          </a:p>
          <a:p>
            <a:pPr lvl="0" indent="-338400" algn="l" rtl="0">
              <a:lnSpc>
                <a:spcPct val="95000"/>
              </a:lnSpc>
              <a:spcBef>
                <a:spcPts val="1200"/>
              </a:spcBef>
              <a:spcAft>
                <a:spcPts val="0"/>
              </a:spcAft>
              <a:buSzPts val="1700"/>
              <a:buChar char="•"/>
            </a:pPr>
            <a:r>
              <a:rPr lang="en-US" sz="1700" noProof="0" dirty="0">
                <a:latin typeface="+mn-lt"/>
              </a:rPr>
              <a:t>Implement and compare different approaches for peak detection</a:t>
            </a:r>
          </a:p>
          <a:p>
            <a:pPr lvl="0" indent="-338400" algn="l" rtl="0">
              <a:lnSpc>
                <a:spcPct val="95000"/>
              </a:lnSpc>
              <a:spcBef>
                <a:spcPts val="1200"/>
              </a:spcBef>
              <a:spcAft>
                <a:spcPts val="0"/>
              </a:spcAft>
              <a:buSzPts val="1700"/>
              <a:buChar char="•"/>
            </a:pPr>
            <a:r>
              <a:rPr lang="en-US" sz="1700" noProof="0" dirty="0">
                <a:latin typeface="+mn-lt"/>
              </a:rPr>
              <a:t>Use Case: Milling Machine</a:t>
            </a:r>
          </a:p>
          <a:p>
            <a:pPr lvl="0" indent="-338400" algn="l" rtl="0">
              <a:lnSpc>
                <a:spcPct val="95000"/>
              </a:lnSpc>
              <a:spcBef>
                <a:spcPts val="1200"/>
              </a:spcBef>
              <a:spcAft>
                <a:spcPts val="0"/>
              </a:spcAft>
              <a:buSzPts val="1100"/>
              <a:buNone/>
            </a:pPr>
            <a:endParaRPr lang="en-US" sz="1700" noProof="0" dirty="0">
              <a:latin typeface="+mn-lt"/>
            </a:endParaRPr>
          </a:p>
          <a:p>
            <a:pPr lvl="0" indent="-338400" algn="l" rtl="0">
              <a:lnSpc>
                <a:spcPct val="95000"/>
              </a:lnSpc>
              <a:spcBef>
                <a:spcPts val="1200"/>
              </a:spcBef>
              <a:spcAft>
                <a:spcPts val="0"/>
              </a:spcAft>
              <a:buSzPts val="1100"/>
              <a:buNone/>
            </a:pPr>
            <a:r>
              <a:rPr lang="en-US" sz="1700" noProof="0" dirty="0">
                <a:latin typeface="+mn-lt"/>
              </a:rPr>
              <a:t>Goal</a:t>
            </a:r>
          </a:p>
          <a:p>
            <a:pPr lvl="0" indent="-338400" algn="l" rtl="0">
              <a:lnSpc>
                <a:spcPct val="95000"/>
              </a:lnSpc>
              <a:spcBef>
                <a:spcPts val="1200"/>
              </a:spcBef>
              <a:spcAft>
                <a:spcPts val="0"/>
              </a:spcAft>
              <a:buSzPts val="1700"/>
              <a:buChar char="•"/>
            </a:pPr>
            <a:r>
              <a:rPr lang="en-US" sz="1700" noProof="0" dirty="0">
                <a:latin typeface="+mn-lt"/>
              </a:rPr>
              <a:t>Identify sudden power surges</a:t>
            </a:r>
          </a:p>
          <a:p>
            <a:pPr lvl="0" indent="-338400" algn="l" rtl="0">
              <a:lnSpc>
                <a:spcPct val="95000"/>
              </a:lnSpc>
              <a:spcBef>
                <a:spcPts val="1200"/>
              </a:spcBef>
              <a:spcAft>
                <a:spcPts val="0"/>
              </a:spcAft>
              <a:buSzPts val="1700"/>
              <a:buChar char="•"/>
            </a:pPr>
            <a:r>
              <a:rPr lang="en-US" sz="1700" noProof="0" dirty="0">
                <a:latin typeface="+mn-lt"/>
              </a:rPr>
              <a:t>Detect anomalies or inefficiencies</a:t>
            </a:r>
          </a:p>
        </p:txBody>
      </p:sp>
      <p:pic>
        <p:nvPicPr>
          <p:cNvPr id="2052" name="Picture 4" descr="A Review on Recent Advances in the Energy Efficiency of Machining Processes for Sustainability">
            <a:extLst>
              <a:ext uri="{FF2B5EF4-FFF2-40B4-BE49-F238E27FC236}">
                <a16:creationId xmlns:a16="http://schemas.microsoft.com/office/drawing/2014/main" id="{4156BD4C-6256-A24B-FCA8-36C30C5956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1170" y="1757796"/>
            <a:ext cx="3261467" cy="2632894"/>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uppieren 11">
            <a:extLst>
              <a:ext uri="{FF2B5EF4-FFF2-40B4-BE49-F238E27FC236}">
                <a16:creationId xmlns:a16="http://schemas.microsoft.com/office/drawing/2014/main" id="{3FCC2789-93C4-E14D-74B1-D5745C6104C8}"/>
              </a:ext>
            </a:extLst>
          </p:cNvPr>
          <p:cNvGrpSpPr/>
          <p:nvPr/>
        </p:nvGrpSpPr>
        <p:grpSpPr>
          <a:xfrm>
            <a:off x="359999" y="103726"/>
            <a:ext cx="6475141" cy="306900"/>
            <a:chOff x="797538" y="70119"/>
            <a:chExt cx="10280553" cy="425576"/>
          </a:xfrm>
        </p:grpSpPr>
        <p:grpSp>
          <p:nvGrpSpPr>
            <p:cNvPr id="13" name="Gruppieren 12">
              <a:extLst>
                <a:ext uri="{FF2B5EF4-FFF2-40B4-BE49-F238E27FC236}">
                  <a16:creationId xmlns:a16="http://schemas.microsoft.com/office/drawing/2014/main" id="{8B4B1652-F2C6-251D-C801-9211278635C4}"/>
                </a:ext>
              </a:extLst>
            </p:cNvPr>
            <p:cNvGrpSpPr/>
            <p:nvPr/>
          </p:nvGrpSpPr>
          <p:grpSpPr>
            <a:xfrm>
              <a:off x="797538" y="70119"/>
              <a:ext cx="9040145" cy="425576"/>
              <a:chOff x="958348" y="786838"/>
              <a:chExt cx="4045251" cy="346364"/>
            </a:xfrm>
          </p:grpSpPr>
          <p:sp>
            <p:nvSpPr>
              <p:cNvPr id="15" name="Richtungspfeil 33">
                <a:extLst>
                  <a:ext uri="{FF2B5EF4-FFF2-40B4-BE49-F238E27FC236}">
                    <a16:creationId xmlns:a16="http://schemas.microsoft.com/office/drawing/2014/main" id="{DA4D6300-7165-CF3C-B91B-52DCB8BC44F9}"/>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6" name="Eingekerbter Richtungspfeil 1">
                <a:extLst>
                  <a:ext uri="{FF2B5EF4-FFF2-40B4-BE49-F238E27FC236}">
                    <a16:creationId xmlns:a16="http://schemas.microsoft.com/office/drawing/2014/main" id="{6AA8A506-99D9-7F05-D5CE-33F6BF3750DF}"/>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17" name="Eingekerbter Richtungspfeil 10">
                <a:extLst>
                  <a:ext uri="{FF2B5EF4-FFF2-40B4-BE49-F238E27FC236}">
                    <a16:creationId xmlns:a16="http://schemas.microsoft.com/office/drawing/2014/main" id="{392974A0-DA25-B7BA-45B1-D35DF44FAEB6}"/>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8" name="Eingekerbter Richtungspfeil 11">
                <a:extLst>
                  <a:ext uri="{FF2B5EF4-FFF2-40B4-BE49-F238E27FC236}">
                    <a16:creationId xmlns:a16="http://schemas.microsoft.com/office/drawing/2014/main" id="{3F117BAC-7091-99CF-8DC4-BCBD99044E43}"/>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14" name="Eingekerbter Richtungspfeil 11">
              <a:extLst>
                <a:ext uri="{FF2B5EF4-FFF2-40B4-BE49-F238E27FC236}">
                  <a16:creationId xmlns:a16="http://schemas.microsoft.com/office/drawing/2014/main" id="{29286F60-71BF-7038-7018-369D8246B03C}"/>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9" name="Google Shape;206;p15">
            <a:extLst>
              <a:ext uri="{FF2B5EF4-FFF2-40B4-BE49-F238E27FC236}">
                <a16:creationId xmlns:a16="http://schemas.microsoft.com/office/drawing/2014/main" id="{B7EFE994-E3F1-F2F1-CE9D-46A2957A0E6F}"/>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0" name="Foliennummernplatzhalter 19">
            <a:extLst>
              <a:ext uri="{FF2B5EF4-FFF2-40B4-BE49-F238E27FC236}">
                <a16:creationId xmlns:a16="http://schemas.microsoft.com/office/drawing/2014/main" id="{4A3A731A-6D1A-AFDE-78A7-41DB5C75F01A}"/>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6</a:t>
            </a:fld>
            <a:endParaRPr lang="en-US"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AFBA6E69-58C3-342A-B77B-F35FC1E142FD}"/>
            </a:ext>
          </a:extLst>
        </p:cNvPr>
        <p:cNvGrpSpPr/>
        <p:nvPr/>
      </p:nvGrpSpPr>
      <p:grpSpPr>
        <a:xfrm>
          <a:off x="0" y="0"/>
          <a:ext cx="0" cy="0"/>
          <a:chOff x="0" y="0"/>
          <a:chExt cx="0" cy="0"/>
        </a:xfrm>
      </p:grpSpPr>
      <p:sp>
        <p:nvSpPr>
          <p:cNvPr id="203" name="Google Shape;203;p15">
            <a:extLst>
              <a:ext uri="{FF2B5EF4-FFF2-40B4-BE49-F238E27FC236}">
                <a16:creationId xmlns:a16="http://schemas.microsoft.com/office/drawing/2014/main" id="{1DC1D613-7FD8-D237-73C2-B72A8E6F6DDE}"/>
              </a:ext>
            </a:extLst>
          </p:cNvPr>
          <p:cNvSpPr txBox="1">
            <a:spLocks noGrp="1"/>
          </p:cNvSpPr>
          <p:nvPr>
            <p:ph type="body" idx="4294967295"/>
          </p:nvPr>
        </p:nvSpPr>
        <p:spPr>
          <a:xfrm>
            <a:off x="359999" y="752800"/>
            <a:ext cx="8424000" cy="3637890"/>
          </a:xfrm>
          <a:prstGeom prst="rect">
            <a:avLst/>
          </a:prstGeom>
          <a:noFill/>
          <a:ln>
            <a:noFill/>
          </a:ln>
        </p:spPr>
        <p:txBody>
          <a:bodyPr spcFirstLastPara="1" wrap="square" lIns="91425" tIns="45700" rIns="91425" bIns="45700" anchor="t" anchorCtr="0">
            <a:normAutofit/>
          </a:bodyPr>
          <a:lstStyle/>
          <a:p>
            <a:pPr lvl="0" indent="-338400" algn="l" rtl="0">
              <a:lnSpc>
                <a:spcPct val="95000"/>
              </a:lnSpc>
              <a:spcBef>
                <a:spcPts val="1200"/>
              </a:spcBef>
              <a:spcAft>
                <a:spcPts val="0"/>
              </a:spcAft>
              <a:buSzPts val="1100"/>
              <a:buNone/>
            </a:pPr>
            <a:r>
              <a:rPr lang="en-US" sz="1700" noProof="0" dirty="0">
                <a:latin typeface="+mn-lt"/>
              </a:rPr>
              <a:t>Analysis of peak characteristics</a:t>
            </a:r>
          </a:p>
          <a:p>
            <a:pPr indent="-338400">
              <a:lnSpc>
                <a:spcPct val="95000"/>
              </a:lnSpc>
              <a:spcBef>
                <a:spcPts val="1200"/>
              </a:spcBef>
              <a:buSzPts val="1100"/>
            </a:pPr>
            <a:endParaRPr lang="en-US" sz="1700" noProof="0" dirty="0">
              <a:latin typeface="+mn-lt"/>
            </a:endParaRPr>
          </a:p>
        </p:txBody>
      </p:sp>
      <p:pic>
        <p:nvPicPr>
          <p:cNvPr id="3" name="Grafik 2" descr="Ein Bild, das Text, Reihe, Diagramm, Schrift enthält.&#10;&#10;KI-generierte Inhalte können fehlerhaft sein.">
            <a:extLst>
              <a:ext uri="{FF2B5EF4-FFF2-40B4-BE49-F238E27FC236}">
                <a16:creationId xmlns:a16="http://schemas.microsoft.com/office/drawing/2014/main" id="{078571E8-4E3D-8867-81DD-66DE49A0C584}"/>
              </a:ext>
            </a:extLst>
          </p:cNvPr>
          <p:cNvPicPr>
            <a:picLocks noChangeAspect="1"/>
          </p:cNvPicPr>
          <p:nvPr/>
        </p:nvPicPr>
        <p:blipFill>
          <a:blip r:embed="rId3"/>
          <a:stretch>
            <a:fillRect/>
          </a:stretch>
        </p:blipFill>
        <p:spPr>
          <a:xfrm>
            <a:off x="359999" y="1362730"/>
            <a:ext cx="3238544" cy="1380470"/>
          </a:xfrm>
          <a:prstGeom prst="rect">
            <a:avLst/>
          </a:prstGeom>
        </p:spPr>
      </p:pic>
      <p:pic>
        <p:nvPicPr>
          <p:cNvPr id="5" name="Grafik 4" descr="Ein Bild, das Reihe, Diagramm, Text, parallel enthält.&#10;&#10;KI-generierte Inhalte können fehlerhaft sein.">
            <a:extLst>
              <a:ext uri="{FF2B5EF4-FFF2-40B4-BE49-F238E27FC236}">
                <a16:creationId xmlns:a16="http://schemas.microsoft.com/office/drawing/2014/main" id="{8694FF82-1FE3-4E59-C7A2-AC43D13D28C9}"/>
              </a:ext>
            </a:extLst>
          </p:cNvPr>
          <p:cNvPicPr>
            <a:picLocks noChangeAspect="1"/>
          </p:cNvPicPr>
          <p:nvPr/>
        </p:nvPicPr>
        <p:blipFill>
          <a:blip r:embed="rId4"/>
          <a:stretch>
            <a:fillRect/>
          </a:stretch>
        </p:blipFill>
        <p:spPr>
          <a:xfrm>
            <a:off x="359998" y="3002208"/>
            <a:ext cx="3237055" cy="1380470"/>
          </a:xfrm>
          <a:prstGeom prst="rect">
            <a:avLst/>
          </a:prstGeom>
        </p:spPr>
      </p:pic>
      <p:pic>
        <p:nvPicPr>
          <p:cNvPr id="7" name="Grafik 6" descr="Ein Bild, das Reihe, Diagramm, Text, Zahl enthält.&#10;&#10;KI-generierte Inhalte können fehlerhaft sein.">
            <a:extLst>
              <a:ext uri="{FF2B5EF4-FFF2-40B4-BE49-F238E27FC236}">
                <a16:creationId xmlns:a16="http://schemas.microsoft.com/office/drawing/2014/main" id="{C8C955F4-1FB3-C6B1-19AB-37D7999D78C6}"/>
              </a:ext>
            </a:extLst>
          </p:cNvPr>
          <p:cNvPicPr>
            <a:picLocks noChangeAspect="1"/>
          </p:cNvPicPr>
          <p:nvPr/>
        </p:nvPicPr>
        <p:blipFill>
          <a:blip r:embed="rId5"/>
          <a:stretch>
            <a:fillRect/>
          </a:stretch>
        </p:blipFill>
        <p:spPr>
          <a:xfrm>
            <a:off x="4866551" y="1362730"/>
            <a:ext cx="3238543" cy="1380471"/>
          </a:xfrm>
          <a:prstGeom prst="rect">
            <a:avLst/>
          </a:prstGeom>
        </p:spPr>
      </p:pic>
      <p:pic>
        <p:nvPicPr>
          <p:cNvPr id="9" name="Grafik 8" descr="Ein Bild, das Text, Reihe, Diagramm, parallel enthält.&#10;&#10;KI-generierte Inhalte können fehlerhaft sein.">
            <a:extLst>
              <a:ext uri="{FF2B5EF4-FFF2-40B4-BE49-F238E27FC236}">
                <a16:creationId xmlns:a16="http://schemas.microsoft.com/office/drawing/2014/main" id="{B891B9E8-5892-814A-E3A5-E9894A9B8D2E}"/>
              </a:ext>
            </a:extLst>
          </p:cNvPr>
          <p:cNvPicPr>
            <a:picLocks noChangeAspect="1"/>
          </p:cNvPicPr>
          <p:nvPr/>
        </p:nvPicPr>
        <p:blipFill>
          <a:blip r:embed="rId6"/>
          <a:stretch>
            <a:fillRect/>
          </a:stretch>
        </p:blipFill>
        <p:spPr>
          <a:xfrm>
            <a:off x="4865062" y="3002208"/>
            <a:ext cx="3237055" cy="1364945"/>
          </a:xfrm>
          <a:prstGeom prst="rect">
            <a:avLst/>
          </a:prstGeom>
        </p:spPr>
      </p:pic>
      <p:sp>
        <p:nvSpPr>
          <p:cNvPr id="11" name="Rechteck 10">
            <a:extLst>
              <a:ext uri="{FF2B5EF4-FFF2-40B4-BE49-F238E27FC236}">
                <a16:creationId xmlns:a16="http://schemas.microsoft.com/office/drawing/2014/main" id="{60962D1A-CF1E-F056-4FC3-52A1C1A0B8FE}"/>
              </a:ext>
            </a:extLst>
          </p:cNvPr>
          <p:cNvSpPr/>
          <p:nvPr/>
        </p:nvSpPr>
        <p:spPr>
          <a:xfrm>
            <a:off x="2749550" y="3062578"/>
            <a:ext cx="241300" cy="118203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hteck 11">
            <a:extLst>
              <a:ext uri="{FF2B5EF4-FFF2-40B4-BE49-F238E27FC236}">
                <a16:creationId xmlns:a16="http://schemas.microsoft.com/office/drawing/2014/main" id="{E6315B3A-0D59-00EA-DCE1-8E17C3AB36A6}"/>
              </a:ext>
            </a:extLst>
          </p:cNvPr>
          <p:cNvSpPr/>
          <p:nvPr/>
        </p:nvSpPr>
        <p:spPr>
          <a:xfrm>
            <a:off x="1069181" y="1402556"/>
            <a:ext cx="83344" cy="119776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4" name="Gerade Verbindung mit Pfeil 13">
            <a:extLst>
              <a:ext uri="{FF2B5EF4-FFF2-40B4-BE49-F238E27FC236}">
                <a16:creationId xmlns:a16="http://schemas.microsoft.com/office/drawing/2014/main" id="{A1A92B2E-3D35-638F-4AE1-D731630CE0B9}"/>
              </a:ext>
            </a:extLst>
          </p:cNvPr>
          <p:cNvCxnSpPr>
            <a:cxnSpLocks/>
          </p:cNvCxnSpPr>
          <p:nvPr/>
        </p:nvCxnSpPr>
        <p:spPr>
          <a:xfrm flipV="1">
            <a:off x="1152525" y="2417128"/>
            <a:ext cx="3669027" cy="7434"/>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cxnSp>
        <p:nvCxnSpPr>
          <p:cNvPr id="17" name="Gerade Verbindung mit Pfeil 16">
            <a:extLst>
              <a:ext uri="{FF2B5EF4-FFF2-40B4-BE49-F238E27FC236}">
                <a16:creationId xmlns:a16="http://schemas.microsoft.com/office/drawing/2014/main" id="{9E2926F3-3915-F957-BED3-879D55DBFD59}"/>
              </a:ext>
            </a:extLst>
          </p:cNvPr>
          <p:cNvCxnSpPr>
            <a:cxnSpLocks/>
          </p:cNvCxnSpPr>
          <p:nvPr/>
        </p:nvCxnSpPr>
        <p:spPr>
          <a:xfrm>
            <a:off x="2990850" y="3959714"/>
            <a:ext cx="1874212" cy="0"/>
          </a:xfrm>
          <a:prstGeom prst="straightConnector1">
            <a:avLst/>
          </a:prstGeom>
          <a:ln w="19050">
            <a:solidFill>
              <a:srgbClr val="FFC000"/>
            </a:solidFill>
            <a:tailEnd type="triangle"/>
          </a:ln>
        </p:spPr>
        <p:style>
          <a:lnRef idx="1">
            <a:schemeClr val="accent4"/>
          </a:lnRef>
          <a:fillRef idx="0">
            <a:schemeClr val="accent4"/>
          </a:fillRef>
          <a:effectRef idx="0">
            <a:schemeClr val="accent4"/>
          </a:effectRef>
          <a:fontRef idx="minor">
            <a:schemeClr val="tx1"/>
          </a:fontRef>
        </p:style>
      </p:cxnSp>
      <p:grpSp>
        <p:nvGrpSpPr>
          <p:cNvPr id="19" name="Gruppieren 18">
            <a:extLst>
              <a:ext uri="{FF2B5EF4-FFF2-40B4-BE49-F238E27FC236}">
                <a16:creationId xmlns:a16="http://schemas.microsoft.com/office/drawing/2014/main" id="{0F2C406F-CC76-2E30-34D5-6BCA751A4E5D}"/>
              </a:ext>
            </a:extLst>
          </p:cNvPr>
          <p:cNvGrpSpPr/>
          <p:nvPr/>
        </p:nvGrpSpPr>
        <p:grpSpPr>
          <a:xfrm>
            <a:off x="359999" y="103726"/>
            <a:ext cx="6475141" cy="306900"/>
            <a:chOff x="797538" y="70119"/>
            <a:chExt cx="10280553" cy="425576"/>
          </a:xfrm>
        </p:grpSpPr>
        <p:grpSp>
          <p:nvGrpSpPr>
            <p:cNvPr id="20" name="Gruppieren 19">
              <a:extLst>
                <a:ext uri="{FF2B5EF4-FFF2-40B4-BE49-F238E27FC236}">
                  <a16:creationId xmlns:a16="http://schemas.microsoft.com/office/drawing/2014/main" id="{510343FB-D714-DDAE-1C24-7941E117648D}"/>
                </a:ext>
              </a:extLst>
            </p:cNvPr>
            <p:cNvGrpSpPr/>
            <p:nvPr/>
          </p:nvGrpSpPr>
          <p:grpSpPr>
            <a:xfrm>
              <a:off x="797538" y="70119"/>
              <a:ext cx="9040145" cy="425576"/>
              <a:chOff x="958348" y="786838"/>
              <a:chExt cx="4045251" cy="346364"/>
            </a:xfrm>
          </p:grpSpPr>
          <p:sp>
            <p:nvSpPr>
              <p:cNvPr id="22" name="Richtungspfeil 33">
                <a:extLst>
                  <a:ext uri="{FF2B5EF4-FFF2-40B4-BE49-F238E27FC236}">
                    <a16:creationId xmlns:a16="http://schemas.microsoft.com/office/drawing/2014/main" id="{A3096361-9B28-D621-9EBB-CE47DF71A47F}"/>
                  </a:ext>
                </a:extLst>
              </p:cNvPr>
              <p:cNvSpPr/>
              <p:nvPr/>
            </p:nvSpPr>
            <p:spPr>
              <a:xfrm>
                <a:off x="958348" y="787644"/>
                <a:ext cx="2369643"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 Introduction</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3" name="Eingekerbter Richtungspfeil 1">
                <a:extLst>
                  <a:ext uri="{FF2B5EF4-FFF2-40B4-BE49-F238E27FC236}">
                    <a16:creationId xmlns:a16="http://schemas.microsoft.com/office/drawing/2014/main" id="{73C8058C-9E61-F90B-DF3D-D906ECB02FD6}"/>
                  </a:ext>
                </a:extLst>
              </p:cNvPr>
              <p:cNvSpPr/>
              <p:nvPr/>
            </p:nvSpPr>
            <p:spPr>
              <a:xfrm>
                <a:off x="3333216" y="787644"/>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a:t>
                </a:r>
              </a:p>
            </p:txBody>
          </p:sp>
          <p:sp>
            <p:nvSpPr>
              <p:cNvPr id="24" name="Eingekerbter Richtungspfeil 10">
                <a:extLst>
                  <a:ext uri="{FF2B5EF4-FFF2-40B4-BE49-F238E27FC236}">
                    <a16:creationId xmlns:a16="http://schemas.microsoft.com/office/drawing/2014/main" id="{983DD6FD-ADD8-653D-8A86-DB4C508FDC1B}"/>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25" name="Eingekerbter Richtungspfeil 11">
                <a:extLst>
                  <a:ext uri="{FF2B5EF4-FFF2-40B4-BE49-F238E27FC236}">
                    <a16:creationId xmlns:a16="http://schemas.microsoft.com/office/drawing/2014/main" id="{1EBCB220-7A38-9CA3-6661-AAC8DBB2013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21" name="Eingekerbter Richtungspfeil 11">
              <a:extLst>
                <a:ext uri="{FF2B5EF4-FFF2-40B4-BE49-F238E27FC236}">
                  <a16:creationId xmlns:a16="http://schemas.microsoft.com/office/drawing/2014/main" id="{4E5D29CA-3CD2-4400-E319-2C0B9B24A732}"/>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26" name="Google Shape;206;p15">
            <a:extLst>
              <a:ext uri="{FF2B5EF4-FFF2-40B4-BE49-F238E27FC236}">
                <a16:creationId xmlns:a16="http://schemas.microsoft.com/office/drawing/2014/main" id="{F8D80387-6D52-E0E3-5B8C-3C083F3D8654}"/>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27" name="Foliennummernplatzhalter 26">
            <a:extLst>
              <a:ext uri="{FF2B5EF4-FFF2-40B4-BE49-F238E27FC236}">
                <a16:creationId xmlns:a16="http://schemas.microsoft.com/office/drawing/2014/main" id="{4C02A5D6-2116-946B-7BA0-53CC5E35A48D}"/>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7</a:t>
            </a:fld>
            <a:endParaRPr lang="en-US" noProof="0" dirty="0"/>
          </a:p>
        </p:txBody>
      </p:sp>
    </p:spTree>
    <p:extLst>
      <p:ext uri="{BB962C8B-B14F-4D97-AF65-F5344CB8AC3E}">
        <p14:creationId xmlns:p14="http://schemas.microsoft.com/office/powerpoint/2010/main" val="807997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9B3728D0-374F-D5AC-A5ED-FA116D62A4EF}"/>
            </a:ext>
          </a:extLst>
        </p:cNvPr>
        <p:cNvGrpSpPr/>
        <p:nvPr/>
      </p:nvGrpSpPr>
      <p:grpSpPr>
        <a:xfrm>
          <a:off x="0" y="0"/>
          <a:ext cx="0" cy="0"/>
          <a:chOff x="0" y="0"/>
          <a:chExt cx="0" cy="0"/>
        </a:xfrm>
      </p:grpSpPr>
      <p:graphicFrame>
        <p:nvGraphicFramePr>
          <p:cNvPr id="6" name="Diagramm 5">
            <a:extLst>
              <a:ext uri="{FF2B5EF4-FFF2-40B4-BE49-F238E27FC236}">
                <a16:creationId xmlns:a16="http://schemas.microsoft.com/office/drawing/2014/main" id="{9ABCD404-DA33-FB50-9BA9-EE291F83ABF4}"/>
              </a:ext>
            </a:extLst>
          </p:cNvPr>
          <p:cNvGraphicFramePr/>
          <p:nvPr>
            <p:extLst>
              <p:ext uri="{D42A27DB-BD31-4B8C-83A1-F6EECF244321}">
                <p14:modId xmlns:p14="http://schemas.microsoft.com/office/powerpoint/2010/main" val="3503830965"/>
              </p:ext>
            </p:extLst>
          </p:nvPr>
        </p:nvGraphicFramePr>
        <p:xfrm>
          <a:off x="719998" y="825191"/>
          <a:ext cx="7704000" cy="29548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7" name="Gerader Verbinder 6">
            <a:extLst>
              <a:ext uri="{FF2B5EF4-FFF2-40B4-BE49-F238E27FC236}">
                <a16:creationId xmlns:a16="http://schemas.microsoft.com/office/drawing/2014/main" id="{5A85E2A2-1A53-977E-CEFC-F0B5AF5E8C22}"/>
              </a:ext>
            </a:extLst>
          </p:cNvPr>
          <p:cNvCxnSpPr>
            <a:cxnSpLocks/>
          </p:cNvCxnSpPr>
          <p:nvPr/>
        </p:nvCxnSpPr>
        <p:spPr>
          <a:xfrm flipH="1">
            <a:off x="0" y="535471"/>
            <a:ext cx="9144000" cy="0"/>
          </a:xfrm>
          <a:prstGeom prst="line">
            <a:avLst/>
          </a:prstGeom>
          <a:ln w="19050">
            <a:solidFill>
              <a:srgbClr val="0068B4"/>
            </a:solidFill>
          </a:ln>
        </p:spPr>
        <p:style>
          <a:lnRef idx="1">
            <a:schemeClr val="accent1"/>
          </a:lnRef>
          <a:fillRef idx="0">
            <a:schemeClr val="accent1"/>
          </a:fillRef>
          <a:effectRef idx="0">
            <a:schemeClr val="accent1"/>
          </a:effectRef>
          <a:fontRef idx="minor">
            <a:schemeClr val="tx1"/>
          </a:fontRef>
        </p:style>
      </p:cxnSp>
      <p:sp>
        <p:nvSpPr>
          <p:cNvPr id="2" name="Google Shape;206;p15">
            <a:extLst>
              <a:ext uri="{FF2B5EF4-FFF2-40B4-BE49-F238E27FC236}">
                <a16:creationId xmlns:a16="http://schemas.microsoft.com/office/drawing/2014/main" id="{02F2C1E0-B63D-2CAF-5707-A56688E45CB5}"/>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3" name="Foliennummernplatzhalter 2">
            <a:extLst>
              <a:ext uri="{FF2B5EF4-FFF2-40B4-BE49-F238E27FC236}">
                <a16:creationId xmlns:a16="http://schemas.microsoft.com/office/drawing/2014/main" id="{2FA7A9ED-6A1F-6888-3B7D-DD7FAC6E844B}"/>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t>8</a:t>
            </a:fld>
            <a:endParaRPr lang="en-US" noProof="0" dirty="0"/>
          </a:p>
        </p:txBody>
      </p:sp>
    </p:spTree>
    <p:extLst>
      <p:ext uri="{BB962C8B-B14F-4D97-AF65-F5344CB8AC3E}">
        <p14:creationId xmlns:p14="http://schemas.microsoft.com/office/powerpoint/2010/main" val="197452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5C34C0E-EE6D-6A01-04C3-49ED16174E1E}"/>
            </a:ext>
          </a:extLst>
        </p:cNvPr>
        <p:cNvGrpSpPr/>
        <p:nvPr/>
      </p:nvGrpSpPr>
      <p:grpSpPr>
        <a:xfrm>
          <a:off x="0" y="0"/>
          <a:ext cx="0" cy="0"/>
          <a:chOff x="0" y="0"/>
          <a:chExt cx="0" cy="0"/>
        </a:xfrm>
      </p:grpSpPr>
      <p:sp>
        <p:nvSpPr>
          <p:cNvPr id="22" name="Rechteck 21">
            <a:extLst>
              <a:ext uri="{FF2B5EF4-FFF2-40B4-BE49-F238E27FC236}">
                <a16:creationId xmlns:a16="http://schemas.microsoft.com/office/drawing/2014/main" id="{AB736A43-6AF7-C410-7611-79957551EB0B}"/>
              </a:ext>
            </a:extLst>
          </p:cNvPr>
          <p:cNvSpPr/>
          <p:nvPr/>
        </p:nvSpPr>
        <p:spPr>
          <a:xfrm>
            <a:off x="4930138"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t>Multivariate (and non-linear) methods</a:t>
            </a:r>
          </a:p>
        </p:txBody>
      </p:sp>
      <p:sp>
        <p:nvSpPr>
          <p:cNvPr id="23" name="Rechteck 22">
            <a:extLst>
              <a:ext uri="{FF2B5EF4-FFF2-40B4-BE49-F238E27FC236}">
                <a16:creationId xmlns:a16="http://schemas.microsoft.com/office/drawing/2014/main" id="{B504EAE7-AAEB-796A-8A45-04703C454793}"/>
              </a:ext>
            </a:extLst>
          </p:cNvPr>
          <p:cNvSpPr/>
          <p:nvPr/>
        </p:nvSpPr>
        <p:spPr>
          <a:xfrm>
            <a:off x="359997" y="923471"/>
            <a:ext cx="3853856" cy="564595"/>
          </a:xfrm>
          <a:prstGeom prst="rect">
            <a:avLst/>
          </a:prstGeom>
          <a:solidFill>
            <a:srgbClr val="0068B4"/>
          </a:solidFill>
          <a:ln w="19050">
            <a:solidFill>
              <a:srgbClr val="0068B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noProof="0" dirty="0">
                <a:solidFill>
                  <a:schemeClr val="bg1"/>
                </a:solidFill>
              </a:rPr>
              <a:t>Univariate (and linear) methods</a:t>
            </a:r>
          </a:p>
        </p:txBody>
      </p:sp>
      <p:grpSp>
        <p:nvGrpSpPr>
          <p:cNvPr id="4" name="Gruppieren 3">
            <a:extLst>
              <a:ext uri="{FF2B5EF4-FFF2-40B4-BE49-F238E27FC236}">
                <a16:creationId xmlns:a16="http://schemas.microsoft.com/office/drawing/2014/main" id="{27F6CCF1-0DAA-4FCB-BA56-26671D126791}"/>
              </a:ext>
            </a:extLst>
          </p:cNvPr>
          <p:cNvGrpSpPr/>
          <p:nvPr/>
        </p:nvGrpSpPr>
        <p:grpSpPr>
          <a:xfrm>
            <a:off x="359999" y="103726"/>
            <a:ext cx="6475141" cy="306900"/>
            <a:chOff x="797538" y="70119"/>
            <a:chExt cx="10280553" cy="425576"/>
          </a:xfrm>
        </p:grpSpPr>
        <p:grpSp>
          <p:nvGrpSpPr>
            <p:cNvPr id="5" name="Gruppieren 4">
              <a:extLst>
                <a:ext uri="{FF2B5EF4-FFF2-40B4-BE49-F238E27FC236}">
                  <a16:creationId xmlns:a16="http://schemas.microsoft.com/office/drawing/2014/main" id="{C2517815-8F64-3896-001B-61B5A3CD10FC}"/>
                </a:ext>
              </a:extLst>
            </p:cNvPr>
            <p:cNvGrpSpPr/>
            <p:nvPr/>
          </p:nvGrpSpPr>
          <p:grpSpPr>
            <a:xfrm>
              <a:off x="797538" y="70119"/>
              <a:ext cx="9040145" cy="425576"/>
              <a:chOff x="958348" y="786838"/>
              <a:chExt cx="4045251" cy="346364"/>
            </a:xfrm>
          </p:grpSpPr>
          <p:sp>
            <p:nvSpPr>
              <p:cNvPr id="7" name="Richtungspfeil 33">
                <a:extLst>
                  <a:ext uri="{FF2B5EF4-FFF2-40B4-BE49-F238E27FC236}">
                    <a16:creationId xmlns:a16="http://schemas.microsoft.com/office/drawing/2014/main" id="{2C70BF41-01CB-8874-A794-AACEB38C6F08}"/>
                  </a:ext>
                </a:extLst>
              </p:cNvPr>
              <p:cNvSpPr/>
              <p:nvPr/>
            </p:nvSpPr>
            <p:spPr>
              <a:xfrm>
                <a:off x="958348" y="787644"/>
                <a:ext cx="555008" cy="345558"/>
              </a:xfrm>
              <a:prstGeom prst="homePlate">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1.</a:t>
                </a:r>
                <a:endParaRPr lang="en-US" sz="1300" noProof="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Eingekerbter Richtungspfeil 1">
                <a:extLst>
                  <a:ext uri="{FF2B5EF4-FFF2-40B4-BE49-F238E27FC236}">
                    <a16:creationId xmlns:a16="http://schemas.microsoft.com/office/drawing/2014/main" id="{6A644002-6B8D-96F1-793B-9A51E87F2B30}"/>
                  </a:ext>
                </a:extLst>
              </p:cNvPr>
              <p:cNvSpPr/>
              <p:nvPr/>
            </p:nvSpPr>
            <p:spPr>
              <a:xfrm>
                <a:off x="1513356" y="787644"/>
                <a:ext cx="2374914" cy="345558"/>
              </a:xfrm>
              <a:prstGeom prst="chevron">
                <a:avLst/>
              </a:prstGeom>
              <a:solidFill>
                <a:srgbClr val="0068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2. Experimental Setup</a:t>
                </a:r>
              </a:p>
            </p:txBody>
          </p:sp>
          <p:sp>
            <p:nvSpPr>
              <p:cNvPr id="9" name="Eingekerbter Richtungspfeil 10">
                <a:extLst>
                  <a:ext uri="{FF2B5EF4-FFF2-40B4-BE49-F238E27FC236}">
                    <a16:creationId xmlns:a16="http://schemas.microsoft.com/office/drawing/2014/main" id="{FDE0BD5B-0F87-23C6-DFD2-5B54EBF90768}"/>
                  </a:ext>
                </a:extLst>
              </p:cNvPr>
              <p:cNvSpPr/>
              <p:nvPr/>
            </p:nvSpPr>
            <p:spPr>
              <a:xfrm>
                <a:off x="3893493"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3.</a:t>
                </a:r>
              </a:p>
            </p:txBody>
          </p:sp>
          <p:sp>
            <p:nvSpPr>
              <p:cNvPr id="10" name="Eingekerbter Richtungspfeil 11">
                <a:extLst>
                  <a:ext uri="{FF2B5EF4-FFF2-40B4-BE49-F238E27FC236}">
                    <a16:creationId xmlns:a16="http://schemas.microsoft.com/office/drawing/2014/main" id="{B701F7CF-30EF-489B-BDE8-5378F811DD0C}"/>
                  </a:ext>
                </a:extLst>
              </p:cNvPr>
              <p:cNvSpPr/>
              <p:nvPr/>
            </p:nvSpPr>
            <p:spPr>
              <a:xfrm>
                <a:off x="4448546" y="786838"/>
                <a:ext cx="555053" cy="345558"/>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4.</a:t>
                </a:r>
              </a:p>
            </p:txBody>
          </p:sp>
        </p:grpSp>
        <p:sp>
          <p:nvSpPr>
            <p:cNvPr id="6" name="Eingekerbter Richtungspfeil 11">
              <a:extLst>
                <a:ext uri="{FF2B5EF4-FFF2-40B4-BE49-F238E27FC236}">
                  <a16:creationId xmlns:a16="http://schemas.microsoft.com/office/drawing/2014/main" id="{F7445E7A-48D5-9517-76A0-BF216776A275}"/>
                </a:ext>
              </a:extLst>
            </p:cNvPr>
            <p:cNvSpPr/>
            <p:nvPr/>
          </p:nvSpPr>
          <p:spPr>
            <a:xfrm>
              <a:off x="9837683" y="70119"/>
              <a:ext cx="1240408" cy="424585"/>
            </a:xfrm>
            <a:prstGeom prst="chevron">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noProof="0" dirty="0">
                  <a:latin typeface="Calibri Light" panose="020F0302020204030204" pitchFamily="34" charset="0"/>
                  <a:ea typeface="Calibri Light" panose="020F0302020204030204" pitchFamily="34" charset="0"/>
                  <a:cs typeface="Calibri Light" panose="020F0302020204030204" pitchFamily="34" charset="0"/>
                </a:rPr>
                <a:t>5.</a:t>
              </a:r>
            </a:p>
          </p:txBody>
        </p:sp>
      </p:grpSp>
      <p:sp>
        <p:nvSpPr>
          <p:cNvPr id="11" name="Google Shape;206;p15">
            <a:extLst>
              <a:ext uri="{FF2B5EF4-FFF2-40B4-BE49-F238E27FC236}">
                <a16:creationId xmlns:a16="http://schemas.microsoft.com/office/drawing/2014/main" id="{E76FB488-FBF9-B14E-1E99-E533B147B32A}"/>
              </a:ext>
            </a:extLst>
          </p:cNvPr>
          <p:cNvSpPr txBox="1"/>
          <p:nvPr/>
        </p:nvSpPr>
        <p:spPr>
          <a:xfrm>
            <a:off x="87475" y="4904250"/>
            <a:ext cx="3967500" cy="306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1" noProof="0" dirty="0">
                <a:solidFill>
                  <a:schemeClr val="lt1"/>
                </a:solidFill>
                <a:latin typeface="+mn-lt"/>
              </a:rPr>
              <a:t>Peak Detection in Time Series | N. Weidemann, N. Wijemanne</a:t>
            </a:r>
          </a:p>
        </p:txBody>
      </p:sp>
      <p:sp>
        <p:nvSpPr>
          <p:cNvPr id="12" name="Foliennummernplatzhalter 11">
            <a:extLst>
              <a:ext uri="{FF2B5EF4-FFF2-40B4-BE49-F238E27FC236}">
                <a16:creationId xmlns:a16="http://schemas.microsoft.com/office/drawing/2014/main" id="{841E4883-B06D-D94F-1B19-0777A22FFEA7}"/>
              </a:ext>
            </a:extLst>
          </p:cNvPr>
          <p:cNvSpPr>
            <a:spLocks noGrp="1"/>
          </p:cNvSpPr>
          <p:nvPr>
            <p:ph type="sldNum" idx="12"/>
          </p:nvPr>
        </p:nvSpPr>
        <p:spPr>
          <a:xfrm>
            <a:off x="8001764" y="4972052"/>
            <a:ext cx="857332" cy="171447"/>
          </a:xfrm>
        </p:spPr>
        <p:txBody>
          <a:bodyPr/>
          <a:lstStyle/>
          <a:p>
            <a:pPr marL="0" lvl="0" indent="0" algn="r" rtl="0">
              <a:spcBef>
                <a:spcPts val="0"/>
              </a:spcBef>
              <a:spcAft>
                <a:spcPts val="0"/>
              </a:spcAft>
              <a:buNone/>
            </a:pPr>
            <a:fld id="{00000000-1234-1234-1234-123412341234}" type="slidenum">
              <a:rPr lang="en-US" noProof="0" smtClean="0"/>
              <a:pPr marL="0" lvl="0" indent="0" algn="r" rtl="0">
                <a:spcBef>
                  <a:spcPts val="0"/>
                </a:spcBef>
                <a:spcAft>
                  <a:spcPts val="0"/>
                </a:spcAft>
                <a:buNone/>
              </a:pPr>
              <a:t>9</a:t>
            </a:fld>
            <a:endParaRPr lang="en-US" noProof="0" dirty="0"/>
          </a:p>
        </p:txBody>
      </p:sp>
      <p:sp>
        <p:nvSpPr>
          <p:cNvPr id="24" name="Google Shape;222;p17">
            <a:extLst>
              <a:ext uri="{FF2B5EF4-FFF2-40B4-BE49-F238E27FC236}">
                <a16:creationId xmlns:a16="http://schemas.microsoft.com/office/drawing/2014/main" id="{C7FF8C8F-282E-8F6E-AE8A-B2EB383D89F9}"/>
              </a:ext>
            </a:extLst>
          </p:cNvPr>
          <p:cNvSpPr txBox="1">
            <a:spLocks/>
          </p:cNvSpPr>
          <p:nvPr/>
        </p:nvSpPr>
        <p:spPr>
          <a:xfrm>
            <a:off x="359999" y="1488066"/>
            <a:ext cx="3853854"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Threshold-Based</a:t>
            </a:r>
          </a:p>
          <a:p>
            <a:pPr indent="-338400">
              <a:lnSpc>
                <a:spcPct val="95000"/>
              </a:lnSpc>
              <a:spcBef>
                <a:spcPts val="1200"/>
              </a:spcBef>
            </a:pPr>
            <a:r>
              <a:rPr lang="en-US" sz="1700" noProof="0" dirty="0">
                <a:latin typeface="+mn-lt"/>
              </a:rPr>
              <a:t>Moving-Average</a:t>
            </a:r>
          </a:p>
          <a:p>
            <a:pPr indent="-338400">
              <a:lnSpc>
                <a:spcPct val="95000"/>
              </a:lnSpc>
              <a:spcBef>
                <a:spcPts val="1200"/>
              </a:spcBef>
            </a:pPr>
            <a:r>
              <a:rPr lang="en-US" sz="1700" noProof="0" dirty="0">
                <a:latin typeface="+mn-lt"/>
              </a:rPr>
              <a:t>Wavelet Transform</a:t>
            </a:r>
          </a:p>
          <a:p>
            <a:pPr marL="118800" indent="0">
              <a:lnSpc>
                <a:spcPct val="95000"/>
              </a:lnSpc>
              <a:spcBef>
                <a:spcPts val="1200"/>
              </a:spcBef>
              <a:buFont typeface="Arial"/>
              <a:buNone/>
            </a:pPr>
            <a:endParaRPr lang="en-US" sz="1700" noProof="0" dirty="0">
              <a:latin typeface="+mn-lt"/>
            </a:endParaRPr>
          </a:p>
        </p:txBody>
      </p:sp>
      <p:sp>
        <p:nvSpPr>
          <p:cNvPr id="25" name="Google Shape;222;p17">
            <a:extLst>
              <a:ext uri="{FF2B5EF4-FFF2-40B4-BE49-F238E27FC236}">
                <a16:creationId xmlns:a16="http://schemas.microsoft.com/office/drawing/2014/main" id="{074C0B5E-1645-888D-F057-83628D1B694C}"/>
              </a:ext>
            </a:extLst>
          </p:cNvPr>
          <p:cNvSpPr txBox="1">
            <a:spLocks/>
          </p:cNvSpPr>
          <p:nvPr/>
        </p:nvSpPr>
        <p:spPr>
          <a:xfrm>
            <a:off x="4930138" y="1488066"/>
            <a:ext cx="3853860" cy="2072640"/>
          </a:xfrm>
          <a:prstGeom prst="rect">
            <a:avLst/>
          </a:prstGeom>
          <a:noFill/>
          <a:ln w="19050">
            <a:solidFill>
              <a:srgbClr val="0068B4"/>
            </a:solid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pPr>
            <a:r>
              <a:rPr lang="en-US" sz="1700" noProof="0" dirty="0">
                <a:latin typeface="+mn-lt"/>
              </a:rPr>
              <a:t>DBSCAN</a:t>
            </a:r>
          </a:p>
          <a:p>
            <a:pPr indent="-338400">
              <a:lnSpc>
                <a:spcPct val="95000"/>
              </a:lnSpc>
              <a:spcBef>
                <a:spcPts val="1200"/>
              </a:spcBef>
            </a:pPr>
            <a:r>
              <a:rPr lang="en-US" sz="1700" noProof="0" dirty="0">
                <a:latin typeface="+mn-lt"/>
              </a:rPr>
              <a:t>K-Means</a:t>
            </a:r>
          </a:p>
          <a:p>
            <a:pPr indent="-338400">
              <a:lnSpc>
                <a:spcPct val="95000"/>
              </a:lnSpc>
              <a:spcBef>
                <a:spcPts val="1200"/>
              </a:spcBef>
            </a:pPr>
            <a:r>
              <a:rPr lang="en-US" sz="1700" noProof="0" dirty="0">
                <a:latin typeface="+mn-lt"/>
              </a:rPr>
              <a:t>Autoencoder</a:t>
            </a:r>
          </a:p>
          <a:p>
            <a:pPr indent="-338400">
              <a:lnSpc>
                <a:spcPct val="95000"/>
              </a:lnSpc>
              <a:spcBef>
                <a:spcPts val="1200"/>
              </a:spcBef>
            </a:pPr>
            <a:r>
              <a:rPr lang="en-US" sz="1700" noProof="0" dirty="0">
                <a:latin typeface="+mn-lt"/>
              </a:rPr>
              <a:t>Isolation Forest</a:t>
            </a:r>
          </a:p>
          <a:p>
            <a:pPr indent="-338400">
              <a:lnSpc>
                <a:spcPct val="95000"/>
              </a:lnSpc>
              <a:spcBef>
                <a:spcPts val="1200"/>
              </a:spcBef>
              <a:buFont typeface="Arial"/>
              <a:buNone/>
            </a:pPr>
            <a:endParaRPr lang="en-US" sz="1700" noProof="0" dirty="0">
              <a:latin typeface="+mn-lt"/>
            </a:endParaRPr>
          </a:p>
        </p:txBody>
      </p:sp>
      <p:sp>
        <p:nvSpPr>
          <p:cNvPr id="26" name="Google Shape;222;p17">
            <a:extLst>
              <a:ext uri="{FF2B5EF4-FFF2-40B4-BE49-F238E27FC236}">
                <a16:creationId xmlns:a16="http://schemas.microsoft.com/office/drawing/2014/main" id="{0A6FB108-4AA9-8C97-4678-685F3C75263B}"/>
              </a:ext>
            </a:extLst>
          </p:cNvPr>
          <p:cNvSpPr txBox="1">
            <a:spLocks/>
          </p:cNvSpPr>
          <p:nvPr/>
        </p:nvSpPr>
        <p:spPr>
          <a:xfrm>
            <a:off x="359999" y="3560706"/>
            <a:ext cx="8424000" cy="82998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39471" algn="l" rtl="0">
              <a:lnSpc>
                <a:spcPct val="90000"/>
              </a:lnSpc>
              <a:spcBef>
                <a:spcPts val="749"/>
              </a:spcBef>
              <a:spcAft>
                <a:spcPts val="0"/>
              </a:spcAft>
              <a:buClr>
                <a:srgbClr val="0068B4"/>
              </a:buClr>
              <a:buSzPts val="1746"/>
              <a:buFont typeface="Arial"/>
              <a:buChar char="•"/>
              <a:defRPr sz="1745" b="0" i="0" u="none" strike="noStrike" cap="none">
                <a:solidFill>
                  <a:schemeClr val="dk1"/>
                </a:solidFill>
                <a:latin typeface="Arial"/>
                <a:ea typeface="Arial"/>
                <a:cs typeface="Arial"/>
                <a:sym typeface="Arial"/>
              </a:defRPr>
            </a:lvl1pPr>
            <a:lvl2pPr marL="914400" marR="0" lvl="1" indent="-329437" algn="l" rtl="0">
              <a:lnSpc>
                <a:spcPct val="90000"/>
              </a:lnSpc>
              <a:spcBef>
                <a:spcPts val="375"/>
              </a:spcBef>
              <a:spcAft>
                <a:spcPts val="0"/>
              </a:spcAft>
              <a:buClr>
                <a:srgbClr val="0068B4"/>
              </a:buClr>
              <a:buSzPts val="1588"/>
              <a:buFont typeface="Arial"/>
              <a:buChar char="•"/>
              <a:defRPr sz="1588" b="0" i="0" u="none" strike="noStrike" cap="none">
                <a:solidFill>
                  <a:schemeClr val="dk1"/>
                </a:solidFill>
                <a:latin typeface="Arial"/>
                <a:ea typeface="Arial"/>
                <a:cs typeface="Arial"/>
                <a:sym typeface="Arial"/>
              </a:defRPr>
            </a:lvl2pPr>
            <a:lvl3pPr marL="1371600" marR="0" lvl="2" indent="-319341" algn="l" rtl="0">
              <a:lnSpc>
                <a:spcPct val="90000"/>
              </a:lnSpc>
              <a:spcBef>
                <a:spcPts val="375"/>
              </a:spcBef>
              <a:spcAft>
                <a:spcPts val="0"/>
              </a:spcAft>
              <a:buClr>
                <a:srgbClr val="0068B4"/>
              </a:buClr>
              <a:buSzPts val="1429"/>
              <a:buFont typeface="Arial"/>
              <a:buChar char="•"/>
              <a:defRPr sz="1429" b="0" i="0" u="none" strike="noStrike" cap="none">
                <a:solidFill>
                  <a:schemeClr val="dk1"/>
                </a:solidFill>
                <a:latin typeface="Arial"/>
                <a:ea typeface="Arial"/>
                <a:cs typeface="Arial"/>
                <a:sym typeface="Arial"/>
              </a:defRPr>
            </a:lvl3pPr>
            <a:lvl4pPr marL="1828800" marR="0" lvl="3"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4pPr>
            <a:lvl5pPr marL="2286000" marR="0" lvl="4" indent="-314261" algn="l" rtl="0">
              <a:lnSpc>
                <a:spcPct val="90000"/>
              </a:lnSpc>
              <a:spcBef>
                <a:spcPts val="375"/>
              </a:spcBef>
              <a:spcAft>
                <a:spcPts val="0"/>
              </a:spcAft>
              <a:buClr>
                <a:srgbClr val="0068B4"/>
              </a:buClr>
              <a:buSzPts val="1349"/>
              <a:buFont typeface="Arial"/>
              <a:buChar char="•"/>
              <a:defRPr sz="1349" b="0" i="0" u="none" strike="noStrike" cap="none">
                <a:solidFill>
                  <a:schemeClr val="dk1"/>
                </a:solidFill>
                <a:latin typeface="Arial"/>
                <a:ea typeface="Arial"/>
                <a:cs typeface="Arial"/>
                <a:sym typeface="Arial"/>
              </a:defRPr>
            </a:lvl5pPr>
            <a:lvl6pPr marL="2743200" marR="0" lvl="5"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6pPr>
            <a:lvl7pPr marL="3200400" marR="0" lvl="6"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7pPr>
            <a:lvl8pPr marL="3657600" marR="0" lvl="7"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8pPr>
            <a:lvl9pPr marL="4114800" marR="0" lvl="8" indent="-314261" algn="l" rtl="0">
              <a:lnSpc>
                <a:spcPct val="90000"/>
              </a:lnSpc>
              <a:spcBef>
                <a:spcPts val="375"/>
              </a:spcBef>
              <a:spcAft>
                <a:spcPts val="0"/>
              </a:spcAft>
              <a:buClr>
                <a:schemeClr val="dk1"/>
              </a:buClr>
              <a:buSzPts val="1349"/>
              <a:buFont typeface="Arial"/>
              <a:buChar char="•"/>
              <a:defRPr sz="1349" b="0" i="0" u="none" strike="noStrike" cap="none">
                <a:solidFill>
                  <a:schemeClr val="dk1"/>
                </a:solidFill>
                <a:latin typeface="Arial"/>
                <a:ea typeface="Arial"/>
                <a:cs typeface="Arial"/>
                <a:sym typeface="Arial"/>
              </a:defRPr>
            </a:lvl9pPr>
          </a:lstStyle>
          <a:p>
            <a:pPr indent="-338400">
              <a:lnSpc>
                <a:spcPct val="95000"/>
              </a:lnSpc>
              <a:spcBef>
                <a:spcPts val="1200"/>
              </a:spcBef>
              <a:buFont typeface="Wingdings" panose="05000000000000000000" pitchFamily="2" charset="2"/>
              <a:buChar char="Ø"/>
            </a:pPr>
            <a:r>
              <a:rPr lang="en-US" sz="1700" noProof="0" dirty="0">
                <a:latin typeface="+mn-lt"/>
              </a:rPr>
              <a:t>Broad variety of techniques from simple to complex and data-driven</a:t>
            </a:r>
          </a:p>
        </p:txBody>
      </p:sp>
    </p:spTree>
    <p:extLst>
      <p:ext uri="{BB962C8B-B14F-4D97-AF65-F5344CB8AC3E}">
        <p14:creationId xmlns:p14="http://schemas.microsoft.com/office/powerpoint/2010/main" val="1149880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3265</Words>
  <Application>Microsoft Office PowerPoint</Application>
  <PresentationFormat>Bildschirmpräsentation (16:9)</PresentationFormat>
  <Paragraphs>612</Paragraphs>
  <Slides>43</Slides>
  <Notes>43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43</vt:i4>
      </vt:variant>
    </vt:vector>
  </HeadingPairs>
  <TitlesOfParts>
    <vt:vector size="48" baseType="lpstr">
      <vt:lpstr>Arial</vt:lpstr>
      <vt:lpstr>Calibri</vt:lpstr>
      <vt:lpstr>Calibri Light</vt:lpstr>
      <vt:lpstr>Wingdings</vt:lpstr>
      <vt:lpstr>Office Theme</vt:lpstr>
      <vt:lpstr>Peak Detection in Time Series </vt:lpstr>
      <vt:lpstr>Overview</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Results – Isolation Tree</vt:lpstr>
      <vt:lpstr>Results – Autoencoder</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Peak Detection in Time Series </vt:lpstr>
      <vt:lpstr>References for Graphics</vt:lpstr>
      <vt:lpstr>References for Graphics</vt:lpstr>
      <vt:lpstr>Backup</vt:lpstr>
      <vt:lpstr>Dataset</vt:lpstr>
      <vt:lpstr>Dataset</vt:lpstr>
      <vt:lpstr>Intermediate Results</vt:lpstr>
      <vt:lpstr>Explanation of the approaches</vt:lpstr>
      <vt:lpstr>Explanation of the approaches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Nestor Weidemann</cp:lastModifiedBy>
  <cp:revision>259</cp:revision>
  <dcterms:modified xsi:type="dcterms:W3CDTF">2025-08-03T10:50:30Z</dcterms:modified>
</cp:coreProperties>
</file>