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00" r:id="rId5"/>
    <p:sldId id="301" r:id="rId6"/>
    <p:sldId id="297" r:id="rId7"/>
    <p:sldId id="298" r:id="rId8"/>
    <p:sldId id="299" r:id="rId9"/>
    <p:sldId id="295" r:id="rId10"/>
    <p:sldId id="285" r:id="rId11"/>
    <p:sldId id="289" r:id="rId12"/>
    <p:sldId id="293" r:id="rId13"/>
    <p:sldId id="305" r:id="rId14"/>
    <p:sldId id="303" r:id="rId15"/>
    <p:sldId id="304" r:id="rId16"/>
    <p:sldId id="307" r:id="rId17"/>
    <p:sldId id="306" r:id="rId18"/>
    <p:sldId id="30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796A-B7AA-4768-9387-6C58CB205E13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BEC3-899C-4E03-8BB7-2DCEF1958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470905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25200326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/>
              <a:t>Prep Check</a:t>
            </a:r>
          </a:p>
          <a:p>
            <a:r>
              <a:rPr lang="en-GB" sz="2800" dirty="0" smtClean="0"/>
              <a:t>Questions from Logic Gates Lesson C</a:t>
            </a:r>
          </a:p>
          <a:p>
            <a:r>
              <a:rPr lang="en-GB" sz="2800" dirty="0" smtClean="0"/>
              <a:t>Homework </a:t>
            </a:r>
            <a:r>
              <a:rPr lang="en-GB" sz="2800" smtClean="0"/>
              <a:t>from </a:t>
            </a:r>
            <a:r>
              <a:rPr lang="en-GB" sz="2800"/>
              <a:t>Logic Gates Lesson C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Some examples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" y="1444449"/>
            <a:ext cx="7094046" cy="42793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4875" y="2057400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 . 1</a:t>
            </a: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825" y="3326658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(A.B) + B</a:t>
            </a: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376" y="4605441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 . (A.B)</a:t>
            </a: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0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85825" y="4745984"/>
            <a:ext cx="91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85036"/>
              </p:ext>
            </p:extLst>
          </p:nvPr>
        </p:nvGraphicFramePr>
        <p:xfrm>
          <a:off x="7490123" y="1247700"/>
          <a:ext cx="4487228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9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(A+A)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B. (A+A)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10375408" y="1330937"/>
            <a:ext cx="919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757634" y="1146220"/>
            <a:ext cx="811369" cy="22448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10996412" y="1146219"/>
            <a:ext cx="811369" cy="22448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Tasks</a:t>
            </a:r>
            <a:endParaRPr lang="en-US" sz="2800" b="1" dirty="0" smtClean="0"/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4" r="61514" b="42251"/>
          <a:stretch/>
        </p:blipFill>
        <p:spPr>
          <a:xfrm>
            <a:off x="668184" y="2109283"/>
            <a:ext cx="2940718" cy="1697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000" r="6230" b="39325"/>
          <a:stretch/>
        </p:blipFill>
        <p:spPr>
          <a:xfrm>
            <a:off x="7159111" y="2109282"/>
            <a:ext cx="2696019" cy="1832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6" t="14832" b="31989"/>
          <a:stretch/>
        </p:blipFill>
        <p:spPr>
          <a:xfrm>
            <a:off x="3941687" y="2109282"/>
            <a:ext cx="2836345" cy="2654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609" y="1609859"/>
            <a:ext cx="294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  +  (B . A)</a:t>
            </a:r>
            <a:endParaRPr lang="en-GB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1657484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8543" y="1657484"/>
            <a:ext cx="547507" cy="1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1562234"/>
            <a:ext cx="1250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6752" y="1604591"/>
            <a:ext cx="269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(A + B) . A</a:t>
            </a:r>
            <a:endParaRPr lang="en-GB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48225" y="1657618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1571893"/>
            <a:ext cx="6251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1486034"/>
            <a:ext cx="1250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9112" y="1643303"/>
            <a:ext cx="269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</a:t>
            </a:r>
            <a:r>
              <a:rPr lang="en-GB" sz="2400" dirty="0" smtClean="0"/>
              <a:t> + B + A + B</a:t>
            </a:r>
            <a:endParaRPr lang="en-GB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68858" y="1670734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08338" y="1668117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9609" y="2071524"/>
            <a:ext cx="3049889" cy="74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85022" y="2817628"/>
            <a:ext cx="3049889" cy="54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39608" y="3360436"/>
            <a:ext cx="3049889" cy="542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921232" y="2109282"/>
            <a:ext cx="2877253" cy="74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940588" y="2855386"/>
            <a:ext cx="2931840" cy="50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845518" y="3339718"/>
            <a:ext cx="2952967" cy="7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883374" y="4101606"/>
            <a:ext cx="2952967" cy="77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148478" y="2104968"/>
            <a:ext cx="2877253" cy="98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041200" y="3060160"/>
            <a:ext cx="2931840" cy="88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 Questions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9" t="32276" r="10631" b="29478"/>
          <a:stretch/>
        </p:blipFill>
        <p:spPr bwMode="auto">
          <a:xfrm>
            <a:off x="1954360" y="1556537"/>
            <a:ext cx="8772644" cy="379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0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 Questions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0" t="44962" r="11260" b="16792"/>
          <a:stretch/>
        </p:blipFill>
        <p:spPr bwMode="auto">
          <a:xfrm>
            <a:off x="1378424" y="1514901"/>
            <a:ext cx="9355708" cy="40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3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 Question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5" t="33023" r="27483" b="18958"/>
          <a:stretch/>
        </p:blipFill>
        <p:spPr bwMode="auto">
          <a:xfrm>
            <a:off x="122827" y="1473959"/>
            <a:ext cx="5199800" cy="42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0654" r="13890"/>
          <a:stretch/>
        </p:blipFill>
        <p:spPr bwMode="auto">
          <a:xfrm rot="5400000">
            <a:off x="5297923" y="1169386"/>
            <a:ext cx="3093033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r="15396"/>
          <a:stretch/>
        </p:blipFill>
        <p:spPr bwMode="auto">
          <a:xfrm rot="5400000">
            <a:off x="8873364" y="2406599"/>
            <a:ext cx="2920621" cy="37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Homework</a:t>
            </a:r>
          </a:p>
          <a:p>
            <a:r>
              <a:rPr lang="en-US" sz="2800" dirty="0" smtClean="0"/>
              <a:t>Complete the Boolean Algebra HW task on Copia.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/>
              <a:t>Specification Point</a:t>
            </a:r>
          </a:p>
          <a:p>
            <a:r>
              <a:rPr lang="en-GB" sz="2800" dirty="0"/>
              <a:t>Be familiar with the use of Boolean identities </a:t>
            </a:r>
            <a:r>
              <a:rPr lang="en-GB" sz="2800" dirty="0" smtClean="0"/>
              <a:t>and De </a:t>
            </a:r>
            <a:r>
              <a:rPr lang="en-GB" sz="2800" dirty="0"/>
              <a:t>Morgan’s laws to manipulate and </a:t>
            </a:r>
            <a:r>
              <a:rPr lang="en-GB" sz="2800" dirty="0" smtClean="0"/>
              <a:t>simplify Boolean </a:t>
            </a:r>
            <a:r>
              <a:rPr lang="en-GB" sz="2800" dirty="0"/>
              <a:t>expressions.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LO: To understand the rules of Boolean algebra and De Morgan’s Law</a:t>
            </a:r>
          </a:p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</a:t>
            </a:r>
          </a:p>
          <a:p>
            <a:r>
              <a:rPr lang="en-GB" sz="2400" dirty="0"/>
              <a:t>When using Boolean expressions it is good practice to reduce the expression into its simplest form. </a:t>
            </a:r>
          </a:p>
          <a:p>
            <a:r>
              <a:rPr lang="en-GB" sz="2400" dirty="0"/>
              <a:t>As Boolean algebra is used to create logic gates, simplifying the expressions also simplifies the actual circuit that will be built.</a:t>
            </a:r>
          </a:p>
          <a:p>
            <a:r>
              <a:rPr lang="en-GB" sz="2400" dirty="0"/>
              <a:t>An expression may be made up of many variables, usually referenced as letters (A,B,C, etc.) each of which can produce a result of 0 or 1. </a:t>
            </a:r>
          </a:p>
          <a:p>
            <a:r>
              <a:rPr lang="en-GB" sz="2400" dirty="0"/>
              <a:t>This can lead to the creation of complex Boolean expressions. </a:t>
            </a:r>
          </a:p>
          <a:p>
            <a:r>
              <a:rPr lang="en-GB" sz="2400" dirty="0"/>
              <a:t>Therefore rules have been developed as a method of simplifying expressions.</a:t>
            </a: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To understand the rules of Boolean algebra and De Morgan’s Law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 -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6680" y="1769136"/>
          <a:ext cx="9008230" cy="2969514"/>
        </p:xfrm>
        <a:graphic>
          <a:graphicData uri="http://schemas.openxmlformats.org/drawingml/2006/table">
            <a:tbl>
              <a:tblPr/>
              <a:tblGrid>
                <a:gridCol w="152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A.B = B.A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makes no difference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A+B = B+A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order in which two variables are ORed makes no difference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A.0 =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0 equals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A+1 = 1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1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A+0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0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A.1 = A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1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ANDed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A+A = A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ORed with itself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A.Ā = 0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0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Task</a:t>
            </a:r>
          </a:p>
          <a:p>
            <a:r>
              <a:rPr lang="en-US" sz="2800" dirty="0" smtClean="0"/>
              <a:t>Draw truth tables to demonstrate that each of the rules on the previous slide are correct e.g.</a:t>
            </a:r>
          </a:p>
          <a:p>
            <a:endParaRPr lang="en-US" sz="2800" dirty="0" smtClean="0"/>
          </a:p>
          <a:p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	A.0 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ea typeface="Calibri"/>
                <a:cs typeface="Helvetica"/>
              </a:rPr>
              <a:t>0				</a:t>
            </a:r>
            <a:r>
              <a:rPr lang="en-GB" sz="2800" dirty="0">
                <a:solidFill>
                  <a:srgbClr val="000000"/>
                </a:solidFill>
                <a:ea typeface="Calibri"/>
                <a:cs typeface="Helvetica"/>
              </a:rPr>
              <a:t>A.1 = A</a:t>
            </a:r>
            <a:r>
              <a:rPr lang="en-GB" sz="2800" dirty="0">
                <a:solidFill>
                  <a:srgbClr val="000000"/>
                </a:solidFill>
                <a:ea typeface="Times New Roman"/>
                <a:cs typeface="Helvetica"/>
              </a:rPr>
              <a:t>  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5915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242291" y="3758256"/>
          <a:ext cx="19582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39">
                  <a:extLst>
                    <a:ext uri="{9D8B030D-6E8A-4147-A177-3AD203B41FA5}">
                      <a16:colId xmlns:a16="http://schemas.microsoft.com/office/drawing/2014/main" val="572492592"/>
                    </a:ext>
                  </a:extLst>
                </a:gridCol>
                <a:gridCol w="663547">
                  <a:extLst>
                    <a:ext uri="{9D8B030D-6E8A-4147-A177-3AD203B41FA5}">
                      <a16:colId xmlns:a16="http://schemas.microsoft.com/office/drawing/2014/main" val="97557875"/>
                    </a:ext>
                  </a:extLst>
                </a:gridCol>
                <a:gridCol w="623087">
                  <a:extLst>
                    <a:ext uri="{9D8B030D-6E8A-4147-A177-3AD203B41FA5}">
                      <a16:colId xmlns:a16="http://schemas.microsoft.com/office/drawing/2014/main" val="223537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9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4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Simplifying Boolean Expressions – More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43873" y="1570597"/>
          <a:ext cx="9686166" cy="3840618"/>
        </p:xfrm>
        <a:graphic>
          <a:graphicData uri="http://schemas.openxmlformats.org/drawingml/2006/table">
            <a:tbl>
              <a:tblPr/>
              <a:tblGrid>
                <a:gridCol w="245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21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A+ Ā =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 with its inverse equals 1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38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Ā = A 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 variable that is double inversed equals the variable</a:t>
                      </a:r>
                      <a:endParaRPr lang="en-GB" sz="200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42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(A.B).C = A.(B.C)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It makes no difference how the variable are grouped together when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ANDed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42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(A+B)+C = A+(B+C)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It makes no difference how the variable are grouped together when </a:t>
                      </a:r>
                      <a:r>
                        <a:rPr lang="en-GB" sz="2000" dirty="0" err="1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ORed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685"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A.(B + C) = A.B + A.C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</a:t>
                      </a: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The expression can be distributed or factored out meaning that variables can be moved in and out of brackets either side of the expression. In English this expression would be A AND (B OR C) = (A AND B) OR (A AND C</a:t>
                      </a:r>
                      <a:r>
                        <a:rPr lang="en-GB" sz="20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 </a:t>
                      </a:r>
                      <a:r>
                        <a:rPr lang="en-GB" sz="200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Helvetica"/>
                        </a:rPr>
                        <a:t>). </a:t>
                      </a:r>
                      <a:endParaRPr lang="en-GB" sz="20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Helvetica"/>
                      </a:endParaRPr>
                    </a:p>
                  </a:txBody>
                  <a:tcPr marL="68546" marR="6854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5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De </a:t>
            </a:r>
            <a:r>
              <a:rPr lang="en-GB" b="1" dirty="0"/>
              <a:t>Morgan’s </a:t>
            </a:r>
            <a:r>
              <a:rPr lang="en-GB" b="1" dirty="0" smtClean="0"/>
              <a:t>Law</a:t>
            </a:r>
            <a:endParaRPr lang="en-US" b="1" dirty="0" smtClean="0"/>
          </a:p>
          <a:p>
            <a:r>
              <a:rPr lang="en-GB" sz="2200" b="1" dirty="0"/>
              <a:t>De Morgan’s Law </a:t>
            </a:r>
            <a:r>
              <a:rPr lang="en-GB" sz="2200" dirty="0"/>
              <a:t>is a another way of simplifying Boolean statements.</a:t>
            </a:r>
          </a:p>
          <a:p>
            <a:r>
              <a:rPr lang="en-GB" sz="2200" dirty="0"/>
              <a:t>Invert all the variables, changing ANDs to OR and ORs to ANDs.</a:t>
            </a:r>
          </a:p>
          <a:p>
            <a:r>
              <a:rPr lang="en-GB" sz="2200" dirty="0"/>
              <a:t>Then invert the whole expression. </a:t>
            </a:r>
          </a:p>
          <a:p>
            <a:r>
              <a:rPr lang="en-GB" sz="2200" dirty="0"/>
              <a:t>One application is to simplify statements so that only NAND or NOR gates are used when building circuits.</a:t>
            </a:r>
          </a:p>
          <a:p>
            <a:endParaRPr lang="en-GB" sz="2200" dirty="0" smtClean="0"/>
          </a:p>
          <a:p>
            <a:r>
              <a:rPr lang="en-GB" sz="2200" dirty="0" smtClean="0"/>
              <a:t>The </a:t>
            </a:r>
            <a:r>
              <a:rPr lang="en-GB" sz="2200" dirty="0"/>
              <a:t>basic principles are: </a:t>
            </a:r>
          </a:p>
          <a:p>
            <a:pPr lvl="1"/>
            <a:r>
              <a:rPr lang="en-GB" sz="2200" dirty="0"/>
              <a:t>Rule 1: NOT (A AND B) is the same as (NOT A) OR (NOT B)</a:t>
            </a:r>
          </a:p>
          <a:p>
            <a:pPr lvl="1"/>
            <a:r>
              <a:rPr lang="en-GB" sz="2200" dirty="0"/>
              <a:t>Rule 2: NOT (A OR B) is the same as </a:t>
            </a:r>
            <a:r>
              <a:rPr lang="en-GB" sz="2200" dirty="0" smtClean="0"/>
              <a:t>(</a:t>
            </a:r>
            <a:r>
              <a:rPr lang="en-GB" sz="2200" dirty="0"/>
              <a:t>NOT A) AND (NOT B</a:t>
            </a:r>
            <a:r>
              <a:rPr lang="en-GB" sz="2200" dirty="0" smtClean="0"/>
              <a:t>)</a:t>
            </a:r>
            <a:r>
              <a:rPr lang="en-US" sz="2200" b="1" dirty="0" smtClean="0"/>
              <a:t>		</a:t>
            </a:r>
            <a:r>
              <a:rPr lang="en-US" b="1" dirty="0" smtClean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177"/>
            <a:ext cx="12182259" cy="4709053"/>
          </a:xfrm>
        </p:spPr>
        <p:txBody>
          <a:bodyPr>
            <a:normAutofit/>
          </a:bodyPr>
          <a:lstStyle/>
          <a:p>
            <a:r>
              <a:rPr lang="en-GB" b="1" dirty="0"/>
              <a:t>De Morgan’s Law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134638" y="1996924"/>
            <a:ext cx="312281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+ B   =   A  .  B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246861" y="3294383"/>
            <a:ext cx="311450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600" dirty="0"/>
              <a:t>A . B   =    A +  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56264" y="2086233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7180" y="2086233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56264" y="1996924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90653" y="3377477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1569" y="3377477"/>
            <a:ext cx="3158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90653" y="3288168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Some examples</a:t>
            </a:r>
          </a:p>
          <a:p>
            <a:endParaRPr lang="en-GB" sz="2800" dirty="0">
              <a:solidFill>
                <a:srgbClr val="000000"/>
              </a:solidFill>
              <a:ea typeface="Times New Roman"/>
              <a:cs typeface="Helvetica"/>
            </a:endParaRPr>
          </a:p>
          <a:p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To understand the rules of Boolean algebra and De Morgan’s Law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" y="1444449"/>
            <a:ext cx="7094046" cy="42793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62565" y="1063324"/>
            <a:ext cx="5869900" cy="4404026"/>
            <a:chOff x="6162565" y="1063324"/>
            <a:chExt cx="5869900" cy="44040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63897" t="35018" r="6586" b="27419"/>
            <a:stretch/>
          </p:blipFill>
          <p:spPr>
            <a:xfrm>
              <a:off x="6162565" y="1063324"/>
              <a:ext cx="5864523" cy="20990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65108" t="37613" r="7957" b="23978"/>
            <a:stretch/>
          </p:blipFill>
          <p:spPr>
            <a:xfrm>
              <a:off x="6172090" y="3117056"/>
              <a:ext cx="5860375" cy="2350294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5705475" y="3219524"/>
            <a:ext cx="4475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4875" y="2057400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 . 1</a:t>
            </a: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</a:t>
            </a:r>
            <a:endParaRPr lang="en-GB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825" y="3326658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(A.B) + B</a:t>
            </a: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</a:t>
            </a:r>
            <a:endParaRPr lang="en-GB" sz="1600" b="1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29232" y="2343224"/>
            <a:ext cx="4475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376" y="4605441"/>
            <a:ext cx="4591050" cy="8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B . (A.B</a:t>
            </a:r>
            <a:r>
              <a:rPr lang="en-GB" sz="1600" b="1" dirty="0" smtClean="0">
                <a:solidFill>
                  <a:srgbClr val="00B050"/>
                </a:solidFill>
              </a:rPr>
              <a:t>)       </a:t>
            </a:r>
            <a:r>
              <a:rPr lang="en-GB" sz="1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     B . A  .  B        A . 0</a:t>
            </a:r>
            <a:endParaRPr lang="en-GB" sz="1600" b="1" dirty="0" smtClean="0">
              <a:solidFill>
                <a:srgbClr val="00B050"/>
              </a:solidFill>
            </a:endParaRPr>
          </a:p>
          <a:p>
            <a:pPr>
              <a:lnSpc>
                <a:spcPct val="145000"/>
              </a:lnSpc>
            </a:pPr>
            <a:r>
              <a:rPr lang="en-GB" sz="1600" b="1" dirty="0" smtClean="0">
                <a:solidFill>
                  <a:srgbClr val="00B050"/>
                </a:solidFill>
              </a:rPr>
              <a:t>0</a:t>
            </a:r>
            <a:endParaRPr lang="en-GB" sz="1600" b="1" dirty="0">
              <a:solidFill>
                <a:srgbClr val="00B05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59059" t="31864" r="31989" b="38315"/>
          <a:stretch/>
        </p:blipFill>
        <p:spPr>
          <a:xfrm>
            <a:off x="9722232" y="1128636"/>
            <a:ext cx="2092398" cy="19604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/>
          <p:cNvCxnSpPr/>
          <p:nvPr/>
        </p:nvCxnSpPr>
        <p:spPr>
          <a:xfrm>
            <a:off x="885825" y="4745984"/>
            <a:ext cx="91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05474" y="2993564"/>
            <a:ext cx="44756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79345" y="4721600"/>
            <a:ext cx="919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F1CAD4-2504-4246-879C-D0483BD38659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6E525F-85BA-4C4F-A7C7-AA39BA278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D8F006-1DDC-4552-9E6B-5B4B5947A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849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86</cp:revision>
  <dcterms:created xsi:type="dcterms:W3CDTF">2015-09-03T10:10:43Z</dcterms:created>
  <dcterms:modified xsi:type="dcterms:W3CDTF">2017-01-17T09:52:09Z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