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61" r:id="rId5"/>
    <p:sldId id="260" r:id="rId6"/>
    <p:sldId id="265" r:id="rId7"/>
    <p:sldId id="271" r:id="rId8"/>
    <p:sldId id="268" r:id="rId9"/>
    <p:sldId id="267" r:id="rId10"/>
    <p:sldId id="266" r:id="rId11"/>
    <p:sldId id="281" r:id="rId12"/>
    <p:sldId id="283" r:id="rId13"/>
    <p:sldId id="284" r:id="rId14"/>
    <p:sldId id="285" r:id="rId15"/>
    <p:sldId id="286" r:id="rId16"/>
    <p:sldId id="269" r:id="rId17"/>
    <p:sldId id="272" r:id="rId18"/>
    <p:sldId id="289" r:id="rId19"/>
    <p:sldId id="290" r:id="rId20"/>
    <p:sldId id="291" r:id="rId21"/>
    <p:sldId id="292" r:id="rId22"/>
    <p:sldId id="293" r:id="rId23"/>
    <p:sldId id="294" r:id="rId24"/>
    <p:sldId id="295" r:id="rId25"/>
    <p:sldId id="296" r:id="rId26"/>
    <p:sldId id="28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42" autoAdjust="0"/>
    <p:restoredTop sz="94660"/>
  </p:normalViewPr>
  <p:slideViewPr>
    <p:cSldViewPr snapToGrid="0">
      <p:cViewPr varScale="1">
        <p:scale>
          <a:sx n="79" d="100"/>
          <a:sy n="79" d="100"/>
        </p:scale>
        <p:origin x="138" y="7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C4ABE0-A1E1-4617-9399-C1C49624E09C}" type="datetimeFigureOut">
              <a:rPr lang="en-GB" smtClean="0"/>
              <a:t>20/09/2016</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4CBA52-4C79-4D9E-9ED1-95E2582E5A2C}" type="slidenum">
              <a:rPr lang="en-GB" smtClean="0"/>
              <a:t>‹#›</a:t>
            </a:fld>
            <a:endParaRPr lang="en-GB"/>
          </a:p>
        </p:txBody>
      </p:sp>
    </p:spTree>
    <p:extLst>
      <p:ext uri="{BB962C8B-B14F-4D97-AF65-F5344CB8AC3E}">
        <p14:creationId xmlns:p14="http://schemas.microsoft.com/office/powerpoint/2010/main" val="59521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0" name="Title 1"/>
          <p:cNvSpPr>
            <a:spLocks noGrp="1"/>
          </p:cNvSpPr>
          <p:nvPr>
            <p:ph type="title"/>
          </p:nvPr>
        </p:nvSpPr>
        <p:spPr>
          <a:xfrm>
            <a:off x="0" y="0"/>
            <a:ext cx="12192000" cy="607608"/>
          </a:xfrm>
        </p:spPr>
        <p:txBody>
          <a:bodyPr/>
          <a:lstStyle>
            <a:lvl1pPr>
              <a:defRPr sz="3600"/>
            </a:lvl1pPr>
          </a:lstStyle>
          <a:p>
            <a:r>
              <a:rPr lang="en-US" smtClean="0"/>
              <a:t>Click to edit Master title style</a:t>
            </a:r>
            <a:endParaRPr lang="en-GB"/>
          </a:p>
        </p:txBody>
      </p:sp>
      <p:sp>
        <p:nvSpPr>
          <p:cNvPr id="22"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23" name="Table 22"/>
          <p:cNvGraphicFramePr>
            <a:graphicFrameLocks noGrp="1"/>
          </p:cNvGraphicFramePr>
          <p:nvPr userDrawn="1">
            <p:extLst>
              <p:ext uri="{D42A27DB-BD31-4B8C-83A1-F6EECF244321}">
                <p14:modId xmlns:p14="http://schemas.microsoft.com/office/powerpoint/2010/main" val="3596500039"/>
              </p:ext>
            </p:extLst>
          </p:nvPr>
        </p:nvGraphicFramePr>
        <p:xfrm>
          <a:off x="9740" y="2655106"/>
          <a:ext cx="12174307" cy="2551893"/>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val="20000"/>
                    </a:ext>
                  </a:extLst>
                </a:gridCol>
              </a:tblGrid>
              <a:tr h="850631">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0"/>
                  </a:ext>
                </a:extLst>
              </a:tr>
              <a:tr h="850631">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1"/>
                  </a:ext>
                </a:extLst>
              </a:tr>
              <a:tr h="850631">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val="10002"/>
                  </a:ext>
                </a:extLst>
              </a:tr>
            </a:tbl>
          </a:graphicData>
        </a:graphic>
      </p:graphicFrame>
      <p:sp>
        <p:nvSpPr>
          <p:cNvPr id="24" name="Text Placeholder 12"/>
          <p:cNvSpPr>
            <a:spLocks noGrp="1"/>
          </p:cNvSpPr>
          <p:nvPr>
            <p:ph type="body" sz="quarter" idx="14" hasCustomPrompt="1"/>
          </p:nvPr>
        </p:nvSpPr>
        <p:spPr>
          <a:xfrm>
            <a:off x="9726" y="2661539"/>
            <a:ext cx="12174323" cy="847157"/>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25" name="Text Placeholder 12"/>
          <p:cNvSpPr>
            <a:spLocks noGrp="1"/>
          </p:cNvSpPr>
          <p:nvPr>
            <p:ph type="body" sz="quarter" idx="15" hasCustomPrompt="1"/>
          </p:nvPr>
        </p:nvSpPr>
        <p:spPr>
          <a:xfrm>
            <a:off x="0" y="3515131"/>
            <a:ext cx="12174323" cy="857056"/>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26" name="Text Placeholder 12"/>
          <p:cNvSpPr>
            <a:spLocks noGrp="1"/>
          </p:cNvSpPr>
          <p:nvPr>
            <p:ph type="body" sz="quarter" idx="16" hasCustomPrompt="1"/>
          </p:nvPr>
        </p:nvSpPr>
        <p:spPr>
          <a:xfrm>
            <a:off x="17677" y="4378621"/>
            <a:ext cx="12174323" cy="834812"/>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27" name="Rectangle 26"/>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28" name="Rectangle 27"/>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87296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20/09/2016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458867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20/09/2016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071046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GB"/>
          </a:p>
        </p:txBody>
      </p:sp>
      <p:sp>
        <p:nvSpPr>
          <p:cNvPr id="3" name="Content Placeholder 2"/>
          <p:cNvSpPr>
            <a:spLocks noGrp="1"/>
          </p:cNvSpPr>
          <p:nvPr>
            <p:ph idx="1"/>
          </p:nvPr>
        </p:nvSpPr>
        <p:spPr>
          <a:xfrm>
            <a:off x="1789" y="1032153"/>
            <a:ext cx="12182259" cy="5825847"/>
          </a:xfrm>
        </p:spPr>
        <p:txBody>
          <a:bodyPr/>
          <a:lstStyle>
            <a:lvl1pPr marL="0" indent="0">
              <a:buNone/>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sp>
        <p:nvSpPr>
          <p:cNvPr id="18" name="Rectangle 17"/>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9" name="Rectangle 18"/>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67654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20/09/2016</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9" name="Rectangle 8"/>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0" name="Rectangle 9"/>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2954767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149350"/>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9"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14" name="Table 13"/>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val="10002"/>
                  </a:ext>
                </a:extLst>
              </a:tr>
            </a:tbl>
          </a:graphicData>
        </a:graphic>
      </p:graphicFrame>
      <p:sp>
        <p:nvSpPr>
          <p:cNvPr id="15"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16"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7"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20" name="Rectangle 19"/>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21" name="Rectangle 20"/>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43315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20/09/2016</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
        <p:nvSpPr>
          <p:cNvPr id="12" name="Rectangle 11"/>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3" name="Rectangle 12"/>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326852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6" name="Text Placeholder 7"/>
          <p:cNvSpPr>
            <a:spLocks noGrp="1"/>
          </p:cNvSpPr>
          <p:nvPr>
            <p:ph type="body" sz="quarter" idx="13" hasCustomPrompt="1"/>
          </p:nvPr>
        </p:nvSpPr>
        <p:spPr>
          <a:xfrm>
            <a:off x="0" y="608014"/>
            <a:ext cx="12192000" cy="409754"/>
          </a:xfrm>
          <a:solidFill>
            <a:srgbClr val="FFFF99"/>
          </a:solidFill>
        </p:spPr>
        <p:txBody>
          <a:bodyPr>
            <a:noAutofit/>
          </a:bodyPr>
          <a:lstStyle>
            <a:lvl1pPr marL="0" indent="0" algn="ctr">
              <a:buNone/>
              <a:defRPr sz="2400" u="sng"/>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 Insert Learning Objective</a:t>
            </a:r>
            <a:endParaRPr lang="en-GB" dirty="0"/>
          </a:p>
        </p:txBody>
      </p:sp>
      <p:graphicFrame>
        <p:nvGraphicFramePr>
          <p:cNvPr id="7" name="Table 6"/>
          <p:cNvGraphicFramePr>
            <a:graphicFrameLocks noGrp="1"/>
          </p:cNvGraphicFramePr>
          <p:nvPr userDrawn="1">
            <p:extLst>
              <p:ext uri="{D42A27DB-BD31-4B8C-83A1-F6EECF244321}">
                <p14:modId xmlns:p14="http://schemas.microsoft.com/office/powerpoint/2010/main" val="1290932269"/>
              </p:ext>
            </p:extLst>
          </p:nvPr>
        </p:nvGraphicFramePr>
        <p:xfrm>
          <a:off x="9740" y="5741207"/>
          <a:ext cx="12174307" cy="1115814"/>
        </p:xfrm>
        <a:graphic>
          <a:graphicData uri="http://schemas.openxmlformats.org/drawingml/2006/table">
            <a:tbl>
              <a:tblPr firstRow="1" bandRow="1">
                <a:tableStyleId>{8A107856-5554-42FB-B03E-39F5DBC370BA}</a:tableStyleId>
              </a:tblPr>
              <a:tblGrid>
                <a:gridCol w="12174307">
                  <a:extLst>
                    <a:ext uri="{9D8B030D-6E8A-4147-A177-3AD203B41FA5}">
                      <a16:colId xmlns:a16="http://schemas.microsoft.com/office/drawing/2014/main" val="20000"/>
                    </a:ext>
                  </a:extLst>
                </a:gridCol>
              </a:tblGrid>
              <a:tr h="371938">
                <a:tc>
                  <a:txBody>
                    <a:bodyPr/>
                    <a:lstStyle/>
                    <a:p>
                      <a:pPr algn="ctr"/>
                      <a:endParaRPr lang="en-GB" sz="1400" b="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0"/>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1"/>
                  </a:ext>
                </a:extLst>
              </a:tr>
              <a:tr h="371938">
                <a:tc>
                  <a:txBody>
                    <a:bodyPr/>
                    <a:lstStyle/>
                    <a:p>
                      <a:pPr algn="ctr"/>
                      <a:endParaRPr lang="en-GB" sz="1400" kern="1200" dirty="0">
                        <a:solidFill>
                          <a:schemeClr val="dk1"/>
                        </a:solidFill>
                        <a:effectLst/>
                        <a:latin typeface="+mn-lt"/>
                        <a:ea typeface="+mn-ea"/>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B58756"/>
                    </a:solidFill>
                  </a:tcPr>
                </a:tc>
                <a:extLst>
                  <a:ext uri="{0D108BD9-81ED-4DB2-BD59-A6C34878D82A}">
                    <a16:rowId xmlns:a16="http://schemas.microsoft.com/office/drawing/2014/main" val="10002"/>
                  </a:ext>
                </a:extLst>
              </a:tr>
            </a:tbl>
          </a:graphicData>
        </a:graphic>
      </p:graphicFrame>
      <p:sp>
        <p:nvSpPr>
          <p:cNvPr id="8" name="Text Placeholder 12"/>
          <p:cNvSpPr>
            <a:spLocks noGrp="1"/>
          </p:cNvSpPr>
          <p:nvPr>
            <p:ph type="body" sz="quarter" idx="14" hasCustomPrompt="1"/>
          </p:nvPr>
        </p:nvSpPr>
        <p:spPr>
          <a:xfrm>
            <a:off x="9726" y="5747640"/>
            <a:ext cx="12174323" cy="350838"/>
          </a:xfrm>
        </p:spPr>
        <p:txBody>
          <a:bodyPr>
            <a:normAutofit/>
          </a:bodyPr>
          <a:lstStyle>
            <a:lvl1pPr marL="0" indent="0" algn="ctr">
              <a:lnSpc>
                <a:spcPct val="100000"/>
              </a:lnSpc>
              <a:spcBef>
                <a:spcPts val="0"/>
              </a:spcBef>
              <a:buNone/>
              <a:defRPr sz="1600"/>
            </a:lvl1pPr>
          </a:lstStyle>
          <a:p>
            <a:pPr lvl="0"/>
            <a:r>
              <a:rPr lang="en-US" dirty="0" smtClean="0"/>
              <a:t>Gold Outcome</a:t>
            </a:r>
            <a:endParaRPr lang="en-GB" dirty="0"/>
          </a:p>
        </p:txBody>
      </p:sp>
      <p:sp>
        <p:nvSpPr>
          <p:cNvPr id="9" name="Text Placeholder 12"/>
          <p:cNvSpPr>
            <a:spLocks noGrp="1"/>
          </p:cNvSpPr>
          <p:nvPr>
            <p:ph type="body" sz="quarter" idx="15" hasCustomPrompt="1"/>
          </p:nvPr>
        </p:nvSpPr>
        <p:spPr>
          <a:xfrm>
            <a:off x="9712" y="6122331"/>
            <a:ext cx="12174323" cy="350838"/>
          </a:xfrm>
        </p:spPr>
        <p:txBody>
          <a:bodyPr>
            <a:normAutofit/>
          </a:bodyPr>
          <a:lstStyle>
            <a:lvl1pPr marL="0" indent="0" algn="ctr">
              <a:lnSpc>
                <a:spcPct val="100000"/>
              </a:lnSpc>
              <a:spcBef>
                <a:spcPts val="0"/>
              </a:spcBef>
              <a:buNone/>
              <a:defRPr sz="1600"/>
            </a:lvl1pPr>
          </a:lstStyle>
          <a:p>
            <a:pPr lvl="0"/>
            <a:r>
              <a:rPr lang="en-US" dirty="0" smtClean="0"/>
              <a:t>Silver Outcome</a:t>
            </a:r>
            <a:endParaRPr lang="en-GB" dirty="0"/>
          </a:p>
        </p:txBody>
      </p:sp>
      <p:sp>
        <p:nvSpPr>
          <p:cNvPr id="10" name="Text Placeholder 12"/>
          <p:cNvSpPr>
            <a:spLocks noGrp="1"/>
          </p:cNvSpPr>
          <p:nvPr>
            <p:ph type="body" sz="quarter" idx="16" hasCustomPrompt="1"/>
          </p:nvPr>
        </p:nvSpPr>
        <p:spPr>
          <a:xfrm>
            <a:off x="9726" y="6495504"/>
            <a:ext cx="12174323" cy="350838"/>
          </a:xfrm>
        </p:spPr>
        <p:txBody>
          <a:bodyPr>
            <a:normAutofit/>
          </a:bodyPr>
          <a:lstStyle>
            <a:lvl1pPr marL="0" indent="0" algn="ctr">
              <a:lnSpc>
                <a:spcPct val="100000"/>
              </a:lnSpc>
              <a:spcBef>
                <a:spcPts val="0"/>
              </a:spcBef>
              <a:buNone/>
              <a:defRPr sz="1600"/>
            </a:lvl1pPr>
          </a:lstStyle>
          <a:p>
            <a:pPr lvl="0"/>
            <a:r>
              <a:rPr lang="en-US" dirty="0" smtClean="0"/>
              <a:t>Bronze Outcome</a:t>
            </a:r>
            <a:endParaRPr lang="en-GB" dirty="0"/>
          </a:p>
        </p:txBody>
      </p:sp>
      <p:sp>
        <p:nvSpPr>
          <p:cNvPr id="11" name="Rectangle 10"/>
          <p:cNvSpPr/>
          <p:nvPr userDrawn="1"/>
        </p:nvSpPr>
        <p:spPr>
          <a:xfrm>
            <a:off x="216"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C/W</a:t>
            </a:r>
            <a:endParaRPr lang="en-GB" sz="3200" b="1" u="sng" dirty="0">
              <a:solidFill>
                <a:sysClr val="windowText" lastClr="000000"/>
              </a:solidFill>
              <a:uFill>
                <a:solidFill>
                  <a:srgbClr val="FF0000"/>
                </a:solidFill>
              </a:uFill>
            </a:endParaRPr>
          </a:p>
        </p:txBody>
      </p:sp>
      <p:sp>
        <p:nvSpPr>
          <p:cNvPr id="12" name="Rectangle 11"/>
          <p:cNvSpPr/>
          <p:nvPr userDrawn="1"/>
        </p:nvSpPr>
        <p:spPr>
          <a:xfrm>
            <a:off x="11170470" y="4779"/>
            <a:ext cx="1008112" cy="593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3200" b="1" u="sng" dirty="0" smtClean="0">
                <a:solidFill>
                  <a:sysClr val="windowText" lastClr="000000"/>
                </a:solidFill>
                <a:uFill>
                  <a:solidFill>
                    <a:srgbClr val="FF0000"/>
                  </a:solidFill>
                </a:uFill>
              </a:rPr>
              <a:t>Date</a:t>
            </a:r>
            <a:endParaRPr lang="en-GB" sz="3200" b="1" u="sng" dirty="0">
              <a:solidFill>
                <a:sysClr val="windowText" lastClr="000000"/>
              </a:solidFill>
              <a:uFill>
                <a:solidFill>
                  <a:srgbClr val="FF0000"/>
                </a:solidFill>
              </a:uFill>
            </a:endParaRPr>
          </a:p>
        </p:txBody>
      </p:sp>
    </p:spTree>
    <p:extLst>
      <p:ext uri="{BB962C8B-B14F-4D97-AF65-F5344CB8AC3E}">
        <p14:creationId xmlns:p14="http://schemas.microsoft.com/office/powerpoint/2010/main" val="106498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20/09/2016</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218295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20/09/2016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174943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0736AA5-A07E-409B-BC80-BAE9017355A7}" type="datetimeFigureOut">
              <a:rPr lang="en-GB" smtClean="0"/>
              <a:t>20/09/2016</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904C2C46-459C-4473-A2EC-956AED3E79E8}" type="slidenum">
              <a:rPr lang="en-GB" smtClean="0"/>
              <a:t>‹#›</a:t>
            </a:fld>
            <a:endParaRPr lang="en-GB"/>
          </a:p>
        </p:txBody>
      </p:sp>
    </p:spTree>
    <p:extLst>
      <p:ext uri="{BB962C8B-B14F-4D97-AF65-F5344CB8AC3E}">
        <p14:creationId xmlns:p14="http://schemas.microsoft.com/office/powerpoint/2010/main" val="35833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607608"/>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9740" y="1111664"/>
            <a:ext cx="12182259" cy="46215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1884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3200" b="1" u="sng" kern="1200" baseline="0">
          <a:solidFill>
            <a:schemeClr val="tx1"/>
          </a:solidFill>
          <a:uFill>
            <a:solidFill>
              <a:srgbClr val="FF0000"/>
            </a:solidFill>
          </a:u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log.forret.com/2005/02/04/binary-confusion-kilobytes-and-kibibyt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6.png"/><Relationship Id="rId2" Type="http://schemas.openxmlformats.org/officeDocument/2006/relationships/image" Target="../media/image2.png"/><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hyperlink" Target="http://www.google.co.uk/url?sa=i&amp;source=images&amp;cd=&amp;cad=rja&amp;docid=2sYVBH_szcF87M&amp;tbnid=qOdqZ4aX10-SWM:&amp;ved=0CAgQjRwwAA&amp;url=http://bestclipartblog.com/28-ear-clip-art.html/ear-clip-art-14&amp;ei=63s0UvOACMSO7Qba94GwBw&amp;psig=AFQjCNEZQd_10GjPYHaPG9bzOQB08fLR4g&amp;ust=1379257707221425" TargetMode="External"/><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o.uk/url?sa=i&amp;rct=j&amp;q=&amp;esrc=s&amp;source=images&amp;cd=&amp;cad=rja&amp;uact=8&amp;ved=0ahUKEwigja_J3YfPAhUG2xoKHc3bAwgQjRwIBw&amp;url=http://superuser.com/questions/334871/computer-crash-resulting-in-memory-dump-any-idea-what-these-screens-mean&amp;psig=AFQjCNFxWQ3g4_RdgnX1PnboFLkvoClUdA&amp;ust=147369731314262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Number Bases &amp; Units</a:t>
            </a:r>
            <a:endParaRPr lang="en-GB" dirty="0"/>
          </a:p>
        </p:txBody>
      </p:sp>
      <p:sp>
        <p:nvSpPr>
          <p:cNvPr id="3" name="Content Placeholder 2"/>
          <p:cNvSpPr>
            <a:spLocks noGrp="1"/>
          </p:cNvSpPr>
          <p:nvPr>
            <p:ph idx="4294967295"/>
          </p:nvPr>
        </p:nvSpPr>
        <p:spPr>
          <a:xfrm>
            <a:off x="1789" y="1032154"/>
            <a:ext cx="12182259" cy="1633774"/>
          </a:xfrm>
        </p:spPr>
        <p:txBody>
          <a:bodyPr/>
          <a:lstStyle/>
          <a:p>
            <a:endParaRPr lang="en-GB" dirty="0"/>
          </a:p>
        </p:txBody>
      </p:sp>
      <p:sp>
        <p:nvSpPr>
          <p:cNvPr id="4" name="Text Placeholder 3"/>
          <p:cNvSpPr>
            <a:spLocks noGrp="1"/>
          </p:cNvSpPr>
          <p:nvPr>
            <p:ph type="body" sz="quarter" idx="13"/>
          </p:nvPr>
        </p:nvSpPr>
        <p:spPr/>
        <p:txBody>
          <a:bodyPr/>
          <a:lstStyle/>
          <a:p>
            <a:r>
              <a:rPr lang="en-GB" dirty="0" smtClean="0"/>
              <a:t>To understand number bases commonly used in Computer Science</a:t>
            </a:r>
            <a:endParaRPr lang="en-GB" dirty="0"/>
          </a:p>
        </p:txBody>
      </p:sp>
      <p:sp>
        <p:nvSpPr>
          <p:cNvPr id="5" name="Text Placeholder 4"/>
          <p:cNvSpPr>
            <a:spLocks noGrp="1"/>
          </p:cNvSpPr>
          <p:nvPr>
            <p:ph type="body" sz="quarter" idx="14"/>
          </p:nvPr>
        </p:nvSpPr>
        <p:spPr/>
        <p:txBody>
          <a:bodyPr/>
          <a:lstStyle/>
          <a:p>
            <a:r>
              <a:rPr lang="en-GB" sz="1800" dirty="0" smtClean="0"/>
              <a:t>To be able to explain the advantages of using Hexadecimal over binary in some situations</a:t>
            </a:r>
            <a:endParaRPr lang="en-GB" sz="1800" dirty="0"/>
          </a:p>
        </p:txBody>
      </p:sp>
      <p:sp>
        <p:nvSpPr>
          <p:cNvPr id="6" name="Text Placeholder 5"/>
          <p:cNvSpPr>
            <a:spLocks noGrp="1"/>
          </p:cNvSpPr>
          <p:nvPr>
            <p:ph type="body" sz="quarter" idx="15"/>
          </p:nvPr>
        </p:nvSpPr>
        <p:spPr/>
        <p:txBody>
          <a:bodyPr/>
          <a:lstStyle/>
          <a:p>
            <a:r>
              <a:rPr lang="en-GB" sz="1800" dirty="0" smtClean="0"/>
              <a:t>To be able to give some examples of where each of these number systems are used</a:t>
            </a:r>
            <a:endParaRPr lang="en-GB" sz="1800" dirty="0"/>
          </a:p>
        </p:txBody>
      </p:sp>
      <p:sp>
        <p:nvSpPr>
          <p:cNvPr id="7" name="Text Placeholder 6"/>
          <p:cNvSpPr>
            <a:spLocks noGrp="1"/>
          </p:cNvSpPr>
          <p:nvPr>
            <p:ph type="body" sz="quarter" idx="16"/>
          </p:nvPr>
        </p:nvSpPr>
        <p:spPr/>
        <p:txBody>
          <a:bodyPr>
            <a:normAutofit/>
          </a:bodyPr>
          <a:lstStyle/>
          <a:p>
            <a:r>
              <a:rPr lang="en-GB" sz="1800" dirty="0" smtClean="0"/>
              <a:t>To be able to convert to and from denary/binary /hexadecimal</a:t>
            </a:r>
            <a:endParaRPr lang="en-GB" sz="1800" dirty="0"/>
          </a:p>
        </p:txBody>
      </p:sp>
    </p:spTree>
    <p:extLst>
      <p:ext uri="{BB962C8B-B14F-4D97-AF65-F5344CB8AC3E}">
        <p14:creationId xmlns:p14="http://schemas.microsoft.com/office/powerpoint/2010/main" val="2459493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Decimal to binary conversions</a:t>
            </a:r>
          </a:p>
          <a:p>
            <a:endParaRPr lang="en-GB" b="1" dirty="0" smtClean="0"/>
          </a:p>
          <a:p>
            <a:endParaRPr lang="en-GB" b="1" dirty="0" smtClean="0"/>
          </a:p>
          <a:p>
            <a:r>
              <a:rPr lang="en-GB" sz="2000" dirty="0"/>
              <a:t>To convert 98:</a:t>
            </a:r>
          </a:p>
          <a:p>
            <a:pPr marL="400050" lvl="1" indent="0">
              <a:buNone/>
            </a:pPr>
            <a:r>
              <a:rPr lang="en-GB" sz="2000" dirty="0"/>
              <a:t>	98 divide by 2 = 49 with a remainder of	0</a:t>
            </a:r>
          </a:p>
          <a:p>
            <a:pPr marL="400050" lvl="1" indent="0">
              <a:buNone/>
            </a:pPr>
            <a:r>
              <a:rPr lang="en-GB" sz="2000" dirty="0"/>
              <a:t>	49 divide by 2 = 24 with a remainder of	1</a:t>
            </a:r>
          </a:p>
          <a:p>
            <a:pPr marL="400050" lvl="1" indent="0">
              <a:buNone/>
            </a:pPr>
            <a:r>
              <a:rPr lang="en-GB" sz="2000" dirty="0"/>
              <a:t>	24 divide by 2 = 12 with a remainder of	0</a:t>
            </a:r>
          </a:p>
          <a:p>
            <a:pPr marL="400050" lvl="1" indent="0">
              <a:buNone/>
            </a:pPr>
            <a:r>
              <a:rPr lang="en-GB" sz="2000" dirty="0"/>
              <a:t>	12 divide by 2 = 6 with a remainder of	0</a:t>
            </a:r>
          </a:p>
          <a:p>
            <a:pPr marL="400050" lvl="1" indent="0">
              <a:buNone/>
            </a:pPr>
            <a:r>
              <a:rPr lang="en-GB" sz="2000" dirty="0"/>
              <a:t>	6 divide by 2 =   3 with a remainder of	0</a:t>
            </a:r>
          </a:p>
          <a:p>
            <a:pPr marL="400050" lvl="1" indent="0">
              <a:buNone/>
            </a:pPr>
            <a:r>
              <a:rPr lang="en-GB" sz="2000" dirty="0"/>
              <a:t>	3 divide by 2 =   1 with a remainder of	1</a:t>
            </a:r>
          </a:p>
          <a:p>
            <a:pPr marL="400050" lvl="1" indent="0">
              <a:buNone/>
            </a:pPr>
            <a:r>
              <a:rPr lang="en-GB" sz="2000" dirty="0"/>
              <a:t>	1 divide by 2 =   0 with a remainder of	1</a:t>
            </a:r>
          </a:p>
          <a:p>
            <a:r>
              <a:rPr lang="en-GB" sz="2000" dirty="0"/>
              <a:t>Reading from the bottom we get 1100010, </a:t>
            </a:r>
            <a:br>
              <a:rPr lang="en-GB" sz="2000" dirty="0"/>
            </a:br>
            <a:r>
              <a:rPr lang="en-GB" sz="2000" dirty="0"/>
              <a:t>which is the binary equivalent of 98</a:t>
            </a:r>
            <a:r>
              <a:rPr lang="en-GB" sz="2000" dirty="0" smtClean="0"/>
              <a:t>.</a:t>
            </a:r>
            <a:endParaRPr lang="en-GB" sz="2000" b="1" dirty="0"/>
          </a:p>
          <a:p>
            <a:endParaRPr lang="en-GB" b="1" dirty="0" smtClean="0"/>
          </a:p>
          <a:p>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graphicFrame>
        <p:nvGraphicFramePr>
          <p:cNvPr id="11" name="Content Placeholder 6"/>
          <p:cNvGraphicFramePr>
            <a:graphicFrameLocks/>
          </p:cNvGraphicFramePr>
          <p:nvPr>
            <p:extLst>
              <p:ext uri="{D42A27DB-BD31-4B8C-83A1-F6EECF244321}">
                <p14:modId xmlns:p14="http://schemas.microsoft.com/office/powerpoint/2010/main" val="183026656"/>
              </p:ext>
            </p:extLst>
          </p:nvPr>
        </p:nvGraphicFramePr>
        <p:xfrm>
          <a:off x="900416" y="1759647"/>
          <a:ext cx="10256112" cy="741680"/>
        </p:xfrm>
        <a:graphic>
          <a:graphicData uri="http://schemas.openxmlformats.org/drawingml/2006/table">
            <a:tbl>
              <a:tblPr firstRow="1" bandRow="1">
                <a:tableStyleId>{5940675A-B579-460E-94D1-54222C63F5DA}</a:tableStyleId>
              </a:tblPr>
              <a:tblGrid>
                <a:gridCol w="1282014">
                  <a:extLst>
                    <a:ext uri="{9D8B030D-6E8A-4147-A177-3AD203B41FA5}">
                      <a16:colId xmlns:a16="http://schemas.microsoft.com/office/drawing/2014/main" val="20000"/>
                    </a:ext>
                  </a:extLst>
                </a:gridCol>
                <a:gridCol w="1282014">
                  <a:extLst>
                    <a:ext uri="{9D8B030D-6E8A-4147-A177-3AD203B41FA5}">
                      <a16:colId xmlns:a16="http://schemas.microsoft.com/office/drawing/2014/main" val="20001"/>
                    </a:ext>
                  </a:extLst>
                </a:gridCol>
                <a:gridCol w="1282014">
                  <a:extLst>
                    <a:ext uri="{9D8B030D-6E8A-4147-A177-3AD203B41FA5}">
                      <a16:colId xmlns:a16="http://schemas.microsoft.com/office/drawing/2014/main" val="20002"/>
                    </a:ext>
                  </a:extLst>
                </a:gridCol>
                <a:gridCol w="1282014">
                  <a:extLst>
                    <a:ext uri="{9D8B030D-6E8A-4147-A177-3AD203B41FA5}">
                      <a16:colId xmlns:a16="http://schemas.microsoft.com/office/drawing/2014/main" val="20003"/>
                    </a:ext>
                  </a:extLst>
                </a:gridCol>
                <a:gridCol w="1282014">
                  <a:extLst>
                    <a:ext uri="{9D8B030D-6E8A-4147-A177-3AD203B41FA5}">
                      <a16:colId xmlns:a16="http://schemas.microsoft.com/office/drawing/2014/main" val="20004"/>
                    </a:ext>
                  </a:extLst>
                </a:gridCol>
                <a:gridCol w="1282014">
                  <a:extLst>
                    <a:ext uri="{9D8B030D-6E8A-4147-A177-3AD203B41FA5}">
                      <a16:colId xmlns:a16="http://schemas.microsoft.com/office/drawing/2014/main" val="20005"/>
                    </a:ext>
                  </a:extLst>
                </a:gridCol>
                <a:gridCol w="1282014">
                  <a:extLst>
                    <a:ext uri="{9D8B030D-6E8A-4147-A177-3AD203B41FA5}">
                      <a16:colId xmlns:a16="http://schemas.microsoft.com/office/drawing/2014/main" val="20006"/>
                    </a:ext>
                  </a:extLst>
                </a:gridCol>
                <a:gridCol w="1282014">
                  <a:extLst>
                    <a:ext uri="{9D8B030D-6E8A-4147-A177-3AD203B41FA5}">
                      <a16:colId xmlns:a16="http://schemas.microsoft.com/office/drawing/2014/main" val="20007"/>
                    </a:ext>
                  </a:extLst>
                </a:gridCol>
              </a:tblGrid>
              <a:tr h="370840">
                <a:tc>
                  <a:txBody>
                    <a:bodyPr/>
                    <a:lstStyle/>
                    <a:p>
                      <a:pPr algn="ctr"/>
                      <a:r>
                        <a:rPr lang="en-GB" baseline="0" dirty="0" smtClean="0"/>
                        <a:t>128</a:t>
                      </a:r>
                      <a:endParaRPr lang="en-GB" baseline="30000" dirty="0"/>
                    </a:p>
                  </a:txBody>
                  <a:tcPr/>
                </a:tc>
                <a:tc>
                  <a:txBody>
                    <a:bodyPr/>
                    <a:lstStyle/>
                    <a:p>
                      <a:pPr algn="ctr"/>
                      <a:r>
                        <a:rPr lang="en-GB" baseline="0" dirty="0" smtClean="0"/>
                        <a:t>64</a:t>
                      </a:r>
                      <a:endParaRPr lang="en-GB" baseline="30000" dirty="0"/>
                    </a:p>
                  </a:txBody>
                  <a:tcPr/>
                </a:tc>
                <a:tc>
                  <a:txBody>
                    <a:bodyPr/>
                    <a:lstStyle/>
                    <a:p>
                      <a:pPr algn="ctr"/>
                      <a:r>
                        <a:rPr lang="en-GB" baseline="0" dirty="0" smtClean="0"/>
                        <a:t>32</a:t>
                      </a:r>
                      <a:endParaRPr lang="en-GB" baseline="30000" dirty="0"/>
                    </a:p>
                  </a:txBody>
                  <a:tcPr/>
                </a:tc>
                <a:tc>
                  <a:txBody>
                    <a:bodyPr/>
                    <a:lstStyle/>
                    <a:p>
                      <a:pPr algn="ctr"/>
                      <a:r>
                        <a:rPr lang="en-GB" baseline="0" dirty="0" smtClean="0"/>
                        <a:t>16</a:t>
                      </a:r>
                      <a:endParaRPr lang="en-GB" baseline="30000" dirty="0"/>
                    </a:p>
                  </a:txBody>
                  <a:tcPr/>
                </a:tc>
                <a:tc>
                  <a:txBody>
                    <a:bodyPr/>
                    <a:lstStyle/>
                    <a:p>
                      <a:pPr algn="ctr"/>
                      <a:r>
                        <a:rPr lang="en-GB" baseline="0" dirty="0" smtClean="0"/>
                        <a:t>8</a:t>
                      </a:r>
                      <a:endParaRPr lang="en-GB" baseline="30000" dirty="0"/>
                    </a:p>
                  </a:txBody>
                  <a:tcPr/>
                </a:tc>
                <a:tc>
                  <a:txBody>
                    <a:bodyPr/>
                    <a:lstStyle/>
                    <a:p>
                      <a:pPr algn="ctr"/>
                      <a:r>
                        <a:rPr lang="en-GB" baseline="0" dirty="0" smtClean="0"/>
                        <a:t>4</a:t>
                      </a:r>
                      <a:endParaRPr lang="en-GB" baseline="30000" dirty="0"/>
                    </a:p>
                  </a:txBody>
                  <a:tcPr/>
                </a:tc>
                <a:tc>
                  <a:txBody>
                    <a:bodyPr/>
                    <a:lstStyle/>
                    <a:p>
                      <a:pPr algn="ctr"/>
                      <a:r>
                        <a:rPr lang="en-GB" dirty="0" smtClean="0"/>
                        <a:t>2</a:t>
                      </a:r>
                      <a:endParaRPr lang="en-GB" baseline="30000" dirty="0"/>
                    </a:p>
                  </a:txBody>
                  <a:tcPr/>
                </a:tc>
                <a:tc>
                  <a:txBody>
                    <a:bodyPr/>
                    <a:lstStyle/>
                    <a:p>
                      <a:pPr algn="ctr"/>
                      <a:r>
                        <a:rPr lang="en-GB" baseline="0" dirty="0" smtClean="0"/>
                        <a:t>1</a:t>
                      </a:r>
                      <a:endParaRPr lang="en-GB" baseline="30000" dirty="0"/>
                    </a:p>
                  </a:txBody>
                  <a:tcPr/>
                </a:tc>
                <a:extLst>
                  <a:ext uri="{0D108BD9-81ED-4DB2-BD59-A6C34878D82A}">
                    <a16:rowId xmlns:a16="http://schemas.microsoft.com/office/drawing/2014/main" val="10000"/>
                  </a:ext>
                </a:extLst>
              </a:tr>
              <a:tr h="370840">
                <a:tc>
                  <a:txBody>
                    <a:bodyPr/>
                    <a:lstStyle/>
                    <a:p>
                      <a:pPr algn="ctr"/>
                      <a:r>
                        <a:rPr lang="en-GB" dirty="0" smtClean="0"/>
                        <a:t>0</a:t>
                      </a:r>
                      <a:endParaRPr lang="en-GB" dirty="0"/>
                    </a:p>
                  </a:txBody>
                  <a:tcPr marL="121920" marR="121920"/>
                </a:tc>
                <a:tc>
                  <a:txBody>
                    <a:bodyPr/>
                    <a:lstStyle/>
                    <a:p>
                      <a:pPr algn="ctr"/>
                      <a:r>
                        <a:rPr lang="en-GB" dirty="0" smtClean="0"/>
                        <a:t>1</a:t>
                      </a:r>
                      <a:endParaRPr lang="en-GB" dirty="0"/>
                    </a:p>
                  </a:txBody>
                  <a:tcPr marL="121920" marR="121920"/>
                </a:tc>
                <a:tc>
                  <a:txBody>
                    <a:bodyPr/>
                    <a:lstStyle/>
                    <a:p>
                      <a:pPr algn="ctr"/>
                      <a:r>
                        <a:rPr lang="en-GB" dirty="0" smtClean="0"/>
                        <a:t>1</a:t>
                      </a:r>
                      <a:endParaRPr lang="en-GB" dirty="0"/>
                    </a:p>
                  </a:txBody>
                  <a:tcPr marL="121920" marR="121920"/>
                </a:tc>
                <a:tc>
                  <a:txBody>
                    <a:bodyPr/>
                    <a:lstStyle/>
                    <a:p>
                      <a:pPr algn="ctr"/>
                      <a:r>
                        <a:rPr lang="en-GB" dirty="0" smtClean="0"/>
                        <a:t>0</a:t>
                      </a:r>
                      <a:endParaRPr lang="en-GB" dirty="0"/>
                    </a:p>
                  </a:txBody>
                  <a:tcPr marL="121920" marR="121920"/>
                </a:tc>
                <a:tc>
                  <a:txBody>
                    <a:bodyPr/>
                    <a:lstStyle/>
                    <a:p>
                      <a:pPr algn="ctr"/>
                      <a:r>
                        <a:rPr lang="en-GB" dirty="0" smtClean="0"/>
                        <a:t>0</a:t>
                      </a:r>
                      <a:endParaRPr lang="en-GB" dirty="0"/>
                    </a:p>
                  </a:txBody>
                  <a:tcPr marL="121920" marR="121920"/>
                </a:tc>
                <a:tc>
                  <a:txBody>
                    <a:bodyPr/>
                    <a:lstStyle/>
                    <a:p>
                      <a:pPr algn="ctr"/>
                      <a:r>
                        <a:rPr lang="en-GB" dirty="0" smtClean="0"/>
                        <a:t>0</a:t>
                      </a:r>
                      <a:endParaRPr lang="en-GB" dirty="0"/>
                    </a:p>
                  </a:txBody>
                  <a:tcPr marL="121920" marR="121920"/>
                </a:tc>
                <a:tc>
                  <a:txBody>
                    <a:bodyPr/>
                    <a:lstStyle/>
                    <a:p>
                      <a:pPr algn="ctr"/>
                      <a:r>
                        <a:rPr lang="en-GB" dirty="0" smtClean="0"/>
                        <a:t>1</a:t>
                      </a:r>
                      <a:endParaRPr lang="en-GB" dirty="0"/>
                    </a:p>
                  </a:txBody>
                  <a:tcPr marL="121920" marR="121920"/>
                </a:tc>
                <a:tc>
                  <a:txBody>
                    <a:bodyPr/>
                    <a:lstStyle/>
                    <a:p>
                      <a:pPr algn="ctr"/>
                      <a:r>
                        <a:rPr lang="en-GB" dirty="0" smtClean="0"/>
                        <a:t>0</a:t>
                      </a:r>
                      <a:endParaRPr lang="en-GB" dirty="0"/>
                    </a:p>
                  </a:txBody>
                  <a:tcPr marL="121920" marR="121920"/>
                </a:tc>
                <a:extLst>
                  <a:ext uri="{0D108BD9-81ED-4DB2-BD59-A6C34878D82A}">
                    <a16:rowId xmlns:a16="http://schemas.microsoft.com/office/drawing/2014/main" val="10001"/>
                  </a:ext>
                </a:extLst>
              </a:tr>
            </a:tbl>
          </a:graphicData>
        </a:graphic>
      </p:graphicFrame>
      <p:sp>
        <p:nvSpPr>
          <p:cNvPr id="12" name="TextBox 11"/>
          <p:cNvSpPr txBox="1"/>
          <p:nvPr/>
        </p:nvSpPr>
        <p:spPr>
          <a:xfrm>
            <a:off x="806878" y="1444376"/>
            <a:ext cx="1056117" cy="369332"/>
          </a:xfrm>
          <a:prstGeom prst="rect">
            <a:avLst/>
          </a:prstGeom>
          <a:noFill/>
        </p:spPr>
        <p:txBody>
          <a:bodyPr wrap="square" rtlCol="0">
            <a:spAutoFit/>
          </a:bodyPr>
          <a:lstStyle/>
          <a:p>
            <a:r>
              <a:rPr lang="en-GB" dirty="0" smtClean="0"/>
              <a:t>MSB</a:t>
            </a:r>
            <a:endParaRPr lang="en-GB" dirty="0"/>
          </a:p>
        </p:txBody>
      </p:sp>
      <p:sp>
        <p:nvSpPr>
          <p:cNvPr id="13" name="TextBox 12"/>
          <p:cNvSpPr txBox="1"/>
          <p:nvPr/>
        </p:nvSpPr>
        <p:spPr>
          <a:xfrm>
            <a:off x="10753777" y="1444376"/>
            <a:ext cx="1056117" cy="369332"/>
          </a:xfrm>
          <a:prstGeom prst="rect">
            <a:avLst/>
          </a:prstGeom>
          <a:noFill/>
        </p:spPr>
        <p:txBody>
          <a:bodyPr wrap="square" rtlCol="0">
            <a:spAutoFit/>
          </a:bodyPr>
          <a:lstStyle/>
          <a:p>
            <a:r>
              <a:rPr lang="en-GB" dirty="0" smtClean="0"/>
              <a:t>LSB</a:t>
            </a:r>
            <a:endParaRPr lang="en-GB" dirty="0"/>
          </a:p>
        </p:txBody>
      </p:sp>
    </p:spTree>
    <p:extLst>
      <p:ext uri="{BB962C8B-B14F-4D97-AF65-F5344CB8AC3E}">
        <p14:creationId xmlns:p14="http://schemas.microsoft.com/office/powerpoint/2010/main" val="306093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Hexadecimal / denary conversions</a:t>
            </a:r>
          </a:p>
          <a:p>
            <a:r>
              <a:rPr lang="en-GB" sz="2000" dirty="0"/>
              <a:t>A common approach to convert decimal integers to hex is to first convert the decimal to binary and then convert the binary to hex. </a:t>
            </a:r>
          </a:p>
          <a:p>
            <a:pPr lvl="0"/>
            <a:r>
              <a:rPr lang="en-GB" sz="2000" dirty="0"/>
              <a:t>To convert binary to hex, split the binary number into two groups of four bits and convert each into the hex equivalent.</a:t>
            </a:r>
          </a:p>
          <a:p>
            <a:endParaRPr lang="en-GB" b="1" dirty="0" smtClean="0"/>
          </a:p>
          <a:p>
            <a:endParaRPr lang="en-GB" b="1" dirty="0" smtClean="0"/>
          </a:p>
          <a:p>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
        <p:nvSpPr>
          <p:cNvPr id="5" name="TextBox 4"/>
          <p:cNvSpPr txBox="1"/>
          <p:nvPr/>
        </p:nvSpPr>
        <p:spPr>
          <a:xfrm>
            <a:off x="971549" y="4242340"/>
            <a:ext cx="1971675" cy="523220"/>
          </a:xfrm>
          <a:prstGeom prst="rect">
            <a:avLst/>
          </a:prstGeom>
          <a:noFill/>
        </p:spPr>
        <p:txBody>
          <a:bodyPr wrap="square" rtlCol="0">
            <a:spAutoFit/>
          </a:bodyPr>
          <a:lstStyle/>
          <a:p>
            <a:r>
              <a:rPr lang="en-GB" sz="2800" b="1" dirty="0" smtClean="0"/>
              <a:t>Binary</a:t>
            </a:r>
            <a:endParaRPr lang="en-GB" sz="2800" b="1" dirty="0"/>
          </a:p>
        </p:txBody>
      </p:sp>
      <p:sp>
        <p:nvSpPr>
          <p:cNvPr id="10" name="TextBox 9"/>
          <p:cNvSpPr txBox="1"/>
          <p:nvPr/>
        </p:nvSpPr>
        <p:spPr>
          <a:xfrm>
            <a:off x="971549" y="3073351"/>
            <a:ext cx="2609851" cy="523220"/>
          </a:xfrm>
          <a:prstGeom prst="rect">
            <a:avLst/>
          </a:prstGeom>
          <a:noFill/>
        </p:spPr>
        <p:txBody>
          <a:bodyPr wrap="square" rtlCol="0">
            <a:spAutoFit/>
          </a:bodyPr>
          <a:lstStyle/>
          <a:p>
            <a:r>
              <a:rPr lang="en-GB" sz="2800" b="1" dirty="0" smtClean="0"/>
              <a:t>Hexadecimal</a:t>
            </a:r>
            <a:endParaRPr lang="en-GB" sz="2800" b="1" dirty="0"/>
          </a:p>
        </p:txBody>
      </p:sp>
      <p:sp>
        <p:nvSpPr>
          <p:cNvPr id="14" name="TextBox 13"/>
          <p:cNvSpPr txBox="1"/>
          <p:nvPr/>
        </p:nvSpPr>
        <p:spPr>
          <a:xfrm>
            <a:off x="971549" y="5532910"/>
            <a:ext cx="1971675" cy="523220"/>
          </a:xfrm>
          <a:prstGeom prst="rect">
            <a:avLst/>
          </a:prstGeom>
          <a:noFill/>
        </p:spPr>
        <p:txBody>
          <a:bodyPr wrap="square" rtlCol="0">
            <a:spAutoFit/>
          </a:bodyPr>
          <a:lstStyle/>
          <a:p>
            <a:r>
              <a:rPr lang="en-GB" sz="2800" b="1" dirty="0" smtClean="0"/>
              <a:t>Decimal</a:t>
            </a:r>
            <a:endParaRPr lang="en-GB" sz="2800" b="1" dirty="0"/>
          </a:p>
        </p:txBody>
      </p:sp>
      <p:sp>
        <p:nvSpPr>
          <p:cNvPr id="15" name="TextBox 14"/>
          <p:cNvSpPr txBox="1"/>
          <p:nvPr/>
        </p:nvSpPr>
        <p:spPr>
          <a:xfrm>
            <a:off x="3809999" y="3073351"/>
            <a:ext cx="2609851" cy="523220"/>
          </a:xfrm>
          <a:prstGeom prst="rect">
            <a:avLst/>
          </a:prstGeom>
          <a:noFill/>
        </p:spPr>
        <p:txBody>
          <a:bodyPr wrap="square" rtlCol="0">
            <a:spAutoFit/>
          </a:bodyPr>
          <a:lstStyle/>
          <a:p>
            <a:pPr algn="ctr"/>
            <a:r>
              <a:rPr lang="en-GB" sz="2800" b="1" dirty="0" smtClean="0"/>
              <a:t>5F</a:t>
            </a:r>
            <a:endParaRPr lang="en-GB" sz="2800" b="1" dirty="0"/>
          </a:p>
        </p:txBody>
      </p:sp>
      <p:sp>
        <p:nvSpPr>
          <p:cNvPr id="16" name="TextBox 15"/>
          <p:cNvSpPr txBox="1"/>
          <p:nvPr/>
        </p:nvSpPr>
        <p:spPr>
          <a:xfrm>
            <a:off x="3809999" y="3980730"/>
            <a:ext cx="2609851" cy="523220"/>
          </a:xfrm>
          <a:prstGeom prst="rect">
            <a:avLst/>
          </a:prstGeom>
          <a:noFill/>
        </p:spPr>
        <p:txBody>
          <a:bodyPr wrap="square" rtlCol="0">
            <a:spAutoFit/>
          </a:bodyPr>
          <a:lstStyle/>
          <a:p>
            <a:pPr algn="ctr"/>
            <a:r>
              <a:rPr lang="en-GB" sz="2800" b="1" dirty="0" smtClean="0"/>
              <a:t>0101    1111</a:t>
            </a:r>
            <a:endParaRPr lang="en-GB" sz="2800" b="1" dirty="0"/>
          </a:p>
        </p:txBody>
      </p:sp>
      <p:sp>
        <p:nvSpPr>
          <p:cNvPr id="17" name="TextBox 16"/>
          <p:cNvSpPr txBox="1"/>
          <p:nvPr/>
        </p:nvSpPr>
        <p:spPr>
          <a:xfrm>
            <a:off x="4208344" y="3806887"/>
            <a:ext cx="814033" cy="307777"/>
          </a:xfrm>
          <a:prstGeom prst="rect">
            <a:avLst/>
          </a:prstGeom>
          <a:noFill/>
        </p:spPr>
        <p:txBody>
          <a:bodyPr wrap="square" rtlCol="0">
            <a:spAutoFit/>
          </a:bodyPr>
          <a:lstStyle/>
          <a:p>
            <a:r>
              <a:rPr lang="en-GB" sz="1400" dirty="0" smtClean="0"/>
              <a:t>8  4  2  1</a:t>
            </a:r>
            <a:endParaRPr lang="en-GB" sz="1400" dirty="0"/>
          </a:p>
        </p:txBody>
      </p:sp>
      <p:sp>
        <p:nvSpPr>
          <p:cNvPr id="18" name="TextBox 17"/>
          <p:cNvSpPr txBox="1"/>
          <p:nvPr/>
        </p:nvSpPr>
        <p:spPr>
          <a:xfrm>
            <a:off x="5243017" y="3799119"/>
            <a:ext cx="814033" cy="307777"/>
          </a:xfrm>
          <a:prstGeom prst="rect">
            <a:avLst/>
          </a:prstGeom>
          <a:noFill/>
        </p:spPr>
        <p:txBody>
          <a:bodyPr wrap="square" rtlCol="0">
            <a:spAutoFit/>
          </a:bodyPr>
          <a:lstStyle/>
          <a:p>
            <a:r>
              <a:rPr lang="en-GB" sz="1400" dirty="0" smtClean="0"/>
              <a:t>8  4  2  1</a:t>
            </a:r>
            <a:endParaRPr lang="en-GB" sz="1400" dirty="0"/>
          </a:p>
        </p:txBody>
      </p:sp>
      <p:sp>
        <p:nvSpPr>
          <p:cNvPr id="19" name="TextBox 18"/>
          <p:cNvSpPr txBox="1"/>
          <p:nvPr/>
        </p:nvSpPr>
        <p:spPr>
          <a:xfrm>
            <a:off x="3891887" y="4611671"/>
            <a:ext cx="2456885" cy="307777"/>
          </a:xfrm>
          <a:prstGeom prst="rect">
            <a:avLst/>
          </a:prstGeom>
          <a:noFill/>
        </p:spPr>
        <p:txBody>
          <a:bodyPr wrap="square" rtlCol="0">
            <a:spAutoFit/>
          </a:bodyPr>
          <a:lstStyle/>
          <a:p>
            <a:r>
              <a:rPr lang="en-GB" sz="1400" dirty="0" smtClean="0"/>
              <a:t>128   64  32  16   8    4     2    1</a:t>
            </a:r>
            <a:endParaRPr lang="en-GB" sz="1400" dirty="0"/>
          </a:p>
        </p:txBody>
      </p:sp>
      <p:sp>
        <p:nvSpPr>
          <p:cNvPr id="20" name="TextBox 19"/>
          <p:cNvSpPr txBox="1"/>
          <p:nvPr/>
        </p:nvSpPr>
        <p:spPr>
          <a:xfrm>
            <a:off x="3809999" y="4788766"/>
            <a:ext cx="2609851" cy="523220"/>
          </a:xfrm>
          <a:prstGeom prst="rect">
            <a:avLst/>
          </a:prstGeom>
          <a:noFill/>
        </p:spPr>
        <p:txBody>
          <a:bodyPr wrap="square" rtlCol="0">
            <a:spAutoFit/>
          </a:bodyPr>
          <a:lstStyle/>
          <a:p>
            <a:pPr algn="ctr"/>
            <a:r>
              <a:rPr lang="en-GB" sz="2800" b="1" dirty="0" smtClean="0"/>
              <a:t>0 1 0 1 1 1 1 1</a:t>
            </a:r>
            <a:endParaRPr lang="en-GB" sz="2800" b="1" dirty="0"/>
          </a:p>
        </p:txBody>
      </p:sp>
      <p:sp>
        <p:nvSpPr>
          <p:cNvPr id="6" name="Left Brace 5"/>
          <p:cNvSpPr/>
          <p:nvPr/>
        </p:nvSpPr>
        <p:spPr>
          <a:xfrm>
            <a:off x="3499512" y="3929719"/>
            <a:ext cx="310487" cy="124348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TextBox 20"/>
          <p:cNvSpPr txBox="1"/>
          <p:nvPr/>
        </p:nvSpPr>
        <p:spPr>
          <a:xfrm>
            <a:off x="3815403" y="5549021"/>
            <a:ext cx="2609851" cy="523220"/>
          </a:xfrm>
          <a:prstGeom prst="rect">
            <a:avLst/>
          </a:prstGeom>
          <a:noFill/>
        </p:spPr>
        <p:txBody>
          <a:bodyPr wrap="square" rtlCol="0">
            <a:spAutoFit/>
          </a:bodyPr>
          <a:lstStyle/>
          <a:p>
            <a:pPr algn="ctr"/>
            <a:r>
              <a:rPr lang="en-GB" sz="2800" b="1" dirty="0" smtClean="0"/>
              <a:t>95</a:t>
            </a:r>
            <a:endParaRPr lang="en-GB" sz="2800" b="1" dirty="0"/>
          </a:p>
        </p:txBody>
      </p:sp>
      <p:cxnSp>
        <p:nvCxnSpPr>
          <p:cNvPr id="9" name="Straight Connector 8"/>
          <p:cNvCxnSpPr/>
          <p:nvPr/>
        </p:nvCxnSpPr>
        <p:spPr>
          <a:xfrm>
            <a:off x="971549" y="3648991"/>
            <a:ext cx="5633967"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06663" y="5467133"/>
            <a:ext cx="5633967"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Up-Down Arrow 22"/>
          <p:cNvSpPr/>
          <p:nvPr/>
        </p:nvSpPr>
        <p:spPr>
          <a:xfrm>
            <a:off x="8795983" y="3251086"/>
            <a:ext cx="750626" cy="272116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9546609" y="4026896"/>
            <a:ext cx="1971675" cy="954107"/>
          </a:xfrm>
          <a:prstGeom prst="rect">
            <a:avLst/>
          </a:prstGeom>
          <a:noFill/>
        </p:spPr>
        <p:txBody>
          <a:bodyPr wrap="square" rtlCol="0">
            <a:spAutoFit/>
          </a:bodyPr>
          <a:lstStyle/>
          <a:p>
            <a:r>
              <a:rPr lang="en-GB" sz="2800" dirty="0" smtClean="0"/>
              <a:t>It works both ways</a:t>
            </a:r>
            <a:endParaRPr lang="en-GB" sz="2800" dirty="0"/>
          </a:p>
        </p:txBody>
      </p:sp>
    </p:spTree>
    <p:extLst>
      <p:ext uri="{BB962C8B-B14F-4D97-AF65-F5344CB8AC3E}">
        <p14:creationId xmlns:p14="http://schemas.microsoft.com/office/powerpoint/2010/main" val="236321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p:bldP spid="15" grpId="0"/>
      <p:bldP spid="16" grpId="0"/>
      <p:bldP spid="17" grpId="0"/>
      <p:bldP spid="18" grpId="0"/>
      <p:bldP spid="19" grpId="0"/>
      <p:bldP spid="20" grpId="0"/>
      <p:bldP spid="6" grpId="0" animBg="1"/>
      <p:bldP spid="21" grpId="0"/>
      <p:bldP spid="23" grpId="0" animBg="1"/>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noAutofit/>
          </a:bodyPr>
          <a:lstStyle/>
          <a:p>
            <a:r>
              <a:rPr lang="en-GB" b="1" dirty="0" smtClean="0"/>
              <a:t>Questions</a:t>
            </a:r>
          </a:p>
          <a:p>
            <a:pPr lvl="0"/>
            <a:r>
              <a:rPr lang="en-GB" sz="2000" dirty="0" smtClean="0"/>
              <a:t>1. Explain </a:t>
            </a:r>
            <a:r>
              <a:rPr lang="en-GB" sz="2000" dirty="0"/>
              <a:t>why computers can only process data in binary form.</a:t>
            </a:r>
          </a:p>
          <a:p>
            <a:r>
              <a:rPr lang="en-GB" sz="2000" dirty="0"/>
              <a:t> </a:t>
            </a:r>
          </a:p>
          <a:p>
            <a:pPr lvl="0"/>
            <a:r>
              <a:rPr lang="en-GB" sz="2000" dirty="0" smtClean="0"/>
              <a:t>2. What </a:t>
            </a:r>
            <a:r>
              <a:rPr lang="en-GB" sz="2000" dirty="0"/>
              <a:t>is the biggest decimal integer you can represent with the following?</a:t>
            </a:r>
          </a:p>
          <a:p>
            <a:pPr marL="342900" lvl="0" indent="-342900">
              <a:buFont typeface="Arial" panose="020B0604020202020204" pitchFamily="34" charset="0"/>
              <a:buChar char="•"/>
            </a:pPr>
            <a:r>
              <a:rPr lang="en-GB" sz="2000" dirty="0"/>
              <a:t>4 bits</a:t>
            </a:r>
          </a:p>
          <a:p>
            <a:pPr marL="342900" lvl="0" indent="-342900">
              <a:buFont typeface="Arial" panose="020B0604020202020204" pitchFamily="34" charset="0"/>
              <a:buChar char="•"/>
            </a:pPr>
            <a:r>
              <a:rPr lang="en-GB" sz="2000" dirty="0"/>
              <a:t>8 bits</a:t>
            </a:r>
          </a:p>
          <a:p>
            <a:pPr marL="342900" lvl="0" indent="-342900">
              <a:buFont typeface="Arial" panose="020B0604020202020204" pitchFamily="34" charset="0"/>
              <a:buChar char="•"/>
            </a:pPr>
            <a:r>
              <a:rPr lang="en-GB" sz="2000" dirty="0"/>
              <a:t>16 bits</a:t>
            </a:r>
          </a:p>
          <a:p>
            <a:r>
              <a:rPr lang="en-GB" sz="2000" dirty="0"/>
              <a:t> </a:t>
            </a:r>
          </a:p>
          <a:p>
            <a:pPr lvl="0"/>
            <a:r>
              <a:rPr lang="en-GB" sz="2000" dirty="0" smtClean="0"/>
              <a:t>3. How </a:t>
            </a:r>
            <a:r>
              <a:rPr lang="en-GB" sz="2000" dirty="0"/>
              <a:t>many different permutations of numbers can you represent with the following?</a:t>
            </a:r>
          </a:p>
          <a:p>
            <a:pPr lvl="0"/>
            <a:r>
              <a:rPr lang="en-GB" sz="2000" dirty="0"/>
              <a:t>4 bits	</a:t>
            </a:r>
          </a:p>
          <a:p>
            <a:pPr lvl="0"/>
            <a:r>
              <a:rPr lang="en-GB" sz="2000" dirty="0"/>
              <a:t>8 bits</a:t>
            </a:r>
          </a:p>
          <a:p>
            <a:pPr lvl="0"/>
            <a:r>
              <a:rPr lang="en-GB" sz="2000" dirty="0"/>
              <a:t>16 bits</a:t>
            </a:r>
          </a:p>
          <a:p>
            <a:pPr lvl="0"/>
            <a:r>
              <a:rPr lang="en-GB" sz="2000" dirty="0"/>
              <a:t>20 bits</a:t>
            </a:r>
          </a:p>
          <a:p>
            <a:pPr lvl="0"/>
            <a:r>
              <a:rPr lang="en-GB" sz="2000" dirty="0"/>
              <a:t>24 </a:t>
            </a:r>
            <a:r>
              <a:rPr lang="en-GB" sz="2000" dirty="0" smtClean="0"/>
              <a:t>bits</a:t>
            </a:r>
            <a:endParaRPr lang="en-GB" sz="2000"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2742773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noAutofit/>
          </a:bodyPr>
          <a:lstStyle/>
          <a:p>
            <a:r>
              <a:rPr lang="en-GB" b="1" dirty="0" smtClean="0"/>
              <a:t>Questions</a:t>
            </a:r>
          </a:p>
          <a:p>
            <a:r>
              <a:rPr lang="en-GB" sz="2000" dirty="0" smtClean="0"/>
              <a:t>4.Convert </a:t>
            </a:r>
            <a:r>
              <a:rPr lang="en-GB" sz="2000" dirty="0"/>
              <a:t>the following decimal numbers into binary:</a:t>
            </a:r>
          </a:p>
          <a:p>
            <a:pPr lvl="0"/>
            <a:r>
              <a:rPr lang="en-GB" sz="2000" dirty="0" smtClean="0"/>
              <a:t>10, 12, 15, 65, 165</a:t>
            </a:r>
            <a:r>
              <a:rPr lang="en-GB" sz="2000" dirty="0"/>
              <a:t/>
            </a:r>
            <a:br>
              <a:rPr lang="en-GB" sz="2000" dirty="0"/>
            </a:br>
            <a:endParaRPr lang="en-GB" sz="2000" dirty="0"/>
          </a:p>
          <a:p>
            <a:pPr lvl="0"/>
            <a:r>
              <a:rPr lang="en-GB" sz="2000" dirty="0" smtClean="0"/>
              <a:t>5. Some </a:t>
            </a:r>
            <a:r>
              <a:rPr lang="en-GB" sz="2000" dirty="0"/>
              <a:t>programming languages use hexadecimal. Explain what hexadecimal is and what the benefits are of using this system, compared to binary or decimal.</a:t>
            </a:r>
          </a:p>
          <a:p>
            <a:r>
              <a:rPr lang="en-GB" sz="2000" dirty="0"/>
              <a:t> </a:t>
            </a:r>
          </a:p>
          <a:p>
            <a:pPr lvl="0"/>
            <a:r>
              <a:rPr lang="en-GB" sz="2000" dirty="0" smtClean="0"/>
              <a:t>6. Convert </a:t>
            </a:r>
            <a:r>
              <a:rPr lang="en-GB" sz="2000" dirty="0"/>
              <a:t>the following hexadecimal numbers into binary:</a:t>
            </a:r>
          </a:p>
          <a:p>
            <a:pPr lvl="0"/>
            <a:r>
              <a:rPr lang="en-GB" sz="2000" dirty="0" smtClean="0"/>
              <a:t>10, 12, 1F, F1</a:t>
            </a:r>
            <a:endParaRPr lang="en-GB" sz="2000" dirty="0"/>
          </a:p>
          <a:p>
            <a:r>
              <a:rPr lang="en-GB" sz="2000" dirty="0"/>
              <a:t> </a:t>
            </a:r>
          </a:p>
          <a:p>
            <a:pPr lvl="0"/>
            <a:r>
              <a:rPr lang="en-GB" sz="2000" dirty="0" smtClean="0"/>
              <a:t>7. Convert </a:t>
            </a:r>
            <a:r>
              <a:rPr lang="en-GB" sz="2000" dirty="0"/>
              <a:t>the following hexadecimal numbers into decimal:</a:t>
            </a:r>
          </a:p>
          <a:p>
            <a:pPr lvl="0"/>
            <a:r>
              <a:rPr lang="en-GB" sz="2000" dirty="0" smtClean="0"/>
              <a:t>E, 21, 17, AB</a:t>
            </a:r>
            <a:endParaRPr lang="en-GB" sz="2000" dirty="0"/>
          </a:p>
          <a:p>
            <a:r>
              <a:rPr lang="en-GB" sz="2000" dirty="0"/>
              <a:t> </a:t>
            </a:r>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1642037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noAutofit/>
          </a:bodyPr>
          <a:lstStyle/>
          <a:p>
            <a:r>
              <a:rPr lang="en-GB" b="1" dirty="0" smtClean="0"/>
              <a:t>Answers</a:t>
            </a:r>
          </a:p>
          <a:p>
            <a:pPr lvl="0"/>
            <a:r>
              <a:rPr lang="en-GB" sz="2000" dirty="0" smtClean="0"/>
              <a:t>1. Explain </a:t>
            </a:r>
            <a:r>
              <a:rPr lang="en-GB" sz="2000" dirty="0"/>
              <a:t>why computers can only process data in binary form.</a:t>
            </a:r>
            <a:br>
              <a:rPr lang="en-GB" sz="2000" dirty="0"/>
            </a:br>
            <a:r>
              <a:rPr lang="en-GB" sz="2000" dirty="0">
                <a:solidFill>
                  <a:srgbClr val="FF0000"/>
                </a:solidFill>
              </a:rPr>
              <a:t>Computer processes are digital and handle pulses of electricity as either on or off, which can be represented as 0s and 1s. 0 and 1 is binary.</a:t>
            </a:r>
          </a:p>
          <a:p>
            <a:r>
              <a:rPr lang="en-GB" sz="2000" dirty="0"/>
              <a:t> </a:t>
            </a:r>
          </a:p>
          <a:p>
            <a:pPr lvl="0"/>
            <a:r>
              <a:rPr lang="en-GB" sz="2000" dirty="0" smtClean="0"/>
              <a:t>2. What </a:t>
            </a:r>
            <a:r>
              <a:rPr lang="en-GB" sz="2000" dirty="0"/>
              <a:t>is the biggest decimal integer you can represent with the following?</a:t>
            </a:r>
          </a:p>
          <a:p>
            <a:pPr lvl="0"/>
            <a:r>
              <a:rPr lang="en-GB" sz="2000" dirty="0"/>
              <a:t>4 </a:t>
            </a:r>
            <a:r>
              <a:rPr lang="en-GB" sz="2000" dirty="0" smtClean="0"/>
              <a:t>bits - </a:t>
            </a:r>
            <a:r>
              <a:rPr lang="en-GB" sz="2000" dirty="0" smtClean="0">
                <a:solidFill>
                  <a:srgbClr val="FF0000"/>
                </a:solidFill>
              </a:rPr>
              <a:t>15 </a:t>
            </a:r>
            <a:r>
              <a:rPr lang="en-GB" sz="2000" dirty="0">
                <a:solidFill>
                  <a:srgbClr val="FF0000"/>
                </a:solidFill>
              </a:rPr>
              <a:t>(16 numbers 0 to 16)</a:t>
            </a:r>
            <a:r>
              <a:rPr lang="en-GB" sz="2000" dirty="0"/>
              <a:t/>
            </a:r>
            <a:br>
              <a:rPr lang="en-GB" sz="2000" dirty="0"/>
            </a:br>
            <a:r>
              <a:rPr lang="en-GB" sz="2000" dirty="0" smtClean="0"/>
              <a:t>8 bits - </a:t>
            </a:r>
            <a:r>
              <a:rPr lang="en-GB" sz="2000" dirty="0" smtClean="0">
                <a:solidFill>
                  <a:srgbClr val="FF0000"/>
                </a:solidFill>
              </a:rPr>
              <a:t>255 </a:t>
            </a:r>
            <a:r>
              <a:rPr lang="en-GB" sz="2000" dirty="0">
                <a:solidFill>
                  <a:srgbClr val="FF0000"/>
                </a:solidFill>
              </a:rPr>
              <a:t>(256 numbers 0 to 255)</a:t>
            </a:r>
            <a:r>
              <a:rPr lang="en-GB" sz="2000" dirty="0"/>
              <a:t/>
            </a:r>
            <a:br>
              <a:rPr lang="en-GB" sz="2000" dirty="0"/>
            </a:br>
            <a:r>
              <a:rPr lang="en-GB" sz="2000" dirty="0" smtClean="0"/>
              <a:t>16 bits - </a:t>
            </a:r>
            <a:r>
              <a:rPr lang="en-GB" sz="2000" dirty="0" smtClean="0">
                <a:solidFill>
                  <a:srgbClr val="FF0000"/>
                </a:solidFill>
              </a:rPr>
              <a:t>65355 </a:t>
            </a:r>
            <a:r>
              <a:rPr lang="en-GB" sz="2000" dirty="0">
                <a:solidFill>
                  <a:srgbClr val="FF0000"/>
                </a:solidFill>
              </a:rPr>
              <a:t>(65356 numbers 0 to 65355)</a:t>
            </a:r>
          </a:p>
          <a:p>
            <a:r>
              <a:rPr lang="en-GB" sz="2000" dirty="0"/>
              <a:t> </a:t>
            </a:r>
          </a:p>
          <a:p>
            <a:pPr lvl="0"/>
            <a:r>
              <a:rPr lang="en-GB" sz="2000" dirty="0" smtClean="0"/>
              <a:t>3. How </a:t>
            </a:r>
            <a:r>
              <a:rPr lang="en-GB" sz="2000" dirty="0"/>
              <a:t>many different permutations of numbers can you represent with the following?</a:t>
            </a:r>
          </a:p>
          <a:p>
            <a:pPr lvl="0">
              <a:spcBef>
                <a:spcPts val="0"/>
              </a:spcBef>
            </a:pPr>
            <a:r>
              <a:rPr lang="en-GB" sz="2000" dirty="0"/>
              <a:t>4 </a:t>
            </a:r>
            <a:r>
              <a:rPr lang="en-GB" sz="2000" dirty="0" smtClean="0"/>
              <a:t>bits – 	</a:t>
            </a:r>
            <a:r>
              <a:rPr lang="en-GB" sz="2000" dirty="0" smtClean="0">
                <a:solidFill>
                  <a:srgbClr val="FF0000"/>
                </a:solidFill>
              </a:rPr>
              <a:t>16</a:t>
            </a:r>
          </a:p>
          <a:p>
            <a:pPr lvl="0">
              <a:spcBef>
                <a:spcPts val="0"/>
              </a:spcBef>
            </a:pPr>
            <a:r>
              <a:rPr lang="en-GB" sz="2000" dirty="0" smtClean="0"/>
              <a:t>8 bits - 	</a:t>
            </a:r>
            <a:r>
              <a:rPr lang="en-GB" sz="2000" dirty="0" smtClean="0">
                <a:solidFill>
                  <a:srgbClr val="FF0000"/>
                </a:solidFill>
              </a:rPr>
              <a:t>256</a:t>
            </a:r>
            <a:endParaRPr lang="en-GB" sz="2000" dirty="0">
              <a:solidFill>
                <a:srgbClr val="FF0000"/>
              </a:solidFill>
            </a:endParaRPr>
          </a:p>
          <a:p>
            <a:pPr lvl="0">
              <a:spcBef>
                <a:spcPts val="0"/>
              </a:spcBef>
            </a:pPr>
            <a:r>
              <a:rPr lang="en-GB" sz="2000" dirty="0"/>
              <a:t>16 </a:t>
            </a:r>
            <a:r>
              <a:rPr lang="en-GB" sz="2000" dirty="0" smtClean="0"/>
              <a:t>bits - </a:t>
            </a:r>
            <a:r>
              <a:rPr lang="en-GB" sz="2000" dirty="0" smtClean="0">
                <a:solidFill>
                  <a:srgbClr val="FF0000"/>
                </a:solidFill>
              </a:rPr>
              <a:t>65356</a:t>
            </a:r>
            <a:endParaRPr lang="en-GB" sz="2000" dirty="0">
              <a:solidFill>
                <a:srgbClr val="FF0000"/>
              </a:solidFill>
            </a:endParaRPr>
          </a:p>
          <a:p>
            <a:pPr lvl="0">
              <a:spcBef>
                <a:spcPts val="0"/>
              </a:spcBef>
            </a:pPr>
            <a:r>
              <a:rPr lang="en-GB" sz="2000" dirty="0"/>
              <a:t>20 </a:t>
            </a:r>
            <a:r>
              <a:rPr lang="en-GB" sz="2000" dirty="0" smtClean="0"/>
              <a:t>bits - </a:t>
            </a:r>
            <a:r>
              <a:rPr lang="en-GB" sz="2000" dirty="0" smtClean="0">
                <a:solidFill>
                  <a:srgbClr val="FF0000"/>
                </a:solidFill>
              </a:rPr>
              <a:t>1048576</a:t>
            </a:r>
            <a:endParaRPr lang="en-GB" sz="2000" dirty="0">
              <a:solidFill>
                <a:srgbClr val="FF0000"/>
              </a:solidFill>
            </a:endParaRPr>
          </a:p>
          <a:p>
            <a:pPr lvl="0">
              <a:spcBef>
                <a:spcPts val="0"/>
              </a:spcBef>
            </a:pPr>
            <a:r>
              <a:rPr lang="en-GB" sz="2000" dirty="0"/>
              <a:t>24 </a:t>
            </a:r>
            <a:r>
              <a:rPr lang="en-GB" sz="2000" dirty="0" smtClean="0"/>
              <a:t>bits - </a:t>
            </a:r>
            <a:r>
              <a:rPr lang="en-GB" sz="2000" dirty="0" smtClean="0">
                <a:solidFill>
                  <a:srgbClr val="FF0000"/>
                </a:solidFill>
              </a:rPr>
              <a:t>1677216</a:t>
            </a:r>
            <a:endParaRPr lang="en-GB" sz="2000" dirty="0">
              <a:solidFill>
                <a:srgbClr val="FF0000"/>
              </a:solidFill>
            </a:endParaRPr>
          </a:p>
          <a:p>
            <a:r>
              <a:rPr lang="en-GB" sz="2000" dirty="0"/>
              <a:t> </a:t>
            </a:r>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1903608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noAutofit/>
          </a:bodyPr>
          <a:lstStyle/>
          <a:p>
            <a:r>
              <a:rPr lang="en-GB" b="1" dirty="0" smtClean="0"/>
              <a:t>Answers</a:t>
            </a:r>
          </a:p>
          <a:p>
            <a:pPr lvl="0"/>
            <a:r>
              <a:rPr lang="en-GB" sz="2000" dirty="0" smtClean="0"/>
              <a:t>4. Convert </a:t>
            </a:r>
            <a:r>
              <a:rPr lang="en-GB" sz="2000" dirty="0"/>
              <a:t>the following decimal numbers into binary:</a:t>
            </a:r>
          </a:p>
          <a:p>
            <a:pPr lvl="0">
              <a:spcBef>
                <a:spcPts val="0"/>
              </a:spcBef>
            </a:pPr>
            <a:r>
              <a:rPr lang="en-GB" sz="2000" dirty="0" smtClean="0"/>
              <a:t>10 - 	</a:t>
            </a:r>
            <a:r>
              <a:rPr lang="en-GB" sz="2000" dirty="0" smtClean="0">
                <a:solidFill>
                  <a:srgbClr val="FF0000"/>
                </a:solidFill>
              </a:rPr>
              <a:t>1010</a:t>
            </a:r>
            <a:endParaRPr lang="en-GB" sz="2000" dirty="0">
              <a:solidFill>
                <a:srgbClr val="FF0000"/>
              </a:solidFill>
            </a:endParaRPr>
          </a:p>
          <a:p>
            <a:pPr lvl="0">
              <a:spcBef>
                <a:spcPts val="0"/>
              </a:spcBef>
            </a:pPr>
            <a:r>
              <a:rPr lang="en-GB" sz="2000" dirty="0" smtClean="0"/>
              <a:t>12 - 	</a:t>
            </a:r>
            <a:r>
              <a:rPr lang="en-GB" sz="2000" dirty="0" smtClean="0">
                <a:solidFill>
                  <a:srgbClr val="FF0000"/>
                </a:solidFill>
              </a:rPr>
              <a:t>1100</a:t>
            </a:r>
            <a:endParaRPr lang="en-GB" sz="2000" dirty="0">
              <a:solidFill>
                <a:srgbClr val="FF0000"/>
              </a:solidFill>
            </a:endParaRPr>
          </a:p>
          <a:p>
            <a:pPr lvl="0">
              <a:spcBef>
                <a:spcPts val="0"/>
              </a:spcBef>
            </a:pPr>
            <a:r>
              <a:rPr lang="en-GB" sz="2000" dirty="0" smtClean="0"/>
              <a:t>15 - 	</a:t>
            </a:r>
            <a:r>
              <a:rPr lang="en-GB" sz="2000" dirty="0" smtClean="0">
                <a:solidFill>
                  <a:srgbClr val="FF0000"/>
                </a:solidFill>
              </a:rPr>
              <a:t>1111</a:t>
            </a:r>
            <a:endParaRPr lang="en-GB" sz="2000" dirty="0">
              <a:solidFill>
                <a:srgbClr val="FF0000"/>
              </a:solidFill>
            </a:endParaRPr>
          </a:p>
          <a:p>
            <a:pPr lvl="0">
              <a:spcBef>
                <a:spcPts val="0"/>
              </a:spcBef>
            </a:pPr>
            <a:r>
              <a:rPr lang="en-GB" sz="2000" dirty="0" smtClean="0"/>
              <a:t>65 - 	</a:t>
            </a:r>
            <a:r>
              <a:rPr lang="en-GB" sz="2000" dirty="0" smtClean="0">
                <a:solidFill>
                  <a:srgbClr val="FF0000"/>
                </a:solidFill>
              </a:rPr>
              <a:t>1000001</a:t>
            </a:r>
            <a:endParaRPr lang="en-GB" sz="2000" dirty="0">
              <a:solidFill>
                <a:srgbClr val="FF0000"/>
              </a:solidFill>
            </a:endParaRPr>
          </a:p>
          <a:p>
            <a:pPr lvl="0">
              <a:spcBef>
                <a:spcPts val="0"/>
              </a:spcBef>
            </a:pPr>
            <a:r>
              <a:rPr lang="en-GB" sz="2000" dirty="0" smtClean="0"/>
              <a:t>165 - 	</a:t>
            </a:r>
            <a:r>
              <a:rPr lang="en-GB" sz="2000" dirty="0" smtClean="0">
                <a:solidFill>
                  <a:srgbClr val="FF0000"/>
                </a:solidFill>
              </a:rPr>
              <a:t>10100101</a:t>
            </a:r>
            <a:r>
              <a:rPr lang="en-GB" sz="2000" dirty="0"/>
              <a:t/>
            </a:r>
            <a:br>
              <a:rPr lang="en-GB" sz="2000" dirty="0"/>
            </a:br>
            <a:endParaRPr lang="en-GB" sz="2000" dirty="0"/>
          </a:p>
          <a:p>
            <a:pPr lvl="0"/>
            <a:r>
              <a:rPr lang="en-GB" sz="2000" dirty="0" smtClean="0"/>
              <a:t>5. Some </a:t>
            </a:r>
            <a:r>
              <a:rPr lang="en-GB" sz="2000" dirty="0"/>
              <a:t>programming languages use hexadecimal. Explain what hexadecimal is and what the benefits are of using this system, compared to binary or decimal.</a:t>
            </a:r>
            <a:br>
              <a:rPr lang="en-GB" sz="2000" dirty="0"/>
            </a:br>
            <a:r>
              <a:rPr lang="en-GB" sz="2000" dirty="0"/>
              <a:t/>
            </a:r>
            <a:br>
              <a:rPr lang="en-GB" sz="2000" dirty="0"/>
            </a:br>
            <a:r>
              <a:rPr lang="en-GB" sz="2000" dirty="0">
                <a:solidFill>
                  <a:srgbClr val="FF0000"/>
                </a:solidFill>
              </a:rPr>
              <a:t>Hex is number base 16, using the numbers 0 to 9 and the characters A to F. As it uses a larger number base, fewer digits are needed than binary to represent the same value. For example, 15 in binary is 1111 whereas in hex it is F. The implications of this are that it takes less space on screen or print-out, is easier to recognise code patterns, and hence less likely to make mistakes.</a:t>
            </a:r>
          </a:p>
          <a:p>
            <a:r>
              <a:rPr lang="en-GB" sz="2000" dirty="0"/>
              <a:t> </a:t>
            </a:r>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4642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noAutofit/>
          </a:bodyPr>
          <a:lstStyle/>
          <a:p>
            <a:r>
              <a:rPr lang="en-GB" b="1" dirty="0" smtClean="0"/>
              <a:t>Answers</a:t>
            </a:r>
          </a:p>
          <a:p>
            <a:pPr lvl="0"/>
            <a:r>
              <a:rPr lang="en-GB" sz="2000" dirty="0" smtClean="0"/>
              <a:t>5.Convert </a:t>
            </a:r>
            <a:r>
              <a:rPr lang="en-GB" sz="2000" dirty="0"/>
              <a:t>the following hexadecimal numbers into binary:</a:t>
            </a:r>
          </a:p>
          <a:p>
            <a:pPr lvl="0"/>
            <a:r>
              <a:rPr lang="en-GB" sz="2000" dirty="0" smtClean="0"/>
              <a:t>10 - 	</a:t>
            </a:r>
            <a:r>
              <a:rPr lang="en-GB" sz="2000" dirty="0" smtClean="0">
                <a:solidFill>
                  <a:srgbClr val="FF0000"/>
                </a:solidFill>
              </a:rPr>
              <a:t>10000</a:t>
            </a:r>
            <a:endParaRPr lang="en-GB" sz="2000" dirty="0">
              <a:solidFill>
                <a:srgbClr val="FF0000"/>
              </a:solidFill>
            </a:endParaRPr>
          </a:p>
          <a:p>
            <a:pPr lvl="0"/>
            <a:r>
              <a:rPr lang="en-GB" sz="2000" dirty="0" smtClean="0"/>
              <a:t>12 - 	</a:t>
            </a:r>
            <a:r>
              <a:rPr lang="en-GB" sz="2000" dirty="0" smtClean="0">
                <a:solidFill>
                  <a:srgbClr val="FF0000"/>
                </a:solidFill>
              </a:rPr>
              <a:t>10010</a:t>
            </a:r>
            <a:endParaRPr lang="en-GB" sz="2000" dirty="0">
              <a:solidFill>
                <a:srgbClr val="FF0000"/>
              </a:solidFill>
            </a:endParaRPr>
          </a:p>
          <a:p>
            <a:pPr lvl="0"/>
            <a:r>
              <a:rPr lang="en-GB" sz="2000" dirty="0" smtClean="0"/>
              <a:t>1F - 	</a:t>
            </a:r>
            <a:r>
              <a:rPr lang="en-GB" sz="2000" dirty="0" smtClean="0">
                <a:solidFill>
                  <a:srgbClr val="FF0000"/>
                </a:solidFill>
              </a:rPr>
              <a:t>11111</a:t>
            </a:r>
            <a:endParaRPr lang="en-GB" sz="2000" dirty="0">
              <a:solidFill>
                <a:srgbClr val="FF0000"/>
              </a:solidFill>
            </a:endParaRPr>
          </a:p>
          <a:p>
            <a:pPr lvl="0"/>
            <a:r>
              <a:rPr lang="en-GB" sz="2000" dirty="0" smtClean="0"/>
              <a:t>F1 - 	</a:t>
            </a:r>
            <a:r>
              <a:rPr lang="en-GB" sz="2000" dirty="0" smtClean="0">
                <a:solidFill>
                  <a:srgbClr val="FF0000"/>
                </a:solidFill>
              </a:rPr>
              <a:t>11110001</a:t>
            </a:r>
            <a:endParaRPr lang="en-GB" sz="2000" dirty="0">
              <a:solidFill>
                <a:srgbClr val="FF0000"/>
              </a:solidFill>
            </a:endParaRPr>
          </a:p>
          <a:p>
            <a:r>
              <a:rPr lang="en-GB" sz="2000" dirty="0"/>
              <a:t> </a:t>
            </a:r>
          </a:p>
          <a:p>
            <a:pPr lvl="0"/>
            <a:r>
              <a:rPr lang="en-GB" sz="2000" dirty="0" smtClean="0"/>
              <a:t>6. Convert </a:t>
            </a:r>
            <a:r>
              <a:rPr lang="en-GB" sz="2000" dirty="0"/>
              <a:t>the following hexadecimal numbers into decimal:</a:t>
            </a:r>
          </a:p>
          <a:p>
            <a:pPr lvl="0">
              <a:spcBef>
                <a:spcPts val="0"/>
              </a:spcBef>
            </a:pPr>
            <a:r>
              <a:rPr lang="en-GB" sz="2000" dirty="0" smtClean="0"/>
              <a:t>E - 	</a:t>
            </a:r>
            <a:r>
              <a:rPr lang="en-GB" sz="2000" dirty="0" smtClean="0">
                <a:solidFill>
                  <a:srgbClr val="FF0000"/>
                </a:solidFill>
              </a:rPr>
              <a:t>14</a:t>
            </a:r>
            <a:endParaRPr lang="en-GB" sz="2000" dirty="0">
              <a:solidFill>
                <a:srgbClr val="FF0000"/>
              </a:solidFill>
            </a:endParaRPr>
          </a:p>
          <a:p>
            <a:pPr lvl="0">
              <a:spcBef>
                <a:spcPts val="0"/>
              </a:spcBef>
            </a:pPr>
            <a:r>
              <a:rPr lang="en-GB" sz="2000" dirty="0" smtClean="0"/>
              <a:t>21 - 	</a:t>
            </a:r>
            <a:r>
              <a:rPr lang="en-GB" sz="2000" dirty="0" smtClean="0">
                <a:solidFill>
                  <a:srgbClr val="FF0000"/>
                </a:solidFill>
              </a:rPr>
              <a:t>33</a:t>
            </a:r>
            <a:endParaRPr lang="en-GB" sz="2000" dirty="0">
              <a:solidFill>
                <a:srgbClr val="FF0000"/>
              </a:solidFill>
            </a:endParaRPr>
          </a:p>
          <a:p>
            <a:pPr lvl="0">
              <a:spcBef>
                <a:spcPts val="0"/>
              </a:spcBef>
            </a:pPr>
            <a:r>
              <a:rPr lang="en-GB" sz="2000" dirty="0" smtClean="0"/>
              <a:t>17 - 	</a:t>
            </a:r>
            <a:r>
              <a:rPr lang="en-GB" sz="2000" dirty="0" smtClean="0">
                <a:solidFill>
                  <a:srgbClr val="FF0000"/>
                </a:solidFill>
              </a:rPr>
              <a:t>23</a:t>
            </a:r>
            <a:endParaRPr lang="en-GB" sz="2000" dirty="0">
              <a:solidFill>
                <a:srgbClr val="FF0000"/>
              </a:solidFill>
            </a:endParaRPr>
          </a:p>
          <a:p>
            <a:pPr lvl="0">
              <a:spcBef>
                <a:spcPts val="0"/>
              </a:spcBef>
            </a:pPr>
            <a:r>
              <a:rPr lang="en-GB" sz="2000" dirty="0" smtClean="0"/>
              <a:t>AB - 	</a:t>
            </a:r>
            <a:r>
              <a:rPr lang="en-GB" sz="2000" dirty="0" smtClean="0">
                <a:solidFill>
                  <a:srgbClr val="FF0000"/>
                </a:solidFill>
              </a:rPr>
              <a:t>171</a:t>
            </a:r>
            <a:endParaRPr lang="en-GB" sz="2000" dirty="0">
              <a:solidFill>
                <a:srgbClr val="FF0000"/>
              </a:solidFill>
            </a:endParaRPr>
          </a:p>
          <a:p>
            <a:r>
              <a:rPr lang="en-GB" sz="2000" dirty="0"/>
              <a:t> </a:t>
            </a:r>
            <a:endParaRPr lang="en-GB" sz="2000" b="1" dirty="0" smtClean="0"/>
          </a:p>
          <a:p>
            <a:endParaRPr lang="en-GB" sz="2000"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1831502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a:xfrm>
            <a:off x="1789" y="1032153"/>
            <a:ext cx="12182259" cy="5825847"/>
          </a:xfrm>
        </p:spPr>
        <p:txBody>
          <a:bodyPr/>
          <a:lstStyle/>
          <a:p>
            <a:r>
              <a:rPr lang="en-GB" b="1" dirty="0" smtClean="0"/>
              <a:t>The bit</a:t>
            </a:r>
          </a:p>
          <a:p>
            <a:r>
              <a:rPr lang="en-GB" sz="2000" dirty="0"/>
              <a:t>A </a:t>
            </a:r>
            <a:r>
              <a:rPr lang="en-GB" sz="2000" b="1" dirty="0"/>
              <a:t>bit</a:t>
            </a:r>
            <a:r>
              <a:rPr lang="en-GB" sz="2000" dirty="0"/>
              <a:t> is a </a:t>
            </a:r>
            <a:r>
              <a:rPr lang="en-GB" sz="2000" b="1" dirty="0"/>
              <a:t>Bi</a:t>
            </a:r>
            <a:r>
              <a:rPr lang="en-GB" sz="2000" dirty="0"/>
              <a:t>nary Digi</a:t>
            </a:r>
            <a:r>
              <a:rPr lang="en-GB" sz="2000" b="1" dirty="0"/>
              <a:t>t</a:t>
            </a:r>
            <a:r>
              <a:rPr lang="en-GB" sz="2000" dirty="0"/>
              <a:t>. </a:t>
            </a:r>
          </a:p>
          <a:p>
            <a:r>
              <a:rPr lang="en-GB" sz="2000" dirty="0"/>
              <a:t>The processor can only handle electricity in a relatively simple way – either electricity is flowing, or it is not. </a:t>
            </a:r>
          </a:p>
          <a:p>
            <a:r>
              <a:rPr lang="en-GB" sz="2000" dirty="0"/>
              <a:t>This is often referred to as two states. </a:t>
            </a:r>
          </a:p>
          <a:p>
            <a:r>
              <a:rPr lang="en-GB" sz="2000" dirty="0"/>
              <a:t>The processor can recognise whether it is receiving an off signal or an on signal. </a:t>
            </a:r>
          </a:p>
          <a:p>
            <a:r>
              <a:rPr lang="en-GB" sz="2000" dirty="0"/>
              <a:t>This is handled as a zero (0) for off and a one (1) for on. </a:t>
            </a:r>
          </a:p>
          <a:p>
            <a:r>
              <a:rPr lang="en-GB" sz="2000" dirty="0"/>
              <a:t>Each binary digit therefore is either a 0 (no signal) or a 1 (a signal).</a:t>
            </a:r>
          </a:p>
          <a:p>
            <a:r>
              <a:rPr lang="en-GB" sz="2000" dirty="0"/>
              <a:t>Computers string 0s and 1s together to represent text, numbers, sound, video and everything else we use our computers for. </a:t>
            </a:r>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1869806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a:xfrm>
            <a:off x="1789" y="1032153"/>
            <a:ext cx="12182259" cy="5825847"/>
          </a:xfrm>
        </p:spPr>
        <p:txBody>
          <a:bodyPr/>
          <a:lstStyle/>
          <a:p>
            <a:r>
              <a:rPr lang="en-GB" b="1" dirty="0" smtClean="0"/>
              <a:t>The byte</a:t>
            </a:r>
          </a:p>
          <a:p>
            <a:r>
              <a:rPr lang="en-GB" sz="2000" dirty="0"/>
              <a:t>A </a:t>
            </a:r>
            <a:r>
              <a:rPr lang="en-GB" sz="2000" b="1" dirty="0"/>
              <a:t>single byte </a:t>
            </a:r>
            <a:r>
              <a:rPr lang="en-GB" sz="2000" dirty="0"/>
              <a:t>is a string of eight bits. </a:t>
            </a:r>
          </a:p>
          <a:p>
            <a:r>
              <a:rPr lang="en-GB" sz="2000" dirty="0"/>
              <a:t>Eight is a useful number of bits as it creates enough permutations (or combinations) of zeros and ones to represent every character on your keyboard.</a:t>
            </a:r>
          </a:p>
          <a:p>
            <a:r>
              <a:rPr lang="en-GB" sz="2000" dirty="0"/>
              <a:t>With one bit we have two permutations: 0 and 1. </a:t>
            </a:r>
          </a:p>
          <a:p>
            <a:pPr lvl="0"/>
            <a:r>
              <a:rPr lang="en-GB" sz="2000" dirty="0"/>
              <a:t>With two bits we have four permutations: 00, 01, 10 and 11. This could be represented as 2</a:t>
            </a:r>
            <a:r>
              <a:rPr lang="en-GB" sz="2000" baseline="30000" dirty="0"/>
              <a:t>2</a:t>
            </a:r>
            <a:r>
              <a:rPr lang="en-GB" sz="2000" dirty="0"/>
              <a:t> or 2 × 2. As we increase the number of bits, we increase the number of permutations by the power of two. </a:t>
            </a:r>
          </a:p>
          <a:p>
            <a:pPr lvl="0"/>
            <a:r>
              <a:rPr lang="en-GB" sz="2000" dirty="0"/>
              <a:t>Three bits would give us 2</a:t>
            </a:r>
            <a:r>
              <a:rPr lang="en-GB" sz="2000" baseline="30000" dirty="0"/>
              <a:t>3</a:t>
            </a:r>
            <a:r>
              <a:rPr lang="en-GB" sz="2000" dirty="0"/>
              <a:t> which is 2 × 2 × 2 = 8 permutations.</a:t>
            </a:r>
          </a:p>
          <a:p>
            <a:pPr lvl="0"/>
            <a:r>
              <a:rPr lang="en-GB" sz="2000" dirty="0"/>
              <a:t>Four bits would give us 2</a:t>
            </a:r>
            <a:r>
              <a:rPr lang="en-GB" sz="2000" baseline="30000" dirty="0"/>
              <a:t>4</a:t>
            </a:r>
            <a:r>
              <a:rPr lang="en-GB" sz="2000" dirty="0"/>
              <a:t> permutations which is 2 × 2 × 2 × 2 = 16 permutations.</a:t>
            </a:r>
          </a:p>
          <a:p>
            <a:pPr lvl="0"/>
            <a:r>
              <a:rPr lang="en-GB" sz="2000" dirty="0"/>
              <a:t>Eight bits would give us 2</a:t>
            </a:r>
            <a:r>
              <a:rPr lang="en-GB" sz="2000" baseline="30000" dirty="0"/>
              <a:t>8</a:t>
            </a:r>
            <a:r>
              <a:rPr lang="en-GB" sz="2000" dirty="0"/>
              <a:t> permutations </a:t>
            </a:r>
            <a:br>
              <a:rPr lang="en-GB" sz="2000" dirty="0"/>
            </a:br>
            <a:r>
              <a:rPr lang="en-GB" sz="2000" dirty="0"/>
              <a:t>which is 256 permutations.</a:t>
            </a:r>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1746078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Questions</a:t>
            </a:r>
          </a:p>
          <a:p>
            <a:pPr marL="457200" indent="-457200">
              <a:buAutoNum type="arabicPeriod"/>
            </a:pPr>
            <a:r>
              <a:rPr lang="en-GB" sz="2000" dirty="0" smtClean="0"/>
              <a:t>How many different permutations can 6 bits hold?</a:t>
            </a:r>
          </a:p>
          <a:p>
            <a:pPr marL="457200" indent="-457200">
              <a:buAutoNum type="arabicPeriod"/>
            </a:pPr>
            <a:r>
              <a:rPr lang="en-GB" sz="2000" dirty="0" smtClean="0"/>
              <a:t>What is the maximum value that can be represented using:</a:t>
            </a:r>
          </a:p>
          <a:p>
            <a:pPr marL="1143000" lvl="1" indent="-457200">
              <a:buFont typeface="+mj-lt"/>
              <a:buAutoNum type="alphaLcParenR"/>
            </a:pPr>
            <a:r>
              <a:rPr lang="en-GB" sz="1600" dirty="0" smtClean="0"/>
              <a:t>4 bits</a:t>
            </a:r>
          </a:p>
          <a:p>
            <a:pPr marL="1143000" lvl="1" indent="-457200">
              <a:buFont typeface="+mj-lt"/>
              <a:buAutoNum type="alphaLcParenR"/>
            </a:pPr>
            <a:r>
              <a:rPr lang="en-GB" sz="1600" dirty="0" smtClean="0"/>
              <a:t>5 bits</a:t>
            </a:r>
          </a:p>
          <a:p>
            <a:pPr marL="1143000" lvl="1" indent="-457200">
              <a:buFont typeface="+mj-lt"/>
              <a:buAutoNum type="alphaLcParenR"/>
            </a:pPr>
            <a:r>
              <a:rPr lang="en-GB" sz="1600" dirty="0" smtClean="0"/>
              <a:t>8 bits</a:t>
            </a:r>
          </a:p>
          <a:p>
            <a:pPr marL="1143000" lvl="1" indent="-457200">
              <a:buAutoNum type="alphaLcParenR"/>
            </a:pPr>
            <a:endParaRPr lang="en-GB" sz="1600" dirty="0" smtClean="0"/>
          </a:p>
          <a:p>
            <a:pPr marL="457200" indent="-457200">
              <a:buAutoNum type="arabicPeriod"/>
            </a:pPr>
            <a:r>
              <a:rPr lang="en-GB" sz="2000" dirty="0" smtClean="0"/>
              <a:t>If one byte can hold one ASCII character (a characters on your keyboard), how many characters can be represented using:</a:t>
            </a:r>
          </a:p>
          <a:p>
            <a:pPr marL="1143000" lvl="1" indent="-457200">
              <a:buFont typeface="+mj-lt"/>
              <a:buAutoNum type="alphaLcParenR"/>
            </a:pPr>
            <a:r>
              <a:rPr lang="en-GB" sz="1600" dirty="0" smtClean="0"/>
              <a:t>32 bits</a:t>
            </a:r>
          </a:p>
          <a:p>
            <a:pPr marL="1143000" lvl="1" indent="-457200">
              <a:buFont typeface="+mj-lt"/>
              <a:buAutoNum type="alphaLcParenR"/>
            </a:pPr>
            <a:r>
              <a:rPr lang="en-GB" sz="1600" dirty="0" smtClean="0"/>
              <a:t>40 bits</a:t>
            </a:r>
          </a:p>
          <a:p>
            <a:pPr marL="457200" indent="-457200">
              <a:buFont typeface="+mj-lt"/>
              <a:buAutoNum type="arabicPeriod"/>
            </a:pPr>
            <a:endParaRPr lang="en-GB" sz="2000" dirty="0"/>
          </a:p>
          <a:p>
            <a:pPr marL="457200" indent="-457200">
              <a:buFont typeface="+mj-lt"/>
              <a:buAutoNum type="arabicPeriod"/>
            </a:pPr>
            <a:r>
              <a:rPr lang="en-GB" sz="2000" dirty="0" smtClean="0"/>
              <a:t>How many ASCII characters can be stored using 2 kilobytes?</a:t>
            </a:r>
            <a:endParaRPr lang="en-GB" sz="2000"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1095929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a:xfrm>
            <a:off x="1789" y="1032153"/>
            <a:ext cx="12182259" cy="5825847"/>
          </a:xfrm>
        </p:spPr>
        <p:txBody>
          <a:bodyPr/>
          <a:lstStyle/>
          <a:p>
            <a:r>
              <a:rPr lang="en-GB" b="1" dirty="0" smtClean="0"/>
              <a:t>Specification Points</a:t>
            </a:r>
          </a:p>
          <a:p>
            <a:pPr fontAlgn="auto"/>
            <a:r>
              <a:rPr lang="en-GB" dirty="0"/>
              <a:t>3.5.2.1 Number </a:t>
            </a:r>
            <a:r>
              <a:rPr lang="en-GB" dirty="0" smtClean="0"/>
              <a:t>base</a:t>
            </a:r>
          </a:p>
          <a:p>
            <a:pPr fontAlgn="auto"/>
            <a:r>
              <a:rPr lang="en-GB" dirty="0"/>
              <a:t>3.5.3.1 Bits and bytes</a:t>
            </a:r>
          </a:p>
          <a:p>
            <a:r>
              <a:rPr lang="en-GB" dirty="0"/>
              <a:t>3.5.3.2 Units</a:t>
            </a:r>
          </a:p>
          <a:p>
            <a:pPr fontAlgn="auto"/>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p:txBody>
      </p:sp>
    </p:spTree>
    <p:extLst>
      <p:ext uri="{BB962C8B-B14F-4D97-AF65-F5344CB8AC3E}">
        <p14:creationId xmlns:p14="http://schemas.microsoft.com/office/powerpoint/2010/main" val="15711789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Answers</a:t>
            </a:r>
          </a:p>
          <a:p>
            <a:pPr marL="457200" indent="-457200">
              <a:buAutoNum type="arabicPeriod"/>
            </a:pPr>
            <a:r>
              <a:rPr lang="en-GB" sz="2000" dirty="0" smtClean="0"/>
              <a:t>How many different permutations can 6 bits hold? </a:t>
            </a:r>
            <a:r>
              <a:rPr lang="en-GB" sz="2000" dirty="0" smtClean="0">
                <a:solidFill>
                  <a:srgbClr val="FF0000"/>
                </a:solidFill>
              </a:rPr>
              <a:t>64 (2^6)</a:t>
            </a:r>
          </a:p>
          <a:p>
            <a:pPr marL="457200" indent="-457200">
              <a:buAutoNum type="arabicPeriod"/>
            </a:pPr>
            <a:r>
              <a:rPr lang="en-GB" sz="2000" dirty="0" smtClean="0"/>
              <a:t>What is the maximum value that can be represented using:</a:t>
            </a:r>
          </a:p>
          <a:p>
            <a:pPr marL="1143000" lvl="1" indent="-457200">
              <a:buFont typeface="+mj-lt"/>
              <a:buAutoNum type="alphaLcParenR"/>
            </a:pPr>
            <a:r>
              <a:rPr lang="en-GB" sz="1600" dirty="0" smtClean="0"/>
              <a:t>4 bits -	</a:t>
            </a:r>
            <a:r>
              <a:rPr lang="en-GB" sz="1600" dirty="0" smtClean="0">
                <a:solidFill>
                  <a:srgbClr val="FF0000"/>
                </a:solidFill>
              </a:rPr>
              <a:t>16</a:t>
            </a:r>
          </a:p>
          <a:p>
            <a:pPr marL="1143000" lvl="1" indent="-457200">
              <a:buFont typeface="+mj-lt"/>
              <a:buAutoNum type="alphaLcParenR"/>
            </a:pPr>
            <a:r>
              <a:rPr lang="en-GB" sz="1600" dirty="0" smtClean="0"/>
              <a:t>5 bits - 	</a:t>
            </a:r>
            <a:r>
              <a:rPr lang="en-GB" sz="1600" dirty="0" smtClean="0">
                <a:solidFill>
                  <a:srgbClr val="FF0000"/>
                </a:solidFill>
              </a:rPr>
              <a:t>32</a:t>
            </a:r>
          </a:p>
          <a:p>
            <a:pPr marL="1143000" lvl="1" indent="-457200">
              <a:buFont typeface="+mj-lt"/>
              <a:buAutoNum type="alphaLcParenR"/>
            </a:pPr>
            <a:r>
              <a:rPr lang="en-GB" sz="1600" dirty="0" smtClean="0"/>
              <a:t>8 bits - 	</a:t>
            </a:r>
            <a:r>
              <a:rPr lang="en-GB" sz="1600" dirty="0" smtClean="0">
                <a:solidFill>
                  <a:srgbClr val="FF0000"/>
                </a:solidFill>
              </a:rPr>
              <a:t>255</a:t>
            </a:r>
          </a:p>
          <a:p>
            <a:pPr marL="1143000" lvl="1" indent="-457200">
              <a:buAutoNum type="alphaLcParenR"/>
            </a:pPr>
            <a:endParaRPr lang="en-GB" sz="1600" dirty="0" smtClean="0"/>
          </a:p>
          <a:p>
            <a:pPr marL="457200" indent="-457200">
              <a:buAutoNum type="arabicPeriod"/>
            </a:pPr>
            <a:r>
              <a:rPr lang="en-GB" sz="2000" dirty="0" smtClean="0"/>
              <a:t>If one byte can hold one ASCII character (a character on your keyboard), how many characters can be represented using:</a:t>
            </a:r>
          </a:p>
          <a:p>
            <a:pPr marL="1143000" lvl="1" indent="-457200">
              <a:buFont typeface="+mj-lt"/>
              <a:buAutoNum type="alphaLcParenR"/>
            </a:pPr>
            <a:r>
              <a:rPr lang="en-GB" sz="1600" dirty="0" smtClean="0"/>
              <a:t>32 bits - </a:t>
            </a:r>
            <a:r>
              <a:rPr lang="en-GB" sz="1600" dirty="0" smtClean="0">
                <a:solidFill>
                  <a:srgbClr val="FF0000"/>
                </a:solidFill>
              </a:rPr>
              <a:t>4</a:t>
            </a:r>
          </a:p>
          <a:p>
            <a:pPr marL="1143000" lvl="1" indent="-457200">
              <a:buFont typeface="+mj-lt"/>
              <a:buAutoNum type="alphaLcParenR"/>
            </a:pPr>
            <a:r>
              <a:rPr lang="en-GB" sz="1600" dirty="0" smtClean="0"/>
              <a:t>40 bits - </a:t>
            </a:r>
            <a:r>
              <a:rPr lang="en-GB" sz="1600" dirty="0" smtClean="0">
                <a:solidFill>
                  <a:srgbClr val="FF0000"/>
                </a:solidFill>
              </a:rPr>
              <a:t>5</a:t>
            </a:r>
          </a:p>
          <a:p>
            <a:pPr marL="457200" indent="-457200">
              <a:buFont typeface="+mj-lt"/>
              <a:buAutoNum type="arabicPeriod"/>
            </a:pPr>
            <a:endParaRPr lang="en-GB" sz="2000" dirty="0"/>
          </a:p>
          <a:p>
            <a:pPr marL="457200" indent="-457200">
              <a:buFont typeface="+mj-lt"/>
              <a:buAutoNum type="arabicPeriod"/>
            </a:pPr>
            <a:r>
              <a:rPr lang="en-GB" sz="2000" dirty="0" smtClean="0"/>
              <a:t>How many ASCII characters can be stored using 2 kilobytes?</a:t>
            </a:r>
          </a:p>
          <a:p>
            <a:pPr marL="342900" indent="-342900">
              <a:buFont typeface="Arial" panose="020B0604020202020204" pitchFamily="34" charset="0"/>
              <a:buChar char="•"/>
            </a:pPr>
            <a:r>
              <a:rPr lang="en-GB" sz="2000" dirty="0" smtClean="0">
                <a:solidFill>
                  <a:srgbClr val="FF0000"/>
                </a:solidFill>
              </a:rPr>
              <a:t>1024 bytes in a kilobyte</a:t>
            </a:r>
          </a:p>
          <a:p>
            <a:pPr marL="342900" indent="-342900">
              <a:buFont typeface="Arial" panose="020B0604020202020204" pitchFamily="34" charset="0"/>
              <a:buChar char="•"/>
            </a:pPr>
            <a:r>
              <a:rPr lang="en-GB" sz="2000" dirty="0" smtClean="0">
                <a:solidFill>
                  <a:srgbClr val="FF0000"/>
                </a:solidFill>
              </a:rPr>
              <a:t>2048  bytes in 2 kilobytes </a:t>
            </a:r>
          </a:p>
          <a:p>
            <a:pPr marL="342900" indent="-342900">
              <a:buFont typeface="Arial" panose="020B0604020202020204" pitchFamily="34" charset="0"/>
              <a:buChar char="•"/>
            </a:pPr>
            <a:r>
              <a:rPr lang="en-GB" sz="2000" dirty="0" smtClean="0">
                <a:solidFill>
                  <a:srgbClr val="FF0000"/>
                </a:solidFill>
              </a:rPr>
              <a:t>2048 ASCII characters can be held in 2 kilobytes</a:t>
            </a:r>
            <a:endParaRPr lang="en-GB" sz="2000" dirty="0">
              <a:solidFill>
                <a:srgbClr val="FF0000"/>
              </a:solidFill>
            </a:endParaRPr>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1878259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Units</a:t>
            </a:r>
          </a:p>
          <a:p>
            <a:r>
              <a:rPr lang="en-GB" sz="2000" dirty="0"/>
              <a:t>Bytes are combined together into larger </a:t>
            </a:r>
            <a:r>
              <a:rPr lang="en-GB" sz="2000" dirty="0" smtClean="0"/>
              <a:t>units:</a:t>
            </a:r>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873862743"/>
              </p:ext>
            </p:extLst>
          </p:nvPr>
        </p:nvGraphicFramePr>
        <p:xfrm>
          <a:off x="590614" y="2570169"/>
          <a:ext cx="10945216" cy="2194560"/>
        </p:xfrm>
        <a:graphic>
          <a:graphicData uri="http://schemas.openxmlformats.org/drawingml/2006/table">
            <a:tbl>
              <a:tblPr/>
              <a:tblGrid>
                <a:gridCol w="5472608">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1728192">
                <a:tc>
                  <a:txBody>
                    <a:bodyPr/>
                    <a:lstStyle/>
                    <a:p>
                      <a:pPr algn="l">
                        <a:lnSpc>
                          <a:spcPct val="120000"/>
                        </a:lnSpc>
                        <a:spcAft>
                          <a:spcPts val="0"/>
                        </a:spcAft>
                      </a:pPr>
                      <a:r>
                        <a:rPr lang="en-GB" sz="2400" b="1" dirty="0">
                          <a:solidFill>
                            <a:srgbClr val="000000"/>
                          </a:solidFill>
                          <a:latin typeface="Tahoma"/>
                          <a:ea typeface="Times New Roman"/>
                          <a:cs typeface="Helvetica"/>
                        </a:rPr>
                        <a:t>Binary</a:t>
                      </a:r>
                      <a:endParaRPr lang="en-GB" sz="2400" dirty="0">
                        <a:solidFill>
                          <a:srgbClr val="000000"/>
                        </a:solidFill>
                        <a:latin typeface="Helvetica"/>
                        <a:ea typeface="Times New Roman"/>
                        <a:cs typeface="Helvetica"/>
                      </a:endParaRPr>
                    </a:p>
                    <a:p>
                      <a:pPr algn="l">
                        <a:lnSpc>
                          <a:spcPct val="120000"/>
                        </a:lnSpc>
                        <a:spcAft>
                          <a:spcPts val="0"/>
                        </a:spcAft>
                      </a:pPr>
                      <a:r>
                        <a:rPr lang="en-GB" sz="2400" dirty="0" err="1">
                          <a:solidFill>
                            <a:srgbClr val="000000"/>
                          </a:solidFill>
                          <a:latin typeface="Tahoma"/>
                          <a:ea typeface="Times New Roman"/>
                          <a:cs typeface="Helvetica"/>
                        </a:rPr>
                        <a:t>kibibyte</a:t>
                      </a:r>
                      <a:r>
                        <a:rPr lang="en-GB" sz="2400" dirty="0">
                          <a:solidFill>
                            <a:srgbClr val="000000"/>
                          </a:solidFill>
                          <a:latin typeface="Tahoma"/>
                          <a:ea typeface="Times New Roman"/>
                          <a:cs typeface="Helvetica"/>
                        </a:rPr>
                        <a:t>	Ki	2</a:t>
                      </a:r>
                      <a:r>
                        <a:rPr lang="en-GB" sz="2400" baseline="30000" dirty="0">
                          <a:solidFill>
                            <a:srgbClr val="000000"/>
                          </a:solidFill>
                          <a:latin typeface="Tahoma"/>
                          <a:ea typeface="Times New Roman"/>
                          <a:cs typeface="Helvetica"/>
                        </a:rPr>
                        <a:t>10</a:t>
                      </a:r>
                      <a:endParaRPr lang="en-GB" sz="2400" dirty="0">
                        <a:solidFill>
                          <a:srgbClr val="000000"/>
                        </a:solidFill>
                        <a:latin typeface="Helvetica"/>
                        <a:ea typeface="Times New Roman"/>
                        <a:cs typeface="Helvetica"/>
                      </a:endParaRPr>
                    </a:p>
                    <a:p>
                      <a:pPr algn="l">
                        <a:lnSpc>
                          <a:spcPct val="120000"/>
                        </a:lnSpc>
                        <a:spcAft>
                          <a:spcPts val="0"/>
                        </a:spcAft>
                      </a:pPr>
                      <a:r>
                        <a:rPr lang="en-GB" sz="2400" dirty="0" err="1">
                          <a:solidFill>
                            <a:srgbClr val="000000"/>
                          </a:solidFill>
                          <a:latin typeface="Tahoma"/>
                          <a:ea typeface="Times New Roman"/>
                          <a:cs typeface="Helvetica"/>
                        </a:rPr>
                        <a:t>mebibyte</a:t>
                      </a:r>
                      <a:r>
                        <a:rPr lang="en-GB" sz="2400" dirty="0">
                          <a:solidFill>
                            <a:srgbClr val="000000"/>
                          </a:solidFill>
                          <a:latin typeface="Tahoma"/>
                          <a:ea typeface="Times New Roman"/>
                          <a:cs typeface="Helvetica"/>
                        </a:rPr>
                        <a:t>	Mi	2</a:t>
                      </a:r>
                      <a:r>
                        <a:rPr lang="en-GB" sz="2400" baseline="30000" dirty="0">
                          <a:solidFill>
                            <a:srgbClr val="000000"/>
                          </a:solidFill>
                          <a:latin typeface="Tahoma"/>
                          <a:ea typeface="Times New Roman"/>
                          <a:cs typeface="Helvetica"/>
                        </a:rPr>
                        <a:t>20</a:t>
                      </a:r>
                      <a:endParaRPr lang="en-GB" sz="2400" dirty="0">
                        <a:solidFill>
                          <a:srgbClr val="000000"/>
                        </a:solidFill>
                        <a:latin typeface="Helvetica"/>
                        <a:ea typeface="Times New Roman"/>
                        <a:cs typeface="Helvetica"/>
                      </a:endParaRPr>
                    </a:p>
                    <a:p>
                      <a:pPr algn="l">
                        <a:lnSpc>
                          <a:spcPct val="120000"/>
                        </a:lnSpc>
                        <a:spcAft>
                          <a:spcPts val="0"/>
                        </a:spcAft>
                      </a:pPr>
                      <a:r>
                        <a:rPr lang="en-GB" sz="2400" dirty="0" err="1">
                          <a:solidFill>
                            <a:srgbClr val="000000"/>
                          </a:solidFill>
                          <a:latin typeface="Tahoma"/>
                          <a:ea typeface="Times New Roman"/>
                          <a:cs typeface="Helvetica"/>
                        </a:rPr>
                        <a:t>gibibyte</a:t>
                      </a:r>
                      <a:r>
                        <a:rPr lang="en-GB" sz="2400" dirty="0">
                          <a:solidFill>
                            <a:srgbClr val="000000"/>
                          </a:solidFill>
                          <a:latin typeface="Tahoma"/>
                          <a:ea typeface="Times New Roman"/>
                          <a:cs typeface="Helvetica"/>
                        </a:rPr>
                        <a:t>	</a:t>
                      </a:r>
                      <a:r>
                        <a:rPr lang="en-GB" sz="2400" dirty="0" err="1">
                          <a:solidFill>
                            <a:srgbClr val="000000"/>
                          </a:solidFill>
                          <a:latin typeface="Tahoma"/>
                          <a:ea typeface="Times New Roman"/>
                          <a:cs typeface="Helvetica"/>
                        </a:rPr>
                        <a:t>Gi</a:t>
                      </a:r>
                      <a:r>
                        <a:rPr lang="en-GB" sz="2400" dirty="0">
                          <a:solidFill>
                            <a:srgbClr val="000000"/>
                          </a:solidFill>
                          <a:latin typeface="Tahoma"/>
                          <a:ea typeface="Times New Roman"/>
                          <a:cs typeface="Helvetica"/>
                        </a:rPr>
                        <a:t>	2</a:t>
                      </a:r>
                      <a:r>
                        <a:rPr lang="en-GB" sz="2400" baseline="30000" dirty="0">
                          <a:solidFill>
                            <a:srgbClr val="000000"/>
                          </a:solidFill>
                          <a:latin typeface="Tahoma"/>
                          <a:ea typeface="Times New Roman"/>
                          <a:cs typeface="Helvetica"/>
                        </a:rPr>
                        <a:t>30</a:t>
                      </a:r>
                      <a:endParaRPr lang="en-GB" sz="2400" dirty="0">
                        <a:solidFill>
                          <a:srgbClr val="000000"/>
                        </a:solidFill>
                        <a:latin typeface="Helvetica"/>
                        <a:ea typeface="Times New Roman"/>
                        <a:cs typeface="Helvetica"/>
                      </a:endParaRPr>
                    </a:p>
                    <a:p>
                      <a:pPr algn="l">
                        <a:lnSpc>
                          <a:spcPct val="120000"/>
                        </a:lnSpc>
                        <a:spcAft>
                          <a:spcPts val="0"/>
                        </a:spcAft>
                      </a:pPr>
                      <a:r>
                        <a:rPr lang="en-GB" sz="2400" dirty="0" err="1">
                          <a:solidFill>
                            <a:srgbClr val="000000"/>
                          </a:solidFill>
                          <a:latin typeface="Tahoma"/>
                          <a:ea typeface="Times New Roman"/>
                          <a:cs typeface="Helvetica"/>
                        </a:rPr>
                        <a:t>tebibyte</a:t>
                      </a:r>
                      <a:r>
                        <a:rPr lang="en-GB" sz="2400" dirty="0">
                          <a:solidFill>
                            <a:srgbClr val="000000"/>
                          </a:solidFill>
                          <a:latin typeface="Tahoma"/>
                          <a:ea typeface="Times New Roman"/>
                          <a:cs typeface="Helvetica"/>
                        </a:rPr>
                        <a:t>	</a:t>
                      </a:r>
                      <a:r>
                        <a:rPr lang="en-GB" sz="2400" dirty="0" err="1">
                          <a:solidFill>
                            <a:srgbClr val="000000"/>
                          </a:solidFill>
                          <a:latin typeface="Tahoma"/>
                          <a:ea typeface="Times New Roman"/>
                          <a:cs typeface="Helvetica"/>
                        </a:rPr>
                        <a:t>Ti</a:t>
                      </a:r>
                      <a:r>
                        <a:rPr lang="en-GB" sz="2400" dirty="0">
                          <a:solidFill>
                            <a:srgbClr val="000000"/>
                          </a:solidFill>
                          <a:latin typeface="Tahoma"/>
                          <a:ea typeface="Times New Roman"/>
                          <a:cs typeface="Helvetica"/>
                        </a:rPr>
                        <a:t>	2</a:t>
                      </a:r>
                      <a:r>
                        <a:rPr lang="en-GB" sz="2400" baseline="30000" dirty="0">
                          <a:solidFill>
                            <a:srgbClr val="000000"/>
                          </a:solidFill>
                          <a:latin typeface="Tahoma"/>
                          <a:ea typeface="Times New Roman"/>
                          <a:cs typeface="Helvetica"/>
                        </a:rPr>
                        <a:t>40</a:t>
                      </a:r>
                      <a:endParaRPr lang="en-GB" sz="2400" dirty="0">
                        <a:solidFill>
                          <a:srgbClr val="000000"/>
                        </a:solidFill>
                        <a:latin typeface="Helvetica"/>
                        <a:ea typeface="Times New Roman"/>
                        <a:cs typeface="Helvetica"/>
                      </a:endParaRPr>
                    </a:p>
                  </a:txBody>
                  <a:tcPr marL="82177" marR="821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0000"/>
                        </a:lnSpc>
                        <a:spcAft>
                          <a:spcPts val="0"/>
                        </a:spcAft>
                      </a:pPr>
                      <a:r>
                        <a:rPr lang="en-GB" sz="2400" b="1" dirty="0">
                          <a:solidFill>
                            <a:srgbClr val="000000"/>
                          </a:solidFill>
                          <a:latin typeface="Tahoma"/>
                          <a:ea typeface="Times New Roman"/>
                          <a:cs typeface="Helvetica"/>
                        </a:rPr>
                        <a:t>Decimal</a:t>
                      </a:r>
                      <a:endParaRPr lang="en-GB" sz="2400" dirty="0">
                        <a:solidFill>
                          <a:srgbClr val="000000"/>
                        </a:solidFill>
                        <a:latin typeface="Helvetica"/>
                        <a:ea typeface="Times New Roman"/>
                        <a:cs typeface="Helvetica"/>
                      </a:endParaRPr>
                    </a:p>
                    <a:p>
                      <a:pPr algn="l">
                        <a:lnSpc>
                          <a:spcPct val="120000"/>
                        </a:lnSpc>
                        <a:spcAft>
                          <a:spcPts val="0"/>
                        </a:spcAft>
                      </a:pPr>
                      <a:r>
                        <a:rPr lang="en-GB" sz="2400" dirty="0">
                          <a:solidFill>
                            <a:srgbClr val="000000"/>
                          </a:solidFill>
                          <a:latin typeface="Tahoma"/>
                          <a:ea typeface="Times New Roman"/>
                          <a:cs typeface="Helvetica"/>
                        </a:rPr>
                        <a:t>kilobyte	k	10</a:t>
                      </a:r>
                      <a:r>
                        <a:rPr lang="en-GB" sz="2400" baseline="30000" dirty="0">
                          <a:solidFill>
                            <a:srgbClr val="000000"/>
                          </a:solidFill>
                          <a:latin typeface="Tahoma"/>
                          <a:ea typeface="Times New Roman"/>
                          <a:cs typeface="Helvetica"/>
                        </a:rPr>
                        <a:t>3</a:t>
                      </a:r>
                      <a:endParaRPr lang="en-GB" sz="2400" dirty="0">
                        <a:solidFill>
                          <a:srgbClr val="000000"/>
                        </a:solidFill>
                        <a:latin typeface="Helvetica"/>
                        <a:ea typeface="Times New Roman"/>
                        <a:cs typeface="Helvetica"/>
                      </a:endParaRPr>
                    </a:p>
                    <a:p>
                      <a:pPr algn="l">
                        <a:lnSpc>
                          <a:spcPct val="120000"/>
                        </a:lnSpc>
                        <a:spcAft>
                          <a:spcPts val="0"/>
                        </a:spcAft>
                      </a:pPr>
                      <a:r>
                        <a:rPr lang="en-GB" sz="2400" dirty="0">
                          <a:solidFill>
                            <a:srgbClr val="000000"/>
                          </a:solidFill>
                          <a:latin typeface="Tahoma"/>
                          <a:ea typeface="Times New Roman"/>
                          <a:cs typeface="Helvetica"/>
                        </a:rPr>
                        <a:t>megabyte	M	10</a:t>
                      </a:r>
                      <a:r>
                        <a:rPr lang="en-GB" sz="2400" baseline="30000" dirty="0">
                          <a:solidFill>
                            <a:srgbClr val="000000"/>
                          </a:solidFill>
                          <a:latin typeface="Tahoma"/>
                          <a:ea typeface="Times New Roman"/>
                          <a:cs typeface="Helvetica"/>
                        </a:rPr>
                        <a:t>6</a:t>
                      </a:r>
                      <a:endParaRPr lang="en-GB" sz="2400" dirty="0">
                        <a:solidFill>
                          <a:srgbClr val="000000"/>
                        </a:solidFill>
                        <a:latin typeface="Helvetica"/>
                        <a:ea typeface="Times New Roman"/>
                        <a:cs typeface="Helvetica"/>
                      </a:endParaRPr>
                    </a:p>
                    <a:p>
                      <a:pPr algn="l">
                        <a:lnSpc>
                          <a:spcPct val="120000"/>
                        </a:lnSpc>
                        <a:spcAft>
                          <a:spcPts val="0"/>
                        </a:spcAft>
                      </a:pPr>
                      <a:r>
                        <a:rPr lang="en-GB" sz="2400" dirty="0">
                          <a:solidFill>
                            <a:srgbClr val="000000"/>
                          </a:solidFill>
                          <a:latin typeface="Tahoma"/>
                          <a:ea typeface="Times New Roman"/>
                          <a:cs typeface="Helvetica"/>
                        </a:rPr>
                        <a:t>gigabyte	G	10</a:t>
                      </a:r>
                      <a:r>
                        <a:rPr lang="en-GB" sz="2400" baseline="30000" dirty="0">
                          <a:solidFill>
                            <a:srgbClr val="000000"/>
                          </a:solidFill>
                          <a:latin typeface="Tahoma"/>
                          <a:ea typeface="Times New Roman"/>
                          <a:cs typeface="Helvetica"/>
                        </a:rPr>
                        <a:t>9</a:t>
                      </a:r>
                      <a:endParaRPr lang="en-GB" sz="2400" dirty="0">
                        <a:solidFill>
                          <a:srgbClr val="000000"/>
                        </a:solidFill>
                        <a:latin typeface="Helvetica"/>
                        <a:ea typeface="Times New Roman"/>
                        <a:cs typeface="Helvetica"/>
                      </a:endParaRPr>
                    </a:p>
                    <a:p>
                      <a:pPr algn="l">
                        <a:lnSpc>
                          <a:spcPct val="120000"/>
                        </a:lnSpc>
                        <a:spcAft>
                          <a:spcPts val="0"/>
                        </a:spcAft>
                      </a:pPr>
                      <a:r>
                        <a:rPr lang="en-GB" sz="2400" dirty="0">
                          <a:solidFill>
                            <a:srgbClr val="000000"/>
                          </a:solidFill>
                          <a:latin typeface="Tahoma"/>
                          <a:ea typeface="Times New Roman"/>
                          <a:cs typeface="Helvetica"/>
                        </a:rPr>
                        <a:t>terabyte	T	10</a:t>
                      </a:r>
                      <a:r>
                        <a:rPr lang="en-GB" sz="2400" baseline="30000" dirty="0">
                          <a:solidFill>
                            <a:srgbClr val="000000"/>
                          </a:solidFill>
                          <a:latin typeface="Tahoma"/>
                          <a:ea typeface="Times New Roman"/>
                          <a:cs typeface="Helvetica"/>
                        </a:rPr>
                        <a:t>12</a:t>
                      </a:r>
                      <a:endParaRPr lang="en-GB" sz="2400" dirty="0">
                        <a:solidFill>
                          <a:srgbClr val="000000"/>
                        </a:solidFill>
                        <a:latin typeface="Helvetica"/>
                        <a:ea typeface="Times New Roman"/>
                        <a:cs typeface="Helvetica"/>
                      </a:endParaRPr>
                    </a:p>
                  </a:txBody>
                  <a:tcPr marL="82177" marR="821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Rectangle 5"/>
          <p:cNvSpPr/>
          <p:nvPr/>
        </p:nvSpPr>
        <p:spPr>
          <a:xfrm>
            <a:off x="158496" y="6302745"/>
            <a:ext cx="11582400" cy="400110"/>
          </a:xfrm>
          <a:prstGeom prst="rect">
            <a:avLst/>
          </a:prstGeom>
        </p:spPr>
        <p:txBody>
          <a:bodyPr wrap="square">
            <a:spAutoFit/>
          </a:bodyPr>
          <a:lstStyle/>
          <a:p>
            <a:r>
              <a:rPr lang="en-GB" sz="2000" b="1" dirty="0" smtClean="0"/>
              <a:t>Additional reading: </a:t>
            </a:r>
            <a:r>
              <a:rPr lang="en-GB" sz="2000" dirty="0" smtClean="0">
                <a:hlinkClick r:id="rId2"/>
              </a:rPr>
              <a:t>http</a:t>
            </a:r>
            <a:r>
              <a:rPr lang="en-GB" sz="2000" dirty="0">
                <a:hlinkClick r:id="rId2"/>
              </a:rPr>
              <a:t>://</a:t>
            </a:r>
            <a:r>
              <a:rPr lang="en-GB" sz="2000">
                <a:hlinkClick r:id="rId2"/>
              </a:rPr>
              <a:t>blog.forret.com/2005/02/04/binary-confusion-kilobytes-and-kibibytes</a:t>
            </a:r>
            <a:r>
              <a:rPr lang="en-GB" sz="2000" smtClean="0">
                <a:hlinkClick r:id="rId2"/>
              </a:rPr>
              <a:t>/</a:t>
            </a:r>
            <a:r>
              <a:rPr lang="en-GB" sz="2000" smtClean="0"/>
              <a:t> </a:t>
            </a:r>
            <a:endParaRPr lang="en-GB" sz="2000" dirty="0"/>
          </a:p>
        </p:txBody>
      </p:sp>
    </p:spTree>
    <p:extLst>
      <p:ext uri="{BB962C8B-B14F-4D97-AF65-F5344CB8AC3E}">
        <p14:creationId xmlns:p14="http://schemas.microsoft.com/office/powerpoint/2010/main" val="12784829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noAutofit/>
          </a:bodyPr>
          <a:lstStyle/>
          <a:p>
            <a:r>
              <a:rPr lang="en-GB" b="1" dirty="0" smtClean="0"/>
              <a:t>Questions</a:t>
            </a:r>
          </a:p>
          <a:p>
            <a:r>
              <a:rPr lang="en-GB" sz="2000" dirty="0"/>
              <a:t> </a:t>
            </a:r>
            <a:r>
              <a:rPr lang="en-GB" sz="2000" dirty="0" smtClean="0"/>
              <a:t>5. Identify </a:t>
            </a:r>
            <a:r>
              <a:rPr lang="en-GB" sz="2000" dirty="0"/>
              <a:t>a situation where it would be appropriate to use the following units of measurement:</a:t>
            </a:r>
          </a:p>
          <a:p>
            <a:pPr lvl="1"/>
            <a:r>
              <a:rPr lang="en-GB" sz="1800" b="1" dirty="0" smtClean="0"/>
              <a:t>Kilobyte</a:t>
            </a:r>
          </a:p>
          <a:p>
            <a:pPr lvl="1"/>
            <a:r>
              <a:rPr lang="en-GB" sz="1800" dirty="0" smtClean="0">
                <a:solidFill>
                  <a:srgbClr val="FF0000"/>
                </a:solidFill>
              </a:rPr>
              <a:t>A </a:t>
            </a:r>
            <a:r>
              <a:rPr lang="en-GB" sz="1800" dirty="0">
                <a:solidFill>
                  <a:srgbClr val="FF0000"/>
                </a:solidFill>
              </a:rPr>
              <a:t>compressed image file, a text email, a text document with only a few pages.</a:t>
            </a:r>
          </a:p>
          <a:p>
            <a:pPr lvl="1"/>
            <a:endParaRPr lang="en-GB" sz="1800" dirty="0">
              <a:solidFill>
                <a:srgbClr val="FF0000"/>
              </a:solidFill>
            </a:endParaRPr>
          </a:p>
          <a:p>
            <a:pPr lvl="1"/>
            <a:r>
              <a:rPr lang="en-GB" sz="1800" b="1" dirty="0" smtClean="0"/>
              <a:t>Megabyte</a:t>
            </a:r>
          </a:p>
          <a:p>
            <a:pPr lvl="1"/>
            <a:r>
              <a:rPr lang="en-GB" sz="1800" dirty="0" smtClean="0">
                <a:solidFill>
                  <a:srgbClr val="FF0000"/>
                </a:solidFill>
              </a:rPr>
              <a:t>High-resolution </a:t>
            </a:r>
            <a:r>
              <a:rPr lang="en-GB" sz="1800" dirty="0">
                <a:solidFill>
                  <a:srgbClr val="FF0000"/>
                </a:solidFill>
              </a:rPr>
              <a:t>graphics files, music files, large documents, databases, executables for large programs.</a:t>
            </a:r>
          </a:p>
          <a:p>
            <a:pPr lvl="1"/>
            <a:endParaRPr lang="en-GB" sz="1800" dirty="0"/>
          </a:p>
          <a:p>
            <a:pPr lvl="1"/>
            <a:r>
              <a:rPr lang="en-GB" sz="1800" b="1" dirty="0" smtClean="0"/>
              <a:t>Terabyte</a:t>
            </a:r>
          </a:p>
          <a:p>
            <a:pPr lvl="1"/>
            <a:r>
              <a:rPr lang="en-GB" sz="1800" dirty="0" smtClean="0">
                <a:solidFill>
                  <a:srgbClr val="FF0000"/>
                </a:solidFill>
              </a:rPr>
              <a:t>Large </a:t>
            </a:r>
            <a:r>
              <a:rPr lang="en-GB" sz="1800" dirty="0">
                <a:solidFill>
                  <a:srgbClr val="FF0000"/>
                </a:solidFill>
              </a:rPr>
              <a:t>datasets such as those referred to as big data.</a:t>
            </a:r>
          </a:p>
          <a:p>
            <a:pPr lvl="1"/>
            <a:endParaRPr lang="en-GB" sz="1800" b="1" dirty="0" smtClean="0"/>
          </a:p>
          <a:p>
            <a:pPr lvl="1"/>
            <a:endParaRPr lang="en-GB" sz="1800"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409790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normAutofit/>
          </a:bodyPr>
          <a:lstStyle/>
          <a:p>
            <a:r>
              <a:rPr lang="en-GB" b="1" dirty="0" smtClean="0"/>
              <a:t>Prep 1</a:t>
            </a:r>
          </a:p>
          <a:p>
            <a:r>
              <a:rPr lang="en-GB" sz="2000" dirty="0" smtClean="0"/>
              <a:t>Research and write down common capacities for the following devices:</a:t>
            </a:r>
          </a:p>
          <a:p>
            <a:pPr marL="514350" indent="-514350">
              <a:buFont typeface="+mj-lt"/>
              <a:buAutoNum type="alphaLcParenR"/>
            </a:pPr>
            <a:r>
              <a:rPr lang="en-GB" sz="2000" dirty="0" smtClean="0"/>
              <a:t>Hard Disk</a:t>
            </a:r>
          </a:p>
          <a:p>
            <a:pPr marL="514350" indent="-514350">
              <a:buFont typeface="+mj-lt"/>
              <a:buAutoNum type="alphaLcParenR"/>
            </a:pPr>
            <a:r>
              <a:rPr lang="en-GB" sz="2000" dirty="0" smtClean="0"/>
              <a:t>Main memory / RAM</a:t>
            </a:r>
          </a:p>
          <a:p>
            <a:pPr marL="514350" indent="-514350">
              <a:buFont typeface="+mj-lt"/>
              <a:buAutoNum type="alphaLcParenR"/>
            </a:pPr>
            <a:r>
              <a:rPr lang="en-GB" sz="2000" dirty="0" smtClean="0"/>
              <a:t>Memory stick</a:t>
            </a:r>
          </a:p>
          <a:p>
            <a:pPr marL="514350" indent="-514350">
              <a:buFont typeface="+mj-lt"/>
              <a:buAutoNum type="alphaLcParenR"/>
            </a:pPr>
            <a:r>
              <a:rPr lang="en-GB" sz="2000" dirty="0" smtClean="0"/>
              <a:t>SD Card</a:t>
            </a:r>
          </a:p>
          <a:p>
            <a:pPr marL="514350" indent="-514350">
              <a:buFont typeface="+mj-lt"/>
              <a:buAutoNum type="alphaLcParenR"/>
            </a:pPr>
            <a:r>
              <a:rPr lang="en-GB" sz="2000" dirty="0" smtClean="0"/>
              <a:t>Floppy disk</a:t>
            </a:r>
          </a:p>
          <a:p>
            <a:pPr marL="514350" indent="-514350">
              <a:buFont typeface="+mj-lt"/>
              <a:buAutoNum type="alphaLcParenR"/>
            </a:pPr>
            <a:r>
              <a:rPr lang="en-GB" sz="2000" dirty="0" smtClean="0"/>
              <a:t>CD-ROM</a:t>
            </a:r>
          </a:p>
          <a:p>
            <a:pPr marL="514350" indent="-514350">
              <a:buFont typeface="+mj-lt"/>
              <a:buAutoNum type="alphaLcParenR"/>
            </a:pPr>
            <a:r>
              <a:rPr lang="en-GB" sz="2000" dirty="0" smtClean="0"/>
              <a:t>DVD-ROM</a:t>
            </a:r>
          </a:p>
          <a:p>
            <a:pPr marL="514350" indent="-514350">
              <a:buFont typeface="+mj-lt"/>
              <a:buAutoNum type="alphaLcParenR"/>
            </a:pPr>
            <a:r>
              <a:rPr lang="en-GB" sz="2000" dirty="0" smtClean="0"/>
              <a:t>Blue Ray Disc</a:t>
            </a:r>
          </a:p>
          <a:p>
            <a:r>
              <a:rPr lang="en-GB" b="1" smtClean="0"/>
              <a:t>Prep 2</a:t>
            </a:r>
            <a:endParaRPr lang="en-GB" dirty="0"/>
          </a:p>
          <a:p>
            <a:r>
              <a:rPr lang="en-US" sz="2400" dirty="0" smtClean="0"/>
              <a:t>In Java, the </a:t>
            </a:r>
            <a:r>
              <a:rPr lang="en-US" sz="2400" dirty="0" err="1" smtClean="0"/>
              <a:t>Int</a:t>
            </a:r>
            <a:r>
              <a:rPr lang="en-US" sz="2400" dirty="0" smtClean="0"/>
              <a:t> </a:t>
            </a:r>
            <a:r>
              <a:rPr lang="en-US" sz="2400" dirty="0"/>
              <a:t>data type is a 32-bit signed two's complement integer</a:t>
            </a:r>
            <a:r>
              <a:rPr lang="en-US" sz="2400" dirty="0" smtClean="0"/>
              <a:t>.</a:t>
            </a:r>
          </a:p>
          <a:p>
            <a:r>
              <a:rPr lang="en-US" sz="2000" dirty="0" smtClean="0"/>
              <a:t>What does this mean?</a:t>
            </a:r>
            <a:endParaRPr lang="en-GB" sz="2000" dirty="0"/>
          </a:p>
        </p:txBody>
      </p:sp>
      <p:sp>
        <p:nvSpPr>
          <p:cNvPr id="4" name="Text Placeholder 3"/>
          <p:cNvSpPr>
            <a:spLocks noGrp="1"/>
          </p:cNvSpPr>
          <p:nvPr>
            <p:ph type="body" sz="quarter" idx="13"/>
          </p:nvPr>
        </p:nvSpPr>
        <p:spPr/>
        <p:txBody>
          <a:bodyPr/>
          <a:lstStyle/>
          <a:p>
            <a:r>
              <a:rPr lang="en-GB"/>
              <a:t>To understand number bases commonly used in Computer Science</a:t>
            </a:r>
          </a:p>
          <a:p>
            <a:endParaRPr lang="en-GB"/>
          </a:p>
        </p:txBody>
      </p:sp>
    </p:spTree>
    <p:extLst>
      <p:ext uri="{BB962C8B-B14F-4D97-AF65-F5344CB8AC3E}">
        <p14:creationId xmlns:p14="http://schemas.microsoft.com/office/powerpoint/2010/main" val="29338340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529" y="562249"/>
            <a:ext cx="688908" cy="737680"/>
          </a:xfrm>
          <a:prstGeom prst="rect">
            <a:avLst/>
          </a:prstGeom>
        </p:spPr>
      </p:pic>
      <p:pic>
        <p:nvPicPr>
          <p:cNvPr id="3" name="Picture 2"/>
          <p:cNvPicPr>
            <a:picLocks noChangeAspect="1"/>
          </p:cNvPicPr>
          <p:nvPr/>
        </p:nvPicPr>
        <p:blipFill>
          <a:blip r:embed="rId3"/>
          <a:stretch>
            <a:fillRect/>
          </a:stretch>
        </p:blipFill>
        <p:spPr>
          <a:xfrm>
            <a:off x="1826529" y="1510470"/>
            <a:ext cx="688908" cy="743776"/>
          </a:xfrm>
          <a:prstGeom prst="rect">
            <a:avLst/>
          </a:prstGeom>
        </p:spPr>
      </p:pic>
      <p:pic>
        <p:nvPicPr>
          <p:cNvPr id="4" name="Picture 3"/>
          <p:cNvPicPr>
            <a:picLocks noChangeAspect="1"/>
          </p:cNvPicPr>
          <p:nvPr/>
        </p:nvPicPr>
        <p:blipFill>
          <a:blip r:embed="rId4"/>
          <a:stretch>
            <a:fillRect/>
          </a:stretch>
        </p:blipFill>
        <p:spPr>
          <a:xfrm>
            <a:off x="1857012" y="2424536"/>
            <a:ext cx="658425" cy="731583"/>
          </a:xfrm>
          <a:prstGeom prst="rect">
            <a:avLst/>
          </a:prstGeom>
        </p:spPr>
      </p:pic>
      <p:pic>
        <p:nvPicPr>
          <p:cNvPr id="5" name="Picture 4"/>
          <p:cNvPicPr>
            <a:picLocks noChangeAspect="1"/>
          </p:cNvPicPr>
          <p:nvPr/>
        </p:nvPicPr>
        <p:blipFill>
          <a:blip r:embed="rId5"/>
          <a:stretch>
            <a:fillRect/>
          </a:stretch>
        </p:blipFill>
        <p:spPr>
          <a:xfrm>
            <a:off x="9565004" y="1402085"/>
            <a:ext cx="999831" cy="1188823"/>
          </a:xfrm>
          <a:prstGeom prst="rect">
            <a:avLst/>
          </a:prstGeom>
        </p:spPr>
      </p:pic>
      <p:pic>
        <p:nvPicPr>
          <p:cNvPr id="6" name="Picture 5"/>
          <p:cNvPicPr>
            <a:picLocks noChangeAspect="1"/>
          </p:cNvPicPr>
          <p:nvPr/>
        </p:nvPicPr>
        <p:blipFill>
          <a:blip r:embed="rId6"/>
          <a:stretch>
            <a:fillRect/>
          </a:stretch>
        </p:blipFill>
        <p:spPr>
          <a:xfrm>
            <a:off x="9761876" y="2533860"/>
            <a:ext cx="640135" cy="792549"/>
          </a:xfrm>
          <a:prstGeom prst="rect">
            <a:avLst/>
          </a:prstGeom>
        </p:spPr>
      </p:pic>
      <p:pic>
        <p:nvPicPr>
          <p:cNvPr id="7" name="Picture 6"/>
          <p:cNvPicPr>
            <a:picLocks noChangeAspect="1"/>
          </p:cNvPicPr>
          <p:nvPr/>
        </p:nvPicPr>
        <p:blipFill>
          <a:blip r:embed="rId7"/>
          <a:stretch>
            <a:fillRect/>
          </a:stretch>
        </p:blipFill>
        <p:spPr>
          <a:xfrm>
            <a:off x="7114296" y="4801528"/>
            <a:ext cx="829128" cy="627942"/>
          </a:xfrm>
          <a:prstGeom prst="rect">
            <a:avLst/>
          </a:prstGeom>
        </p:spPr>
      </p:pic>
      <p:pic>
        <p:nvPicPr>
          <p:cNvPr id="8" name="Picture 7"/>
          <p:cNvPicPr>
            <a:picLocks noChangeAspect="1"/>
          </p:cNvPicPr>
          <p:nvPr/>
        </p:nvPicPr>
        <p:blipFill>
          <a:blip r:embed="rId8"/>
          <a:stretch>
            <a:fillRect/>
          </a:stretch>
        </p:blipFill>
        <p:spPr>
          <a:xfrm>
            <a:off x="9761876" y="3722683"/>
            <a:ext cx="707197" cy="658425"/>
          </a:xfrm>
          <a:prstGeom prst="rect">
            <a:avLst/>
          </a:prstGeom>
        </p:spPr>
      </p:pic>
      <p:pic>
        <p:nvPicPr>
          <p:cNvPr id="9" name="Picture 8"/>
          <p:cNvPicPr>
            <a:picLocks noChangeAspect="1"/>
          </p:cNvPicPr>
          <p:nvPr/>
        </p:nvPicPr>
        <p:blipFill>
          <a:blip r:embed="rId9"/>
          <a:stretch>
            <a:fillRect/>
          </a:stretch>
        </p:blipFill>
        <p:spPr>
          <a:xfrm>
            <a:off x="9565004" y="4662156"/>
            <a:ext cx="1103655" cy="990723"/>
          </a:xfrm>
          <a:prstGeom prst="rect">
            <a:avLst/>
          </a:prstGeom>
        </p:spPr>
      </p:pic>
      <p:pic>
        <p:nvPicPr>
          <p:cNvPr id="10" name="Picture 9"/>
          <p:cNvPicPr>
            <a:picLocks noChangeAspect="1"/>
          </p:cNvPicPr>
          <p:nvPr/>
        </p:nvPicPr>
        <p:blipFill>
          <a:blip r:embed="rId10"/>
          <a:stretch>
            <a:fillRect/>
          </a:stretch>
        </p:blipFill>
        <p:spPr>
          <a:xfrm>
            <a:off x="1708054" y="3115034"/>
            <a:ext cx="1019618" cy="1101360"/>
          </a:xfrm>
          <a:prstGeom prst="rect">
            <a:avLst/>
          </a:prstGeom>
        </p:spPr>
      </p:pic>
      <p:pic>
        <p:nvPicPr>
          <p:cNvPr id="11" name="Picture 10"/>
          <p:cNvPicPr>
            <a:picLocks noChangeAspect="1"/>
          </p:cNvPicPr>
          <p:nvPr/>
        </p:nvPicPr>
        <p:blipFill>
          <a:blip r:embed="rId11"/>
          <a:stretch>
            <a:fillRect/>
          </a:stretch>
        </p:blipFill>
        <p:spPr>
          <a:xfrm>
            <a:off x="3204238" y="4816745"/>
            <a:ext cx="1034388" cy="688450"/>
          </a:xfrm>
          <a:prstGeom prst="rect">
            <a:avLst/>
          </a:prstGeom>
        </p:spPr>
      </p:pic>
      <p:pic>
        <p:nvPicPr>
          <p:cNvPr id="12" name="Picture 11"/>
          <p:cNvPicPr>
            <a:picLocks noChangeAspect="1"/>
          </p:cNvPicPr>
          <p:nvPr/>
        </p:nvPicPr>
        <p:blipFill>
          <a:blip r:embed="rId12"/>
          <a:stretch>
            <a:fillRect/>
          </a:stretch>
        </p:blipFill>
        <p:spPr>
          <a:xfrm>
            <a:off x="8444865" y="4867611"/>
            <a:ext cx="630554" cy="777267"/>
          </a:xfrm>
          <a:prstGeom prst="rect">
            <a:avLst/>
          </a:prstGeom>
        </p:spPr>
      </p:pic>
      <p:pic>
        <p:nvPicPr>
          <p:cNvPr id="13" name="Picture 12"/>
          <p:cNvPicPr>
            <a:picLocks noChangeAspect="1"/>
          </p:cNvPicPr>
          <p:nvPr/>
        </p:nvPicPr>
        <p:blipFill>
          <a:blip r:embed="rId13"/>
          <a:stretch>
            <a:fillRect/>
          </a:stretch>
        </p:blipFill>
        <p:spPr>
          <a:xfrm>
            <a:off x="4923100" y="4765103"/>
            <a:ext cx="740092" cy="740092"/>
          </a:xfrm>
          <a:prstGeom prst="rect">
            <a:avLst/>
          </a:prstGeom>
        </p:spPr>
      </p:pic>
      <p:pic>
        <p:nvPicPr>
          <p:cNvPr id="14" name="Picture 13"/>
          <p:cNvPicPr>
            <a:picLocks noChangeAspect="1"/>
          </p:cNvPicPr>
          <p:nvPr/>
        </p:nvPicPr>
        <p:blipFill rotWithShape="1">
          <a:blip r:embed="rId14">
            <a:extLst>
              <a:ext uri="{28A0092B-C50C-407E-A947-70E740481C1C}">
                <a14:useLocalDpi xmlns:a14="http://schemas.microsoft.com/office/drawing/2010/main" val="0"/>
              </a:ext>
            </a:extLst>
          </a:blip>
          <a:srcRect t="22624" b="25451"/>
          <a:stretch/>
        </p:blipFill>
        <p:spPr>
          <a:xfrm>
            <a:off x="3334744" y="2090431"/>
            <a:ext cx="2010229" cy="521901"/>
          </a:xfrm>
          <a:prstGeom prst="rect">
            <a:avLst/>
          </a:prstGeom>
        </p:spPr>
      </p:pic>
      <p:sp>
        <p:nvSpPr>
          <p:cNvPr id="15" name="Rectangle 14"/>
          <p:cNvSpPr/>
          <p:nvPr/>
        </p:nvSpPr>
        <p:spPr>
          <a:xfrm>
            <a:off x="6228715" y="1622138"/>
            <a:ext cx="3203848" cy="2303643"/>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400" b="1" u="sng" dirty="0" smtClean="0">
                <a:solidFill>
                  <a:srgbClr val="FFFF00"/>
                </a:solidFill>
              </a:rPr>
              <a:t>Key words:</a:t>
            </a:r>
          </a:p>
          <a:p>
            <a:pPr algn="ctr"/>
            <a:r>
              <a:rPr lang="en-GB" sz="2400" dirty="0" smtClean="0">
                <a:solidFill>
                  <a:srgbClr val="FFFF00"/>
                </a:solidFill>
              </a:rPr>
              <a:t>Noted clearly</a:t>
            </a:r>
          </a:p>
          <a:p>
            <a:pPr algn="ctr"/>
            <a:r>
              <a:rPr lang="en-GB" sz="2400" dirty="0" smtClean="0">
                <a:solidFill>
                  <a:srgbClr val="FFFF00"/>
                </a:solidFill>
              </a:rPr>
              <a:t>Topic specific vocabulary wherever necessary</a:t>
            </a:r>
            <a:endParaRPr lang="en-GB" sz="2400" dirty="0">
              <a:solidFill>
                <a:srgbClr val="FFFF00"/>
              </a:solidFill>
            </a:endParaRPr>
          </a:p>
        </p:txBody>
      </p:sp>
      <p:sp>
        <p:nvSpPr>
          <p:cNvPr id="16" name="TextBox 15"/>
          <p:cNvSpPr txBox="1"/>
          <p:nvPr/>
        </p:nvSpPr>
        <p:spPr>
          <a:xfrm>
            <a:off x="3428345" y="2405789"/>
            <a:ext cx="2471057" cy="646331"/>
          </a:xfrm>
          <a:prstGeom prst="rect">
            <a:avLst/>
          </a:prstGeom>
          <a:noFill/>
        </p:spPr>
        <p:txBody>
          <a:bodyPr wrap="square" rtlCol="0">
            <a:spAutoFit/>
          </a:bodyPr>
          <a:lstStyle/>
          <a:p>
            <a:r>
              <a:rPr lang="en-GB" dirty="0" smtClean="0"/>
              <a:t>Icon for extension activity if appropriate</a:t>
            </a:r>
            <a:endParaRPr lang="en-GB" dirty="0"/>
          </a:p>
        </p:txBody>
      </p:sp>
      <p:pic>
        <p:nvPicPr>
          <p:cNvPr id="17" name="Picture 16" descr="http://bestclipartblog.com/clipart-pics/ear-clip-art-14.jpg">
            <a:hlinkClick r:id="rId15"/>
          </p:cNvPr>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160047" y="3287833"/>
            <a:ext cx="536595" cy="880013"/>
          </a:xfrm>
          <a:prstGeom prst="rect">
            <a:avLst/>
          </a:prstGeom>
          <a:noFill/>
          <a:ln>
            <a:noFill/>
          </a:ln>
        </p:spPr>
      </p:pic>
      <p:sp>
        <p:nvSpPr>
          <p:cNvPr id="18" name="TextBox 17"/>
          <p:cNvSpPr txBox="1"/>
          <p:nvPr/>
        </p:nvSpPr>
        <p:spPr>
          <a:xfrm>
            <a:off x="3683335" y="3310219"/>
            <a:ext cx="2013291" cy="923330"/>
          </a:xfrm>
          <a:prstGeom prst="rect">
            <a:avLst/>
          </a:prstGeom>
          <a:noFill/>
        </p:spPr>
        <p:txBody>
          <a:bodyPr wrap="square" rtlCol="0">
            <a:spAutoFit/>
          </a:bodyPr>
          <a:lstStyle/>
          <a:p>
            <a:r>
              <a:rPr lang="en-GB" dirty="0" smtClean="0"/>
              <a:t>You might want to develop subject specific icons</a:t>
            </a:r>
            <a:endParaRPr lang="en-GB" dirty="0"/>
          </a:p>
        </p:txBody>
      </p:sp>
      <p:pic>
        <p:nvPicPr>
          <p:cNvPr id="19" name="Picture 1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639704" y="4162581"/>
            <a:ext cx="1196904" cy="897678"/>
          </a:xfrm>
          <a:prstGeom prst="rect">
            <a:avLst/>
          </a:prstGeom>
        </p:spPr>
      </p:pic>
      <p:sp>
        <p:nvSpPr>
          <p:cNvPr id="20" name="TextBox 19"/>
          <p:cNvSpPr txBox="1"/>
          <p:nvPr/>
        </p:nvSpPr>
        <p:spPr>
          <a:xfrm>
            <a:off x="9435735" y="2817546"/>
            <a:ext cx="1432290" cy="923330"/>
          </a:xfrm>
          <a:prstGeom prst="rect">
            <a:avLst/>
          </a:prstGeom>
          <a:noFill/>
        </p:spPr>
        <p:txBody>
          <a:bodyPr wrap="square" rtlCol="0">
            <a:spAutoFit/>
          </a:bodyPr>
          <a:lstStyle/>
          <a:p>
            <a:r>
              <a:rPr lang="en-GB" dirty="0" smtClean="0"/>
              <a:t>Icon same colour as </a:t>
            </a:r>
            <a:r>
              <a:rPr lang="en-GB" dirty="0" err="1" smtClean="0"/>
              <a:t>dept</a:t>
            </a:r>
            <a:r>
              <a:rPr lang="en-GB" dirty="0" smtClean="0"/>
              <a:t> ex book</a:t>
            </a:r>
            <a:endParaRPr lang="en-GB" dirty="0"/>
          </a:p>
        </p:txBody>
      </p:sp>
      <p:pic>
        <p:nvPicPr>
          <p:cNvPr id="21" name="Picture 12" descr="image0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54200" y="4416425"/>
            <a:ext cx="992188"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1279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Number Bases</a:t>
            </a:r>
          </a:p>
          <a:p>
            <a:r>
              <a:rPr lang="en-GB" sz="2800" dirty="0"/>
              <a:t>A </a:t>
            </a:r>
            <a:r>
              <a:rPr lang="en-GB" sz="2800" b="1" dirty="0"/>
              <a:t>number base </a:t>
            </a:r>
            <a:r>
              <a:rPr lang="en-GB" sz="2800" dirty="0"/>
              <a:t>indicates how many different digits are available when using a particular number system. </a:t>
            </a:r>
          </a:p>
          <a:p>
            <a:pPr lvl="1"/>
            <a:r>
              <a:rPr lang="en-GB" dirty="0"/>
              <a:t>Decimal is number base 10 which means that it uses ten digits: 0, 1, 2, 3, 4, 5, 6, 7, 8 and 9. </a:t>
            </a:r>
          </a:p>
          <a:p>
            <a:pPr lvl="1"/>
            <a:r>
              <a:rPr lang="en-GB" dirty="0"/>
              <a:t>Binary is number base 2 which means that it uses two digits: 0 and 1</a:t>
            </a:r>
            <a:r>
              <a:rPr lang="en-GB" dirty="0" smtClean="0"/>
              <a:t>.</a:t>
            </a:r>
          </a:p>
          <a:p>
            <a:pPr lvl="1"/>
            <a:r>
              <a:rPr lang="en-GB" dirty="0" smtClean="0"/>
              <a:t>Hexadecimal is number base 16 which means it uses sixteen digits/characters:</a:t>
            </a:r>
          </a:p>
          <a:p>
            <a:pPr marL="457200" lvl="1" indent="0">
              <a:buNone/>
            </a:pPr>
            <a:r>
              <a:rPr lang="en-GB" dirty="0" smtClean="0"/>
              <a:t>0, 1, 2, 3, 4, 5, 6, 7, 8, 9, A, B, C, D, E, F</a:t>
            </a:r>
          </a:p>
          <a:p>
            <a:pPr marL="457200" lvl="1" indent="0">
              <a:buNone/>
            </a:pPr>
            <a:endParaRPr lang="en-GB" dirty="0"/>
          </a:p>
          <a:p>
            <a:pPr marL="457200" lvl="1" indent="0">
              <a:buNone/>
            </a:pPr>
            <a:r>
              <a:rPr lang="en-GB" dirty="0" smtClean="0"/>
              <a:t>A in Hex has the denary value 10.</a:t>
            </a:r>
          </a:p>
          <a:p>
            <a:pPr marL="457200" lvl="1" indent="0">
              <a:buNone/>
            </a:pPr>
            <a:r>
              <a:rPr lang="en-GB" dirty="0" smtClean="0"/>
              <a:t>B in Hex has the denary value 11</a:t>
            </a:r>
          </a:p>
          <a:p>
            <a:pPr marL="457200" lvl="1" indent="0">
              <a:buNone/>
            </a:pPr>
            <a:r>
              <a:rPr lang="en-GB" dirty="0" smtClean="0"/>
              <a:t>F in Hex has the denary value 15</a:t>
            </a:r>
          </a:p>
          <a:p>
            <a:pPr marL="457200" lvl="1" indent="0">
              <a:buNone/>
            </a:pPr>
            <a:endParaRPr lang="en-GB" dirty="0"/>
          </a:p>
          <a:p>
            <a:endParaRPr lang="en-GB" b="1" dirty="0" smtClean="0"/>
          </a:p>
          <a:p>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184195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a:xfrm>
            <a:off x="1790" y="1032153"/>
            <a:ext cx="6868567" cy="5825847"/>
          </a:xfrm>
        </p:spPr>
        <p:txBody>
          <a:bodyPr/>
          <a:lstStyle/>
          <a:p>
            <a:r>
              <a:rPr lang="en-GB" b="1" dirty="0" smtClean="0"/>
              <a:t>Hexadecimal</a:t>
            </a:r>
          </a:p>
          <a:p>
            <a:r>
              <a:rPr lang="en-GB" b="1" dirty="0"/>
              <a:t>Hexadecimal</a:t>
            </a:r>
            <a:r>
              <a:rPr lang="en-GB" dirty="0"/>
              <a:t> or </a:t>
            </a:r>
            <a:r>
              <a:rPr lang="en-GB" b="1" dirty="0"/>
              <a:t>hex</a:t>
            </a:r>
            <a:r>
              <a:rPr lang="en-GB" dirty="0"/>
              <a:t> is particularly useful for representing large numbers as fewer digits are required. </a:t>
            </a:r>
          </a:p>
          <a:p>
            <a:r>
              <a:rPr lang="en-GB" dirty="0"/>
              <a:t>Hex is used in a number of ways. </a:t>
            </a:r>
          </a:p>
          <a:p>
            <a:r>
              <a:rPr lang="en-GB" dirty="0"/>
              <a:t>Memory addresses are shown in hex format, as are colour codes. </a:t>
            </a:r>
          </a:p>
          <a:p>
            <a:r>
              <a:rPr lang="en-GB" dirty="0"/>
              <a:t>The main advantage of hex is that two hex digits represent one byte.</a:t>
            </a:r>
          </a:p>
          <a:p>
            <a:r>
              <a:rPr lang="en-GB" dirty="0"/>
              <a:t>As it is number base 16, hex uses 16 different digits: 0 to 9 and A to F.</a:t>
            </a:r>
          </a:p>
          <a:p>
            <a:endParaRPr lang="en-GB" b="1" dirty="0" smtClean="0"/>
          </a:p>
          <a:p>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pic>
        <p:nvPicPr>
          <p:cNvPr id="2050" name="Picture 2" descr="Image result for memory dump">
            <a:hlinkClick r:id="rId2"/>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7717"/>
          <a:stretch/>
        </p:blipFill>
        <p:spPr bwMode="auto">
          <a:xfrm>
            <a:off x="7050645" y="1150208"/>
            <a:ext cx="514135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615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Number Bases - Uses</a:t>
            </a:r>
          </a:p>
          <a:p>
            <a:r>
              <a:rPr lang="en-GB" sz="2800" dirty="0"/>
              <a:t>Different number bases are needed for different purposes. </a:t>
            </a:r>
          </a:p>
          <a:p>
            <a:r>
              <a:rPr lang="en-GB" sz="2800" dirty="0"/>
              <a:t>Humans use number base 10, whereas computers use binary as this represents digital data.</a:t>
            </a:r>
          </a:p>
          <a:p>
            <a:r>
              <a:rPr lang="en-GB" sz="2800" dirty="0"/>
              <a:t>Subscript numbers are used to show what number base is being used. For example:</a:t>
            </a:r>
          </a:p>
          <a:p>
            <a:pPr lvl="1"/>
            <a:r>
              <a:rPr lang="en-GB" dirty="0"/>
              <a:t>43</a:t>
            </a:r>
            <a:r>
              <a:rPr lang="en-GB" baseline="-25000" dirty="0"/>
              <a:t>10</a:t>
            </a:r>
            <a:r>
              <a:rPr lang="en-GB" dirty="0"/>
              <a:t> is decimal</a:t>
            </a:r>
          </a:p>
          <a:p>
            <a:pPr lvl="1"/>
            <a:r>
              <a:rPr lang="en-GB" dirty="0"/>
              <a:t>1011</a:t>
            </a:r>
            <a:r>
              <a:rPr lang="en-GB" baseline="-25000" dirty="0"/>
              <a:t>2</a:t>
            </a:r>
            <a:r>
              <a:rPr lang="en-GB" dirty="0"/>
              <a:t> is binary </a:t>
            </a:r>
          </a:p>
          <a:p>
            <a:pPr lvl="1"/>
            <a:r>
              <a:rPr lang="en-GB" dirty="0"/>
              <a:t>2A7</a:t>
            </a:r>
            <a:r>
              <a:rPr lang="en-GB" baseline="-25000" dirty="0"/>
              <a:t>16</a:t>
            </a:r>
            <a:r>
              <a:rPr lang="en-GB" dirty="0"/>
              <a:t> is hexadecimal.</a:t>
            </a:r>
          </a:p>
          <a:p>
            <a:endParaRPr lang="en-GB" b="1" dirty="0" smtClean="0"/>
          </a:p>
          <a:p>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spTree>
    <p:extLst>
      <p:ext uri="{BB962C8B-B14F-4D97-AF65-F5344CB8AC3E}">
        <p14:creationId xmlns:p14="http://schemas.microsoft.com/office/powerpoint/2010/main" val="681092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Number Bases – place values</a:t>
            </a:r>
          </a:p>
          <a:p>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graphicFrame>
        <p:nvGraphicFramePr>
          <p:cNvPr id="5" name="Content Placeholder 6"/>
          <p:cNvGraphicFramePr>
            <a:graphicFrameLocks/>
          </p:cNvGraphicFramePr>
          <p:nvPr>
            <p:extLst>
              <p:ext uri="{D42A27DB-BD31-4B8C-83A1-F6EECF244321}">
                <p14:modId xmlns:p14="http://schemas.microsoft.com/office/powerpoint/2010/main" val="450753468"/>
              </p:ext>
            </p:extLst>
          </p:nvPr>
        </p:nvGraphicFramePr>
        <p:xfrm>
          <a:off x="1037965" y="2164172"/>
          <a:ext cx="10256112" cy="741680"/>
        </p:xfrm>
        <a:graphic>
          <a:graphicData uri="http://schemas.openxmlformats.org/drawingml/2006/table">
            <a:tbl>
              <a:tblPr firstRow="1" bandRow="1">
                <a:tableStyleId>{5940675A-B579-460E-94D1-54222C63F5DA}</a:tableStyleId>
              </a:tblPr>
              <a:tblGrid>
                <a:gridCol w="1282014">
                  <a:extLst>
                    <a:ext uri="{9D8B030D-6E8A-4147-A177-3AD203B41FA5}">
                      <a16:colId xmlns:a16="http://schemas.microsoft.com/office/drawing/2014/main" val="20000"/>
                    </a:ext>
                  </a:extLst>
                </a:gridCol>
                <a:gridCol w="1282014">
                  <a:extLst>
                    <a:ext uri="{9D8B030D-6E8A-4147-A177-3AD203B41FA5}">
                      <a16:colId xmlns:a16="http://schemas.microsoft.com/office/drawing/2014/main" val="20001"/>
                    </a:ext>
                  </a:extLst>
                </a:gridCol>
                <a:gridCol w="1282014">
                  <a:extLst>
                    <a:ext uri="{9D8B030D-6E8A-4147-A177-3AD203B41FA5}">
                      <a16:colId xmlns:a16="http://schemas.microsoft.com/office/drawing/2014/main" val="20002"/>
                    </a:ext>
                  </a:extLst>
                </a:gridCol>
                <a:gridCol w="1282014">
                  <a:extLst>
                    <a:ext uri="{9D8B030D-6E8A-4147-A177-3AD203B41FA5}">
                      <a16:colId xmlns:a16="http://schemas.microsoft.com/office/drawing/2014/main" val="20003"/>
                    </a:ext>
                  </a:extLst>
                </a:gridCol>
                <a:gridCol w="1282014">
                  <a:extLst>
                    <a:ext uri="{9D8B030D-6E8A-4147-A177-3AD203B41FA5}">
                      <a16:colId xmlns:a16="http://schemas.microsoft.com/office/drawing/2014/main" val="20004"/>
                    </a:ext>
                  </a:extLst>
                </a:gridCol>
                <a:gridCol w="1282014">
                  <a:extLst>
                    <a:ext uri="{9D8B030D-6E8A-4147-A177-3AD203B41FA5}">
                      <a16:colId xmlns:a16="http://schemas.microsoft.com/office/drawing/2014/main" val="20005"/>
                    </a:ext>
                  </a:extLst>
                </a:gridCol>
                <a:gridCol w="1282014">
                  <a:extLst>
                    <a:ext uri="{9D8B030D-6E8A-4147-A177-3AD203B41FA5}">
                      <a16:colId xmlns:a16="http://schemas.microsoft.com/office/drawing/2014/main" val="20006"/>
                    </a:ext>
                  </a:extLst>
                </a:gridCol>
                <a:gridCol w="1282014">
                  <a:extLst>
                    <a:ext uri="{9D8B030D-6E8A-4147-A177-3AD203B41FA5}">
                      <a16:colId xmlns:a16="http://schemas.microsoft.com/office/drawing/2014/main" val="20007"/>
                    </a:ext>
                  </a:extLst>
                </a:gridCol>
              </a:tblGrid>
              <a:tr h="370840">
                <a:tc>
                  <a:txBody>
                    <a:bodyPr/>
                    <a:lstStyle/>
                    <a:p>
                      <a:pPr algn="ctr"/>
                      <a:r>
                        <a:rPr lang="en-GB" dirty="0" smtClean="0"/>
                        <a:t>10</a:t>
                      </a:r>
                      <a:r>
                        <a:rPr lang="en-GB" baseline="30000" dirty="0" smtClean="0"/>
                        <a:t>7</a:t>
                      </a:r>
                      <a:endParaRPr lang="en-GB" baseline="30000" dirty="0"/>
                    </a:p>
                  </a:txBody>
                  <a:tcPr/>
                </a:tc>
                <a:tc>
                  <a:txBody>
                    <a:bodyPr/>
                    <a:lstStyle/>
                    <a:p>
                      <a:pPr algn="ctr"/>
                      <a:r>
                        <a:rPr lang="en-GB" dirty="0" smtClean="0"/>
                        <a:t>10</a:t>
                      </a:r>
                      <a:r>
                        <a:rPr lang="en-GB" baseline="30000" dirty="0" smtClean="0"/>
                        <a:t>6</a:t>
                      </a:r>
                      <a:endParaRPr lang="en-GB" baseline="30000" dirty="0"/>
                    </a:p>
                  </a:txBody>
                  <a:tcPr/>
                </a:tc>
                <a:tc>
                  <a:txBody>
                    <a:bodyPr/>
                    <a:lstStyle/>
                    <a:p>
                      <a:pPr algn="ctr"/>
                      <a:r>
                        <a:rPr lang="en-GB" dirty="0" smtClean="0"/>
                        <a:t>10</a:t>
                      </a:r>
                      <a:r>
                        <a:rPr lang="en-GB" baseline="30000" dirty="0" smtClean="0"/>
                        <a:t>5</a:t>
                      </a:r>
                      <a:endParaRPr lang="en-GB" baseline="30000" dirty="0"/>
                    </a:p>
                  </a:txBody>
                  <a:tcPr/>
                </a:tc>
                <a:tc>
                  <a:txBody>
                    <a:bodyPr/>
                    <a:lstStyle/>
                    <a:p>
                      <a:pPr algn="ctr"/>
                      <a:r>
                        <a:rPr lang="en-GB" dirty="0" smtClean="0"/>
                        <a:t>10</a:t>
                      </a:r>
                      <a:r>
                        <a:rPr lang="en-GB" baseline="30000" dirty="0" smtClean="0"/>
                        <a:t>4</a:t>
                      </a:r>
                      <a:endParaRPr lang="en-GB" baseline="30000" dirty="0"/>
                    </a:p>
                  </a:txBody>
                  <a:tcPr/>
                </a:tc>
                <a:tc>
                  <a:txBody>
                    <a:bodyPr/>
                    <a:lstStyle/>
                    <a:p>
                      <a:pPr algn="ctr"/>
                      <a:r>
                        <a:rPr lang="en-GB" dirty="0" smtClean="0"/>
                        <a:t>10</a:t>
                      </a:r>
                      <a:r>
                        <a:rPr lang="en-GB" baseline="30000" dirty="0" smtClean="0"/>
                        <a:t>3</a:t>
                      </a:r>
                      <a:endParaRPr lang="en-GB" baseline="30000" dirty="0"/>
                    </a:p>
                  </a:txBody>
                  <a:tcPr/>
                </a:tc>
                <a:tc>
                  <a:txBody>
                    <a:bodyPr/>
                    <a:lstStyle/>
                    <a:p>
                      <a:pPr algn="ctr"/>
                      <a:r>
                        <a:rPr lang="en-GB" dirty="0" smtClean="0"/>
                        <a:t>10</a:t>
                      </a:r>
                      <a:r>
                        <a:rPr lang="en-GB" baseline="30000" dirty="0" smtClean="0"/>
                        <a:t>2</a:t>
                      </a:r>
                      <a:endParaRPr lang="en-GB" baseline="30000" dirty="0"/>
                    </a:p>
                  </a:txBody>
                  <a:tcPr/>
                </a:tc>
                <a:tc>
                  <a:txBody>
                    <a:bodyPr/>
                    <a:lstStyle/>
                    <a:p>
                      <a:pPr algn="ctr"/>
                      <a:r>
                        <a:rPr lang="en-GB" dirty="0" smtClean="0"/>
                        <a:t>10</a:t>
                      </a:r>
                      <a:r>
                        <a:rPr lang="en-GB" baseline="30000" dirty="0" smtClean="0"/>
                        <a:t>1</a:t>
                      </a:r>
                      <a:endParaRPr lang="en-GB" baseline="30000" dirty="0"/>
                    </a:p>
                  </a:txBody>
                  <a:tcPr/>
                </a:tc>
                <a:tc>
                  <a:txBody>
                    <a:bodyPr/>
                    <a:lstStyle/>
                    <a:p>
                      <a:pPr algn="ctr"/>
                      <a:r>
                        <a:rPr lang="en-GB" dirty="0" smtClean="0"/>
                        <a:t>10</a:t>
                      </a:r>
                      <a:r>
                        <a:rPr lang="en-GB" baseline="30000" dirty="0" smtClean="0"/>
                        <a:t>0</a:t>
                      </a:r>
                      <a:endParaRPr lang="en-GB" baseline="30000" dirty="0"/>
                    </a:p>
                  </a:txBody>
                  <a:tcPr/>
                </a:tc>
                <a:extLst>
                  <a:ext uri="{0D108BD9-81ED-4DB2-BD59-A6C34878D82A}">
                    <a16:rowId xmlns:a16="http://schemas.microsoft.com/office/drawing/2014/main" val="10000"/>
                  </a:ext>
                </a:extLst>
              </a:tr>
              <a:tr h="37084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0001"/>
                  </a:ext>
                </a:extLst>
              </a:tr>
            </a:tbl>
          </a:graphicData>
        </a:graphic>
      </p:graphicFrame>
      <p:graphicFrame>
        <p:nvGraphicFramePr>
          <p:cNvPr id="6" name="Content Placeholder 6"/>
          <p:cNvGraphicFramePr>
            <a:graphicFrameLocks/>
          </p:cNvGraphicFramePr>
          <p:nvPr>
            <p:extLst>
              <p:ext uri="{D42A27DB-BD31-4B8C-83A1-F6EECF244321}">
                <p14:modId xmlns:p14="http://schemas.microsoft.com/office/powerpoint/2010/main" val="2116603301"/>
              </p:ext>
            </p:extLst>
          </p:nvPr>
        </p:nvGraphicFramePr>
        <p:xfrm>
          <a:off x="1048697" y="3514306"/>
          <a:ext cx="10256112" cy="741680"/>
        </p:xfrm>
        <a:graphic>
          <a:graphicData uri="http://schemas.openxmlformats.org/drawingml/2006/table">
            <a:tbl>
              <a:tblPr firstRow="1" bandRow="1">
                <a:tableStyleId>{5940675A-B579-460E-94D1-54222C63F5DA}</a:tableStyleId>
              </a:tblPr>
              <a:tblGrid>
                <a:gridCol w="1282014">
                  <a:extLst>
                    <a:ext uri="{9D8B030D-6E8A-4147-A177-3AD203B41FA5}">
                      <a16:colId xmlns:a16="http://schemas.microsoft.com/office/drawing/2014/main" val="20000"/>
                    </a:ext>
                  </a:extLst>
                </a:gridCol>
                <a:gridCol w="1282014">
                  <a:extLst>
                    <a:ext uri="{9D8B030D-6E8A-4147-A177-3AD203B41FA5}">
                      <a16:colId xmlns:a16="http://schemas.microsoft.com/office/drawing/2014/main" val="20001"/>
                    </a:ext>
                  </a:extLst>
                </a:gridCol>
                <a:gridCol w="1282014">
                  <a:extLst>
                    <a:ext uri="{9D8B030D-6E8A-4147-A177-3AD203B41FA5}">
                      <a16:colId xmlns:a16="http://schemas.microsoft.com/office/drawing/2014/main" val="20002"/>
                    </a:ext>
                  </a:extLst>
                </a:gridCol>
                <a:gridCol w="1282014">
                  <a:extLst>
                    <a:ext uri="{9D8B030D-6E8A-4147-A177-3AD203B41FA5}">
                      <a16:colId xmlns:a16="http://schemas.microsoft.com/office/drawing/2014/main" val="20003"/>
                    </a:ext>
                  </a:extLst>
                </a:gridCol>
                <a:gridCol w="1282014">
                  <a:extLst>
                    <a:ext uri="{9D8B030D-6E8A-4147-A177-3AD203B41FA5}">
                      <a16:colId xmlns:a16="http://schemas.microsoft.com/office/drawing/2014/main" val="20004"/>
                    </a:ext>
                  </a:extLst>
                </a:gridCol>
                <a:gridCol w="1282014">
                  <a:extLst>
                    <a:ext uri="{9D8B030D-6E8A-4147-A177-3AD203B41FA5}">
                      <a16:colId xmlns:a16="http://schemas.microsoft.com/office/drawing/2014/main" val="20005"/>
                    </a:ext>
                  </a:extLst>
                </a:gridCol>
                <a:gridCol w="1282014">
                  <a:extLst>
                    <a:ext uri="{9D8B030D-6E8A-4147-A177-3AD203B41FA5}">
                      <a16:colId xmlns:a16="http://schemas.microsoft.com/office/drawing/2014/main" val="20006"/>
                    </a:ext>
                  </a:extLst>
                </a:gridCol>
                <a:gridCol w="1282014">
                  <a:extLst>
                    <a:ext uri="{9D8B030D-6E8A-4147-A177-3AD203B41FA5}">
                      <a16:colId xmlns:a16="http://schemas.microsoft.com/office/drawing/2014/main" val="20007"/>
                    </a:ext>
                  </a:extLst>
                </a:gridCol>
              </a:tblGrid>
              <a:tr h="370840">
                <a:tc>
                  <a:txBody>
                    <a:bodyPr/>
                    <a:lstStyle/>
                    <a:p>
                      <a:pPr algn="ctr"/>
                      <a:r>
                        <a:rPr lang="en-GB" dirty="0" smtClean="0"/>
                        <a:t>2</a:t>
                      </a:r>
                      <a:r>
                        <a:rPr lang="en-GB" baseline="30000" dirty="0" smtClean="0"/>
                        <a:t>7</a:t>
                      </a:r>
                      <a:endParaRPr lang="en-GB" baseline="30000" dirty="0"/>
                    </a:p>
                  </a:txBody>
                  <a:tcPr/>
                </a:tc>
                <a:tc>
                  <a:txBody>
                    <a:bodyPr/>
                    <a:lstStyle/>
                    <a:p>
                      <a:pPr algn="ctr"/>
                      <a:r>
                        <a:rPr lang="en-GB" dirty="0" smtClean="0"/>
                        <a:t>2</a:t>
                      </a:r>
                      <a:r>
                        <a:rPr lang="en-GB" baseline="30000" dirty="0" smtClean="0"/>
                        <a:t>6</a:t>
                      </a:r>
                      <a:endParaRPr lang="en-GB" baseline="30000" dirty="0"/>
                    </a:p>
                  </a:txBody>
                  <a:tcPr/>
                </a:tc>
                <a:tc>
                  <a:txBody>
                    <a:bodyPr/>
                    <a:lstStyle/>
                    <a:p>
                      <a:pPr algn="ctr"/>
                      <a:r>
                        <a:rPr lang="en-GB" dirty="0" smtClean="0"/>
                        <a:t>2</a:t>
                      </a:r>
                      <a:r>
                        <a:rPr lang="en-GB" baseline="30000" dirty="0" smtClean="0"/>
                        <a:t>5</a:t>
                      </a:r>
                      <a:endParaRPr lang="en-GB" baseline="30000" dirty="0"/>
                    </a:p>
                  </a:txBody>
                  <a:tcPr/>
                </a:tc>
                <a:tc>
                  <a:txBody>
                    <a:bodyPr/>
                    <a:lstStyle/>
                    <a:p>
                      <a:pPr algn="ctr"/>
                      <a:r>
                        <a:rPr lang="en-GB" dirty="0" smtClean="0"/>
                        <a:t>2</a:t>
                      </a:r>
                      <a:r>
                        <a:rPr lang="en-GB" baseline="30000" dirty="0" smtClean="0"/>
                        <a:t>4</a:t>
                      </a:r>
                      <a:endParaRPr lang="en-GB" baseline="30000" dirty="0"/>
                    </a:p>
                  </a:txBody>
                  <a:tcPr/>
                </a:tc>
                <a:tc>
                  <a:txBody>
                    <a:bodyPr/>
                    <a:lstStyle/>
                    <a:p>
                      <a:pPr algn="ctr"/>
                      <a:r>
                        <a:rPr lang="en-GB" dirty="0" smtClean="0"/>
                        <a:t>2</a:t>
                      </a:r>
                      <a:r>
                        <a:rPr lang="en-GB" baseline="30000" dirty="0" smtClean="0"/>
                        <a:t>3</a:t>
                      </a:r>
                      <a:endParaRPr lang="en-GB" baseline="30000" dirty="0"/>
                    </a:p>
                  </a:txBody>
                  <a:tcPr/>
                </a:tc>
                <a:tc>
                  <a:txBody>
                    <a:bodyPr/>
                    <a:lstStyle/>
                    <a:p>
                      <a:pPr algn="ctr"/>
                      <a:r>
                        <a:rPr lang="en-GB" dirty="0" smtClean="0"/>
                        <a:t>2</a:t>
                      </a:r>
                      <a:r>
                        <a:rPr lang="en-GB" baseline="30000" dirty="0" smtClean="0"/>
                        <a:t>2</a:t>
                      </a:r>
                      <a:endParaRPr lang="en-GB" baseline="30000" dirty="0"/>
                    </a:p>
                  </a:txBody>
                  <a:tcPr/>
                </a:tc>
                <a:tc>
                  <a:txBody>
                    <a:bodyPr/>
                    <a:lstStyle/>
                    <a:p>
                      <a:pPr algn="ctr"/>
                      <a:r>
                        <a:rPr lang="en-GB" dirty="0" smtClean="0"/>
                        <a:t>2</a:t>
                      </a:r>
                      <a:r>
                        <a:rPr lang="en-GB" baseline="30000" dirty="0" smtClean="0"/>
                        <a:t>1</a:t>
                      </a:r>
                      <a:endParaRPr lang="en-GB" baseline="30000" dirty="0"/>
                    </a:p>
                  </a:txBody>
                  <a:tcPr/>
                </a:tc>
                <a:tc>
                  <a:txBody>
                    <a:bodyPr/>
                    <a:lstStyle/>
                    <a:p>
                      <a:pPr algn="ctr"/>
                      <a:r>
                        <a:rPr lang="en-GB" dirty="0" smtClean="0"/>
                        <a:t>2</a:t>
                      </a:r>
                      <a:r>
                        <a:rPr lang="en-GB" baseline="30000" dirty="0" smtClean="0"/>
                        <a:t>0</a:t>
                      </a:r>
                      <a:endParaRPr lang="en-GB" baseline="30000" dirty="0"/>
                    </a:p>
                  </a:txBody>
                  <a:tcPr/>
                </a:tc>
                <a:extLst>
                  <a:ext uri="{0D108BD9-81ED-4DB2-BD59-A6C34878D82A}">
                    <a16:rowId xmlns:a16="http://schemas.microsoft.com/office/drawing/2014/main" val="10000"/>
                  </a:ext>
                </a:extLst>
              </a:tr>
              <a:tr h="370840">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10001"/>
                  </a:ext>
                </a:extLst>
              </a:tr>
            </a:tbl>
          </a:graphicData>
        </a:graphic>
      </p:graphicFrame>
      <p:graphicFrame>
        <p:nvGraphicFramePr>
          <p:cNvPr id="7" name="Content Placeholder 6"/>
          <p:cNvGraphicFramePr>
            <a:graphicFrameLocks/>
          </p:cNvGraphicFramePr>
          <p:nvPr>
            <p:extLst>
              <p:ext uri="{D42A27DB-BD31-4B8C-83A1-F6EECF244321}">
                <p14:modId xmlns:p14="http://schemas.microsoft.com/office/powerpoint/2010/main" val="3397784465"/>
              </p:ext>
            </p:extLst>
          </p:nvPr>
        </p:nvGraphicFramePr>
        <p:xfrm>
          <a:off x="1046550" y="4941715"/>
          <a:ext cx="10256112" cy="741680"/>
        </p:xfrm>
        <a:graphic>
          <a:graphicData uri="http://schemas.openxmlformats.org/drawingml/2006/table">
            <a:tbl>
              <a:tblPr firstRow="1" bandRow="1">
                <a:tableStyleId>{5940675A-B579-460E-94D1-54222C63F5DA}</a:tableStyleId>
              </a:tblPr>
              <a:tblGrid>
                <a:gridCol w="1282014">
                  <a:extLst>
                    <a:ext uri="{9D8B030D-6E8A-4147-A177-3AD203B41FA5}">
                      <a16:colId xmlns:a16="http://schemas.microsoft.com/office/drawing/2014/main" val="20000"/>
                    </a:ext>
                  </a:extLst>
                </a:gridCol>
                <a:gridCol w="1282014">
                  <a:extLst>
                    <a:ext uri="{9D8B030D-6E8A-4147-A177-3AD203B41FA5}">
                      <a16:colId xmlns:a16="http://schemas.microsoft.com/office/drawing/2014/main" val="20001"/>
                    </a:ext>
                  </a:extLst>
                </a:gridCol>
                <a:gridCol w="1282014">
                  <a:extLst>
                    <a:ext uri="{9D8B030D-6E8A-4147-A177-3AD203B41FA5}">
                      <a16:colId xmlns:a16="http://schemas.microsoft.com/office/drawing/2014/main" val="20002"/>
                    </a:ext>
                  </a:extLst>
                </a:gridCol>
                <a:gridCol w="1282014">
                  <a:extLst>
                    <a:ext uri="{9D8B030D-6E8A-4147-A177-3AD203B41FA5}">
                      <a16:colId xmlns:a16="http://schemas.microsoft.com/office/drawing/2014/main" val="20003"/>
                    </a:ext>
                  </a:extLst>
                </a:gridCol>
                <a:gridCol w="1282014">
                  <a:extLst>
                    <a:ext uri="{9D8B030D-6E8A-4147-A177-3AD203B41FA5}">
                      <a16:colId xmlns:a16="http://schemas.microsoft.com/office/drawing/2014/main" val="20004"/>
                    </a:ext>
                  </a:extLst>
                </a:gridCol>
                <a:gridCol w="1282014">
                  <a:extLst>
                    <a:ext uri="{9D8B030D-6E8A-4147-A177-3AD203B41FA5}">
                      <a16:colId xmlns:a16="http://schemas.microsoft.com/office/drawing/2014/main" val="20005"/>
                    </a:ext>
                  </a:extLst>
                </a:gridCol>
                <a:gridCol w="1282014">
                  <a:extLst>
                    <a:ext uri="{9D8B030D-6E8A-4147-A177-3AD203B41FA5}">
                      <a16:colId xmlns:a16="http://schemas.microsoft.com/office/drawing/2014/main" val="20006"/>
                    </a:ext>
                  </a:extLst>
                </a:gridCol>
                <a:gridCol w="1282014">
                  <a:extLst>
                    <a:ext uri="{9D8B030D-6E8A-4147-A177-3AD203B41FA5}">
                      <a16:colId xmlns:a16="http://schemas.microsoft.com/office/drawing/2014/main" val="20007"/>
                    </a:ext>
                  </a:extLst>
                </a:gridCol>
              </a:tblGrid>
              <a:tr h="370840">
                <a:tc>
                  <a:txBody>
                    <a:bodyPr/>
                    <a:lstStyle/>
                    <a:p>
                      <a:pPr algn="ctr"/>
                      <a:r>
                        <a:rPr lang="en-GB" dirty="0" smtClean="0"/>
                        <a:t>16</a:t>
                      </a:r>
                      <a:r>
                        <a:rPr lang="en-GB" baseline="30000" dirty="0" smtClean="0"/>
                        <a:t>7</a:t>
                      </a:r>
                      <a:endParaRPr lang="en-GB" baseline="30000" dirty="0"/>
                    </a:p>
                  </a:txBody>
                  <a:tcPr/>
                </a:tc>
                <a:tc>
                  <a:txBody>
                    <a:bodyPr/>
                    <a:lstStyle/>
                    <a:p>
                      <a:pPr algn="ctr"/>
                      <a:r>
                        <a:rPr lang="en-GB" dirty="0" smtClean="0"/>
                        <a:t>16</a:t>
                      </a:r>
                      <a:r>
                        <a:rPr lang="en-GB" baseline="30000" dirty="0" smtClean="0"/>
                        <a:t>6</a:t>
                      </a:r>
                      <a:endParaRPr lang="en-GB" baseline="30000" dirty="0"/>
                    </a:p>
                  </a:txBody>
                  <a:tcPr/>
                </a:tc>
                <a:tc>
                  <a:txBody>
                    <a:bodyPr/>
                    <a:lstStyle/>
                    <a:p>
                      <a:pPr algn="ctr"/>
                      <a:r>
                        <a:rPr lang="en-GB" dirty="0" smtClean="0"/>
                        <a:t>16</a:t>
                      </a:r>
                      <a:r>
                        <a:rPr lang="en-GB" baseline="30000" dirty="0" smtClean="0"/>
                        <a:t>5</a:t>
                      </a:r>
                      <a:endParaRPr lang="en-GB" baseline="30000" dirty="0"/>
                    </a:p>
                  </a:txBody>
                  <a:tcPr/>
                </a:tc>
                <a:tc>
                  <a:txBody>
                    <a:bodyPr/>
                    <a:lstStyle/>
                    <a:p>
                      <a:pPr algn="ctr"/>
                      <a:r>
                        <a:rPr lang="en-GB" dirty="0" smtClean="0"/>
                        <a:t>16</a:t>
                      </a:r>
                      <a:r>
                        <a:rPr lang="en-GB" baseline="30000" dirty="0" smtClean="0"/>
                        <a:t>4</a:t>
                      </a:r>
                      <a:endParaRPr lang="en-GB" baseline="30000" dirty="0"/>
                    </a:p>
                  </a:txBody>
                  <a:tcPr/>
                </a:tc>
                <a:tc>
                  <a:txBody>
                    <a:bodyPr/>
                    <a:lstStyle/>
                    <a:p>
                      <a:pPr algn="ctr"/>
                      <a:r>
                        <a:rPr lang="en-GB" dirty="0" smtClean="0"/>
                        <a:t>16</a:t>
                      </a:r>
                      <a:r>
                        <a:rPr lang="en-GB" baseline="30000" dirty="0" smtClean="0"/>
                        <a:t>3</a:t>
                      </a:r>
                      <a:endParaRPr lang="en-GB" baseline="30000" dirty="0"/>
                    </a:p>
                  </a:txBody>
                  <a:tcPr/>
                </a:tc>
                <a:tc>
                  <a:txBody>
                    <a:bodyPr/>
                    <a:lstStyle/>
                    <a:p>
                      <a:pPr algn="ctr"/>
                      <a:r>
                        <a:rPr lang="en-GB" dirty="0" smtClean="0"/>
                        <a:t>16</a:t>
                      </a:r>
                      <a:r>
                        <a:rPr lang="en-GB" baseline="30000" dirty="0" smtClean="0"/>
                        <a:t>2</a:t>
                      </a:r>
                      <a:endParaRPr lang="en-GB" baseline="30000" dirty="0"/>
                    </a:p>
                  </a:txBody>
                  <a:tcPr/>
                </a:tc>
                <a:tc>
                  <a:txBody>
                    <a:bodyPr/>
                    <a:lstStyle/>
                    <a:p>
                      <a:pPr algn="ctr"/>
                      <a:r>
                        <a:rPr lang="en-GB" dirty="0" smtClean="0"/>
                        <a:t>16</a:t>
                      </a:r>
                      <a:r>
                        <a:rPr lang="en-GB" baseline="30000" dirty="0" smtClean="0"/>
                        <a:t>1</a:t>
                      </a:r>
                      <a:endParaRPr lang="en-GB" baseline="30000" dirty="0"/>
                    </a:p>
                  </a:txBody>
                  <a:tcPr/>
                </a:tc>
                <a:tc>
                  <a:txBody>
                    <a:bodyPr/>
                    <a:lstStyle/>
                    <a:p>
                      <a:pPr algn="ctr"/>
                      <a:r>
                        <a:rPr lang="en-GB" dirty="0" smtClean="0"/>
                        <a:t>16</a:t>
                      </a:r>
                      <a:r>
                        <a:rPr lang="en-GB" baseline="30000" dirty="0" smtClean="0"/>
                        <a:t>0</a:t>
                      </a:r>
                      <a:endParaRPr lang="en-GB" baseline="30000" dirty="0"/>
                    </a:p>
                  </a:txBody>
                  <a:tcPr/>
                </a:tc>
                <a:extLst>
                  <a:ext uri="{0D108BD9-81ED-4DB2-BD59-A6C34878D82A}">
                    <a16:rowId xmlns:a16="http://schemas.microsoft.com/office/drawing/2014/main" val="10000"/>
                  </a:ext>
                </a:extLst>
              </a:tr>
              <a:tr h="370840">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1017431" y="1712890"/>
            <a:ext cx="4365938" cy="369332"/>
          </a:xfrm>
          <a:prstGeom prst="rect">
            <a:avLst/>
          </a:prstGeom>
          <a:noFill/>
        </p:spPr>
        <p:txBody>
          <a:bodyPr wrap="square" rtlCol="0">
            <a:spAutoFit/>
          </a:bodyPr>
          <a:lstStyle/>
          <a:p>
            <a:r>
              <a:rPr lang="en-GB" b="1" dirty="0" smtClean="0"/>
              <a:t>Base 10 – Denary / Decimal</a:t>
            </a:r>
            <a:endParaRPr lang="en-GB" b="1" dirty="0"/>
          </a:p>
        </p:txBody>
      </p:sp>
      <p:sp>
        <p:nvSpPr>
          <p:cNvPr id="9" name="TextBox 8"/>
          <p:cNvSpPr txBox="1"/>
          <p:nvPr/>
        </p:nvSpPr>
        <p:spPr>
          <a:xfrm>
            <a:off x="1017431" y="3075904"/>
            <a:ext cx="4365938" cy="369332"/>
          </a:xfrm>
          <a:prstGeom prst="rect">
            <a:avLst/>
          </a:prstGeom>
          <a:noFill/>
        </p:spPr>
        <p:txBody>
          <a:bodyPr wrap="square" rtlCol="0">
            <a:spAutoFit/>
          </a:bodyPr>
          <a:lstStyle/>
          <a:p>
            <a:r>
              <a:rPr lang="en-GB" b="1" dirty="0" smtClean="0"/>
              <a:t>Base 2 – Binary</a:t>
            </a:r>
            <a:endParaRPr lang="en-GB" b="1" dirty="0"/>
          </a:p>
        </p:txBody>
      </p:sp>
      <p:sp>
        <p:nvSpPr>
          <p:cNvPr id="10" name="TextBox 9"/>
          <p:cNvSpPr txBox="1"/>
          <p:nvPr/>
        </p:nvSpPr>
        <p:spPr>
          <a:xfrm>
            <a:off x="1017431" y="4492580"/>
            <a:ext cx="4365938" cy="369332"/>
          </a:xfrm>
          <a:prstGeom prst="rect">
            <a:avLst/>
          </a:prstGeom>
          <a:noFill/>
        </p:spPr>
        <p:txBody>
          <a:bodyPr wrap="square" rtlCol="0">
            <a:spAutoFit/>
          </a:bodyPr>
          <a:lstStyle/>
          <a:p>
            <a:r>
              <a:rPr lang="en-GB" b="1" dirty="0" smtClean="0"/>
              <a:t>Base 16 – Hexadecimal</a:t>
            </a:r>
            <a:endParaRPr lang="en-GB" b="1" dirty="0"/>
          </a:p>
        </p:txBody>
      </p:sp>
    </p:spTree>
    <p:extLst>
      <p:ext uri="{BB962C8B-B14F-4D97-AF65-F5344CB8AC3E}">
        <p14:creationId xmlns:p14="http://schemas.microsoft.com/office/powerpoint/2010/main" val="1267449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Number Bases – place values</a:t>
            </a:r>
          </a:p>
          <a:p>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graphicFrame>
        <p:nvGraphicFramePr>
          <p:cNvPr id="5" name="Content Placeholder 6"/>
          <p:cNvGraphicFramePr>
            <a:graphicFrameLocks/>
          </p:cNvGraphicFramePr>
          <p:nvPr>
            <p:extLst>
              <p:ext uri="{D42A27DB-BD31-4B8C-83A1-F6EECF244321}">
                <p14:modId xmlns:p14="http://schemas.microsoft.com/office/powerpoint/2010/main" val="3157781236"/>
              </p:ext>
            </p:extLst>
          </p:nvPr>
        </p:nvGraphicFramePr>
        <p:xfrm>
          <a:off x="1037965" y="2164172"/>
          <a:ext cx="10256112" cy="741680"/>
        </p:xfrm>
        <a:graphic>
          <a:graphicData uri="http://schemas.openxmlformats.org/drawingml/2006/table">
            <a:tbl>
              <a:tblPr firstRow="1" bandRow="1">
                <a:tableStyleId>{5940675A-B579-460E-94D1-54222C63F5DA}</a:tableStyleId>
              </a:tblPr>
              <a:tblGrid>
                <a:gridCol w="1282014">
                  <a:extLst>
                    <a:ext uri="{9D8B030D-6E8A-4147-A177-3AD203B41FA5}">
                      <a16:colId xmlns:a16="http://schemas.microsoft.com/office/drawing/2014/main" val="20000"/>
                    </a:ext>
                  </a:extLst>
                </a:gridCol>
                <a:gridCol w="1282014">
                  <a:extLst>
                    <a:ext uri="{9D8B030D-6E8A-4147-A177-3AD203B41FA5}">
                      <a16:colId xmlns:a16="http://schemas.microsoft.com/office/drawing/2014/main" val="20001"/>
                    </a:ext>
                  </a:extLst>
                </a:gridCol>
                <a:gridCol w="1282014">
                  <a:extLst>
                    <a:ext uri="{9D8B030D-6E8A-4147-A177-3AD203B41FA5}">
                      <a16:colId xmlns:a16="http://schemas.microsoft.com/office/drawing/2014/main" val="20002"/>
                    </a:ext>
                  </a:extLst>
                </a:gridCol>
                <a:gridCol w="1282014">
                  <a:extLst>
                    <a:ext uri="{9D8B030D-6E8A-4147-A177-3AD203B41FA5}">
                      <a16:colId xmlns:a16="http://schemas.microsoft.com/office/drawing/2014/main" val="20003"/>
                    </a:ext>
                  </a:extLst>
                </a:gridCol>
                <a:gridCol w="1282014">
                  <a:extLst>
                    <a:ext uri="{9D8B030D-6E8A-4147-A177-3AD203B41FA5}">
                      <a16:colId xmlns:a16="http://schemas.microsoft.com/office/drawing/2014/main" val="20004"/>
                    </a:ext>
                  </a:extLst>
                </a:gridCol>
                <a:gridCol w="1282014">
                  <a:extLst>
                    <a:ext uri="{9D8B030D-6E8A-4147-A177-3AD203B41FA5}">
                      <a16:colId xmlns:a16="http://schemas.microsoft.com/office/drawing/2014/main" val="20005"/>
                    </a:ext>
                  </a:extLst>
                </a:gridCol>
                <a:gridCol w="1282014">
                  <a:extLst>
                    <a:ext uri="{9D8B030D-6E8A-4147-A177-3AD203B41FA5}">
                      <a16:colId xmlns:a16="http://schemas.microsoft.com/office/drawing/2014/main" val="20006"/>
                    </a:ext>
                  </a:extLst>
                </a:gridCol>
                <a:gridCol w="1282014">
                  <a:extLst>
                    <a:ext uri="{9D8B030D-6E8A-4147-A177-3AD203B41FA5}">
                      <a16:colId xmlns:a16="http://schemas.microsoft.com/office/drawing/2014/main" val="20007"/>
                    </a:ext>
                  </a:extLst>
                </a:gridCol>
              </a:tblGrid>
              <a:tr h="370840">
                <a:tc>
                  <a:txBody>
                    <a:bodyPr/>
                    <a:lstStyle/>
                    <a:p>
                      <a:pPr algn="ctr"/>
                      <a:r>
                        <a:rPr lang="en-GB" dirty="0" smtClean="0"/>
                        <a:t>10000000</a:t>
                      </a:r>
                      <a:endParaRPr lang="en-GB" baseline="30000" dirty="0"/>
                    </a:p>
                  </a:txBody>
                  <a:tcPr/>
                </a:tc>
                <a:tc>
                  <a:txBody>
                    <a:bodyPr/>
                    <a:lstStyle/>
                    <a:p>
                      <a:pPr algn="ctr"/>
                      <a:r>
                        <a:rPr lang="en-GB" dirty="0" smtClean="0"/>
                        <a:t>1000000</a:t>
                      </a:r>
                      <a:endParaRPr lang="en-GB" baseline="30000" dirty="0"/>
                    </a:p>
                  </a:txBody>
                  <a:tcPr/>
                </a:tc>
                <a:tc>
                  <a:txBody>
                    <a:bodyPr/>
                    <a:lstStyle/>
                    <a:p>
                      <a:pPr algn="ctr"/>
                      <a:r>
                        <a:rPr lang="en-GB" dirty="0" smtClean="0"/>
                        <a:t>100000</a:t>
                      </a:r>
                      <a:endParaRPr lang="en-GB" baseline="30000" dirty="0"/>
                    </a:p>
                  </a:txBody>
                  <a:tcPr/>
                </a:tc>
                <a:tc>
                  <a:txBody>
                    <a:bodyPr/>
                    <a:lstStyle/>
                    <a:p>
                      <a:pPr algn="ctr"/>
                      <a:r>
                        <a:rPr lang="en-GB" dirty="0" smtClean="0"/>
                        <a:t>10000</a:t>
                      </a:r>
                      <a:endParaRPr lang="en-GB" baseline="30000" dirty="0"/>
                    </a:p>
                  </a:txBody>
                  <a:tcPr/>
                </a:tc>
                <a:tc>
                  <a:txBody>
                    <a:bodyPr/>
                    <a:lstStyle/>
                    <a:p>
                      <a:pPr algn="ctr"/>
                      <a:r>
                        <a:rPr lang="en-GB" dirty="0" smtClean="0"/>
                        <a:t>1000</a:t>
                      </a:r>
                      <a:endParaRPr lang="en-GB" baseline="30000" dirty="0"/>
                    </a:p>
                  </a:txBody>
                  <a:tcPr/>
                </a:tc>
                <a:tc>
                  <a:txBody>
                    <a:bodyPr/>
                    <a:lstStyle/>
                    <a:p>
                      <a:pPr algn="ctr"/>
                      <a:r>
                        <a:rPr lang="en-GB" dirty="0" smtClean="0"/>
                        <a:t>100</a:t>
                      </a:r>
                      <a:endParaRPr lang="en-GB" baseline="30000" dirty="0"/>
                    </a:p>
                  </a:txBody>
                  <a:tcPr/>
                </a:tc>
                <a:tc>
                  <a:txBody>
                    <a:bodyPr/>
                    <a:lstStyle/>
                    <a:p>
                      <a:pPr algn="ctr"/>
                      <a:r>
                        <a:rPr lang="en-GB" dirty="0" smtClean="0"/>
                        <a:t>10</a:t>
                      </a:r>
                      <a:endParaRPr lang="en-GB" baseline="30000" dirty="0"/>
                    </a:p>
                  </a:txBody>
                  <a:tcPr/>
                </a:tc>
                <a:tc>
                  <a:txBody>
                    <a:bodyPr/>
                    <a:lstStyle/>
                    <a:p>
                      <a:pPr algn="ctr"/>
                      <a:r>
                        <a:rPr lang="en-GB" dirty="0" smtClean="0"/>
                        <a:t>1</a:t>
                      </a:r>
                      <a:endParaRPr lang="en-GB" baseline="30000" dirty="0"/>
                    </a:p>
                  </a:txBody>
                  <a:tcPr/>
                </a:tc>
                <a:extLst>
                  <a:ext uri="{0D108BD9-81ED-4DB2-BD59-A6C34878D82A}">
                    <a16:rowId xmlns:a16="http://schemas.microsoft.com/office/drawing/2014/main" val="10000"/>
                  </a:ext>
                </a:extLst>
              </a:tr>
              <a:tr h="370840">
                <a:tc>
                  <a:txBody>
                    <a:bodyPr/>
                    <a:lstStyle/>
                    <a:p>
                      <a:pPr algn="ctr"/>
                      <a:endParaRPr lang="en-GB"/>
                    </a:p>
                  </a:txBody>
                  <a:tcPr/>
                </a:tc>
                <a:tc>
                  <a:txBody>
                    <a:bodyPr/>
                    <a:lstStyle/>
                    <a:p>
                      <a:pPr algn="ctr"/>
                      <a:endParaRPr lang="en-GB"/>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a:p>
                  </a:txBody>
                  <a:tcPr/>
                </a:tc>
                <a:tc>
                  <a:txBody>
                    <a:bodyPr/>
                    <a:lstStyle/>
                    <a:p>
                      <a:pPr algn="ctr"/>
                      <a:endParaRPr lang="en-GB" dirty="0"/>
                    </a:p>
                  </a:txBody>
                  <a:tcPr/>
                </a:tc>
                <a:extLst>
                  <a:ext uri="{0D108BD9-81ED-4DB2-BD59-A6C34878D82A}">
                    <a16:rowId xmlns:a16="http://schemas.microsoft.com/office/drawing/2014/main" val="10001"/>
                  </a:ext>
                </a:extLst>
              </a:tr>
            </a:tbl>
          </a:graphicData>
        </a:graphic>
      </p:graphicFrame>
      <p:graphicFrame>
        <p:nvGraphicFramePr>
          <p:cNvPr id="6" name="Content Placeholder 6"/>
          <p:cNvGraphicFramePr>
            <a:graphicFrameLocks/>
          </p:cNvGraphicFramePr>
          <p:nvPr>
            <p:extLst>
              <p:ext uri="{D42A27DB-BD31-4B8C-83A1-F6EECF244321}">
                <p14:modId xmlns:p14="http://schemas.microsoft.com/office/powerpoint/2010/main" val="869898053"/>
              </p:ext>
            </p:extLst>
          </p:nvPr>
        </p:nvGraphicFramePr>
        <p:xfrm>
          <a:off x="1048697" y="3514306"/>
          <a:ext cx="10256112" cy="741680"/>
        </p:xfrm>
        <a:graphic>
          <a:graphicData uri="http://schemas.openxmlformats.org/drawingml/2006/table">
            <a:tbl>
              <a:tblPr firstRow="1" bandRow="1">
                <a:tableStyleId>{5940675A-B579-460E-94D1-54222C63F5DA}</a:tableStyleId>
              </a:tblPr>
              <a:tblGrid>
                <a:gridCol w="1282014">
                  <a:extLst>
                    <a:ext uri="{9D8B030D-6E8A-4147-A177-3AD203B41FA5}">
                      <a16:colId xmlns:a16="http://schemas.microsoft.com/office/drawing/2014/main" val="20000"/>
                    </a:ext>
                  </a:extLst>
                </a:gridCol>
                <a:gridCol w="1282014">
                  <a:extLst>
                    <a:ext uri="{9D8B030D-6E8A-4147-A177-3AD203B41FA5}">
                      <a16:colId xmlns:a16="http://schemas.microsoft.com/office/drawing/2014/main" val="20001"/>
                    </a:ext>
                  </a:extLst>
                </a:gridCol>
                <a:gridCol w="1282014">
                  <a:extLst>
                    <a:ext uri="{9D8B030D-6E8A-4147-A177-3AD203B41FA5}">
                      <a16:colId xmlns:a16="http://schemas.microsoft.com/office/drawing/2014/main" val="20002"/>
                    </a:ext>
                  </a:extLst>
                </a:gridCol>
                <a:gridCol w="1282014">
                  <a:extLst>
                    <a:ext uri="{9D8B030D-6E8A-4147-A177-3AD203B41FA5}">
                      <a16:colId xmlns:a16="http://schemas.microsoft.com/office/drawing/2014/main" val="20003"/>
                    </a:ext>
                  </a:extLst>
                </a:gridCol>
                <a:gridCol w="1282014">
                  <a:extLst>
                    <a:ext uri="{9D8B030D-6E8A-4147-A177-3AD203B41FA5}">
                      <a16:colId xmlns:a16="http://schemas.microsoft.com/office/drawing/2014/main" val="20004"/>
                    </a:ext>
                  </a:extLst>
                </a:gridCol>
                <a:gridCol w="1282014">
                  <a:extLst>
                    <a:ext uri="{9D8B030D-6E8A-4147-A177-3AD203B41FA5}">
                      <a16:colId xmlns:a16="http://schemas.microsoft.com/office/drawing/2014/main" val="20005"/>
                    </a:ext>
                  </a:extLst>
                </a:gridCol>
                <a:gridCol w="1282014">
                  <a:extLst>
                    <a:ext uri="{9D8B030D-6E8A-4147-A177-3AD203B41FA5}">
                      <a16:colId xmlns:a16="http://schemas.microsoft.com/office/drawing/2014/main" val="20006"/>
                    </a:ext>
                  </a:extLst>
                </a:gridCol>
                <a:gridCol w="1282014">
                  <a:extLst>
                    <a:ext uri="{9D8B030D-6E8A-4147-A177-3AD203B41FA5}">
                      <a16:colId xmlns:a16="http://schemas.microsoft.com/office/drawing/2014/main" val="20007"/>
                    </a:ext>
                  </a:extLst>
                </a:gridCol>
              </a:tblGrid>
              <a:tr h="370840">
                <a:tc>
                  <a:txBody>
                    <a:bodyPr/>
                    <a:lstStyle/>
                    <a:p>
                      <a:pPr algn="ctr"/>
                      <a:r>
                        <a:rPr lang="en-GB" baseline="0" dirty="0" smtClean="0"/>
                        <a:t>128</a:t>
                      </a:r>
                      <a:endParaRPr lang="en-GB" baseline="30000" dirty="0"/>
                    </a:p>
                  </a:txBody>
                  <a:tcPr/>
                </a:tc>
                <a:tc>
                  <a:txBody>
                    <a:bodyPr/>
                    <a:lstStyle/>
                    <a:p>
                      <a:pPr algn="ctr"/>
                      <a:r>
                        <a:rPr lang="en-GB" baseline="0" dirty="0" smtClean="0"/>
                        <a:t>64</a:t>
                      </a:r>
                      <a:endParaRPr lang="en-GB" baseline="30000" dirty="0"/>
                    </a:p>
                  </a:txBody>
                  <a:tcPr/>
                </a:tc>
                <a:tc>
                  <a:txBody>
                    <a:bodyPr/>
                    <a:lstStyle/>
                    <a:p>
                      <a:pPr algn="ctr"/>
                      <a:r>
                        <a:rPr lang="en-GB" baseline="0" dirty="0" smtClean="0"/>
                        <a:t>32</a:t>
                      </a:r>
                      <a:endParaRPr lang="en-GB" baseline="30000" dirty="0"/>
                    </a:p>
                  </a:txBody>
                  <a:tcPr/>
                </a:tc>
                <a:tc>
                  <a:txBody>
                    <a:bodyPr/>
                    <a:lstStyle/>
                    <a:p>
                      <a:pPr algn="ctr"/>
                      <a:r>
                        <a:rPr lang="en-GB" baseline="0" dirty="0" smtClean="0"/>
                        <a:t>16</a:t>
                      </a:r>
                      <a:endParaRPr lang="en-GB" baseline="30000" dirty="0"/>
                    </a:p>
                  </a:txBody>
                  <a:tcPr/>
                </a:tc>
                <a:tc>
                  <a:txBody>
                    <a:bodyPr/>
                    <a:lstStyle/>
                    <a:p>
                      <a:pPr algn="ctr"/>
                      <a:r>
                        <a:rPr lang="en-GB" baseline="0" dirty="0" smtClean="0"/>
                        <a:t>8</a:t>
                      </a:r>
                      <a:endParaRPr lang="en-GB" baseline="30000" dirty="0"/>
                    </a:p>
                  </a:txBody>
                  <a:tcPr/>
                </a:tc>
                <a:tc>
                  <a:txBody>
                    <a:bodyPr/>
                    <a:lstStyle/>
                    <a:p>
                      <a:pPr algn="ctr"/>
                      <a:r>
                        <a:rPr lang="en-GB" baseline="0" dirty="0" smtClean="0"/>
                        <a:t>4</a:t>
                      </a:r>
                      <a:endParaRPr lang="en-GB" baseline="30000" dirty="0"/>
                    </a:p>
                  </a:txBody>
                  <a:tcPr/>
                </a:tc>
                <a:tc>
                  <a:txBody>
                    <a:bodyPr/>
                    <a:lstStyle/>
                    <a:p>
                      <a:pPr algn="ctr"/>
                      <a:r>
                        <a:rPr lang="en-GB" dirty="0" smtClean="0"/>
                        <a:t>2</a:t>
                      </a:r>
                      <a:endParaRPr lang="en-GB" baseline="30000" dirty="0"/>
                    </a:p>
                  </a:txBody>
                  <a:tcPr/>
                </a:tc>
                <a:tc>
                  <a:txBody>
                    <a:bodyPr/>
                    <a:lstStyle/>
                    <a:p>
                      <a:pPr algn="ctr"/>
                      <a:r>
                        <a:rPr lang="en-GB" baseline="0" dirty="0" smtClean="0"/>
                        <a:t>1</a:t>
                      </a:r>
                      <a:endParaRPr lang="en-GB" baseline="30000" dirty="0"/>
                    </a:p>
                  </a:txBody>
                  <a:tcPr/>
                </a:tc>
                <a:extLst>
                  <a:ext uri="{0D108BD9-81ED-4DB2-BD59-A6C34878D82A}">
                    <a16:rowId xmlns:a16="http://schemas.microsoft.com/office/drawing/2014/main" val="10000"/>
                  </a:ext>
                </a:extLst>
              </a:tr>
              <a:tr h="370840">
                <a:tc>
                  <a:txBody>
                    <a:bodyPr/>
                    <a:lstStyle/>
                    <a:p>
                      <a:pPr algn="ctr"/>
                      <a:endParaRPr lang="en-GB"/>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10001"/>
                  </a:ext>
                </a:extLst>
              </a:tr>
            </a:tbl>
          </a:graphicData>
        </a:graphic>
      </p:graphicFrame>
      <p:graphicFrame>
        <p:nvGraphicFramePr>
          <p:cNvPr id="7" name="Content Placeholder 6"/>
          <p:cNvGraphicFramePr>
            <a:graphicFrameLocks/>
          </p:cNvGraphicFramePr>
          <p:nvPr>
            <p:extLst>
              <p:ext uri="{D42A27DB-BD31-4B8C-83A1-F6EECF244321}">
                <p14:modId xmlns:p14="http://schemas.microsoft.com/office/powerpoint/2010/main" val="2855807383"/>
              </p:ext>
            </p:extLst>
          </p:nvPr>
        </p:nvGraphicFramePr>
        <p:xfrm>
          <a:off x="1046550" y="4941715"/>
          <a:ext cx="10256112" cy="741680"/>
        </p:xfrm>
        <a:graphic>
          <a:graphicData uri="http://schemas.openxmlformats.org/drawingml/2006/table">
            <a:tbl>
              <a:tblPr firstRow="1" bandRow="1">
                <a:tableStyleId>{5940675A-B579-460E-94D1-54222C63F5DA}</a:tableStyleId>
              </a:tblPr>
              <a:tblGrid>
                <a:gridCol w="1282014">
                  <a:extLst>
                    <a:ext uri="{9D8B030D-6E8A-4147-A177-3AD203B41FA5}">
                      <a16:colId xmlns:a16="http://schemas.microsoft.com/office/drawing/2014/main" val="20000"/>
                    </a:ext>
                  </a:extLst>
                </a:gridCol>
                <a:gridCol w="1282014">
                  <a:extLst>
                    <a:ext uri="{9D8B030D-6E8A-4147-A177-3AD203B41FA5}">
                      <a16:colId xmlns:a16="http://schemas.microsoft.com/office/drawing/2014/main" val="20001"/>
                    </a:ext>
                  </a:extLst>
                </a:gridCol>
                <a:gridCol w="1282014">
                  <a:extLst>
                    <a:ext uri="{9D8B030D-6E8A-4147-A177-3AD203B41FA5}">
                      <a16:colId xmlns:a16="http://schemas.microsoft.com/office/drawing/2014/main" val="20002"/>
                    </a:ext>
                  </a:extLst>
                </a:gridCol>
                <a:gridCol w="1282014">
                  <a:extLst>
                    <a:ext uri="{9D8B030D-6E8A-4147-A177-3AD203B41FA5}">
                      <a16:colId xmlns:a16="http://schemas.microsoft.com/office/drawing/2014/main" val="20003"/>
                    </a:ext>
                  </a:extLst>
                </a:gridCol>
                <a:gridCol w="1282014">
                  <a:extLst>
                    <a:ext uri="{9D8B030D-6E8A-4147-A177-3AD203B41FA5}">
                      <a16:colId xmlns:a16="http://schemas.microsoft.com/office/drawing/2014/main" val="20004"/>
                    </a:ext>
                  </a:extLst>
                </a:gridCol>
                <a:gridCol w="1282014">
                  <a:extLst>
                    <a:ext uri="{9D8B030D-6E8A-4147-A177-3AD203B41FA5}">
                      <a16:colId xmlns:a16="http://schemas.microsoft.com/office/drawing/2014/main" val="20005"/>
                    </a:ext>
                  </a:extLst>
                </a:gridCol>
                <a:gridCol w="1282014">
                  <a:extLst>
                    <a:ext uri="{9D8B030D-6E8A-4147-A177-3AD203B41FA5}">
                      <a16:colId xmlns:a16="http://schemas.microsoft.com/office/drawing/2014/main" val="20006"/>
                    </a:ext>
                  </a:extLst>
                </a:gridCol>
                <a:gridCol w="1282014">
                  <a:extLst>
                    <a:ext uri="{9D8B030D-6E8A-4147-A177-3AD203B41FA5}">
                      <a16:colId xmlns:a16="http://schemas.microsoft.com/office/drawing/2014/main" val="20007"/>
                    </a:ext>
                  </a:extLst>
                </a:gridCol>
              </a:tblGrid>
              <a:tr h="370840">
                <a:tc>
                  <a:txBody>
                    <a:bodyPr/>
                    <a:lstStyle/>
                    <a:p>
                      <a:pPr algn="ctr"/>
                      <a:r>
                        <a:rPr lang="en-GB" dirty="0" smtClean="0"/>
                        <a:t>268435456</a:t>
                      </a:r>
                      <a:endParaRPr lang="en-GB" baseline="30000" dirty="0"/>
                    </a:p>
                  </a:txBody>
                  <a:tcPr/>
                </a:tc>
                <a:tc>
                  <a:txBody>
                    <a:bodyPr/>
                    <a:lstStyle/>
                    <a:p>
                      <a:pPr algn="ctr"/>
                      <a:r>
                        <a:rPr lang="en-GB" dirty="0" smtClean="0"/>
                        <a:t>16777216</a:t>
                      </a:r>
                      <a:endParaRPr lang="en-GB" baseline="30000" dirty="0"/>
                    </a:p>
                  </a:txBody>
                  <a:tcPr/>
                </a:tc>
                <a:tc>
                  <a:txBody>
                    <a:bodyPr/>
                    <a:lstStyle/>
                    <a:p>
                      <a:pPr algn="ctr"/>
                      <a:r>
                        <a:rPr lang="en-GB" dirty="0" smtClean="0"/>
                        <a:t>1048576</a:t>
                      </a:r>
                      <a:endParaRPr lang="en-GB" baseline="30000" dirty="0"/>
                    </a:p>
                  </a:txBody>
                  <a:tcPr/>
                </a:tc>
                <a:tc>
                  <a:txBody>
                    <a:bodyPr/>
                    <a:lstStyle/>
                    <a:p>
                      <a:pPr algn="ctr"/>
                      <a:r>
                        <a:rPr lang="en-GB" dirty="0" smtClean="0"/>
                        <a:t>65536</a:t>
                      </a:r>
                      <a:endParaRPr lang="en-GB" baseline="30000" dirty="0"/>
                    </a:p>
                  </a:txBody>
                  <a:tcPr/>
                </a:tc>
                <a:tc>
                  <a:txBody>
                    <a:bodyPr/>
                    <a:lstStyle/>
                    <a:p>
                      <a:pPr algn="ctr"/>
                      <a:r>
                        <a:rPr lang="en-GB" dirty="0" smtClean="0"/>
                        <a:t>4096</a:t>
                      </a:r>
                      <a:endParaRPr lang="en-GB" baseline="30000" dirty="0"/>
                    </a:p>
                  </a:txBody>
                  <a:tcPr/>
                </a:tc>
                <a:tc>
                  <a:txBody>
                    <a:bodyPr/>
                    <a:lstStyle/>
                    <a:p>
                      <a:pPr algn="ctr"/>
                      <a:r>
                        <a:rPr lang="en-GB" baseline="0" dirty="0" smtClean="0"/>
                        <a:t>256</a:t>
                      </a:r>
                      <a:endParaRPr lang="en-GB" baseline="30000" dirty="0"/>
                    </a:p>
                  </a:txBody>
                  <a:tcPr/>
                </a:tc>
                <a:tc>
                  <a:txBody>
                    <a:bodyPr/>
                    <a:lstStyle/>
                    <a:p>
                      <a:pPr algn="ctr"/>
                      <a:r>
                        <a:rPr lang="en-GB" dirty="0" smtClean="0"/>
                        <a:t>16</a:t>
                      </a:r>
                      <a:endParaRPr lang="en-GB" baseline="30000" dirty="0"/>
                    </a:p>
                  </a:txBody>
                  <a:tcPr/>
                </a:tc>
                <a:tc>
                  <a:txBody>
                    <a:bodyPr/>
                    <a:lstStyle/>
                    <a:p>
                      <a:pPr algn="ctr"/>
                      <a:r>
                        <a:rPr lang="en-GB" baseline="0" dirty="0" smtClean="0"/>
                        <a:t>1</a:t>
                      </a:r>
                      <a:endParaRPr lang="en-GB" baseline="30000" dirty="0"/>
                    </a:p>
                  </a:txBody>
                  <a:tcPr/>
                </a:tc>
                <a:extLst>
                  <a:ext uri="{0D108BD9-81ED-4DB2-BD59-A6C34878D82A}">
                    <a16:rowId xmlns:a16="http://schemas.microsoft.com/office/drawing/2014/main" val="10000"/>
                  </a:ext>
                </a:extLst>
              </a:tr>
              <a:tr h="370840">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a:p>
                  </a:txBody>
                  <a:tcPr/>
                </a:tc>
                <a:tc>
                  <a:txBody>
                    <a:bodyPr/>
                    <a:lstStyle/>
                    <a:p>
                      <a:pPr algn="ctr"/>
                      <a:endParaRPr lang="en-GB" dirty="0"/>
                    </a:p>
                  </a:txBody>
                  <a:tcPr/>
                </a:tc>
                <a:tc>
                  <a:txBody>
                    <a:bodyPr/>
                    <a:lstStyle/>
                    <a:p>
                      <a:pPr algn="ctr"/>
                      <a:endParaRPr lang="en-GB" dirty="0"/>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1017431" y="1712890"/>
            <a:ext cx="4365938" cy="369332"/>
          </a:xfrm>
          <a:prstGeom prst="rect">
            <a:avLst/>
          </a:prstGeom>
          <a:noFill/>
        </p:spPr>
        <p:txBody>
          <a:bodyPr wrap="square" rtlCol="0">
            <a:spAutoFit/>
          </a:bodyPr>
          <a:lstStyle/>
          <a:p>
            <a:r>
              <a:rPr lang="en-GB" b="1" dirty="0" smtClean="0"/>
              <a:t>Base 10 – Denary / Decimal</a:t>
            </a:r>
            <a:endParaRPr lang="en-GB" b="1" dirty="0"/>
          </a:p>
        </p:txBody>
      </p:sp>
      <p:sp>
        <p:nvSpPr>
          <p:cNvPr id="9" name="TextBox 8"/>
          <p:cNvSpPr txBox="1"/>
          <p:nvPr/>
        </p:nvSpPr>
        <p:spPr>
          <a:xfrm>
            <a:off x="1017431" y="3075904"/>
            <a:ext cx="4365938" cy="369332"/>
          </a:xfrm>
          <a:prstGeom prst="rect">
            <a:avLst/>
          </a:prstGeom>
          <a:noFill/>
        </p:spPr>
        <p:txBody>
          <a:bodyPr wrap="square" rtlCol="0">
            <a:spAutoFit/>
          </a:bodyPr>
          <a:lstStyle/>
          <a:p>
            <a:r>
              <a:rPr lang="en-GB" b="1" dirty="0" smtClean="0"/>
              <a:t>Base 2 – Binary</a:t>
            </a:r>
            <a:endParaRPr lang="en-GB" b="1" dirty="0"/>
          </a:p>
        </p:txBody>
      </p:sp>
      <p:sp>
        <p:nvSpPr>
          <p:cNvPr id="10" name="TextBox 9"/>
          <p:cNvSpPr txBox="1"/>
          <p:nvPr/>
        </p:nvSpPr>
        <p:spPr>
          <a:xfrm>
            <a:off x="1017431" y="4492580"/>
            <a:ext cx="4365938" cy="369332"/>
          </a:xfrm>
          <a:prstGeom prst="rect">
            <a:avLst/>
          </a:prstGeom>
          <a:noFill/>
        </p:spPr>
        <p:txBody>
          <a:bodyPr wrap="square" rtlCol="0">
            <a:spAutoFit/>
          </a:bodyPr>
          <a:lstStyle/>
          <a:p>
            <a:r>
              <a:rPr lang="en-GB" b="1" dirty="0" smtClean="0"/>
              <a:t>Base 16 – Hexadecimal</a:t>
            </a:r>
            <a:endParaRPr lang="en-GB" b="1" dirty="0"/>
          </a:p>
        </p:txBody>
      </p:sp>
    </p:spTree>
    <p:extLst>
      <p:ext uri="{BB962C8B-B14F-4D97-AF65-F5344CB8AC3E}">
        <p14:creationId xmlns:p14="http://schemas.microsoft.com/office/powerpoint/2010/main" val="65954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Binary to decimal conversions</a:t>
            </a:r>
          </a:p>
          <a:p>
            <a:endParaRPr lang="en-GB" b="1" dirty="0" smtClean="0"/>
          </a:p>
          <a:p>
            <a:endParaRPr lang="en-GB" b="1" dirty="0" smtClean="0"/>
          </a:p>
          <a:p>
            <a:r>
              <a:rPr lang="en-GB" sz="2000" dirty="0" smtClean="0"/>
              <a:t>Binary numbers are converted to decimal integers as follows:</a:t>
            </a:r>
          </a:p>
          <a:p>
            <a:pPr lvl="1"/>
            <a:r>
              <a:rPr lang="en-GB" sz="2000" dirty="0" smtClean="0"/>
              <a:t>Write </a:t>
            </a:r>
            <a:r>
              <a:rPr lang="en-GB" sz="2000" dirty="0"/>
              <a:t>down a binary number (e.g. 10000111).</a:t>
            </a:r>
          </a:p>
          <a:p>
            <a:pPr lvl="1"/>
            <a:r>
              <a:rPr lang="en-GB" sz="2000" dirty="0"/>
              <a:t>Above the number, starting from the least significant bit (LSB) on the </a:t>
            </a:r>
            <a:r>
              <a:rPr lang="en-GB" sz="2000" dirty="0" err="1"/>
              <a:t>righthand</a:t>
            </a:r>
            <a:r>
              <a:rPr lang="en-GB" sz="2000" dirty="0"/>
              <a:t> side, write the number 1.</a:t>
            </a:r>
          </a:p>
          <a:p>
            <a:pPr lvl="1"/>
            <a:r>
              <a:rPr lang="en-GB" sz="2000" dirty="0"/>
              <a:t>As you move left from the LSB to the most significant bit (MSB), double the value </a:t>
            </a:r>
            <a:br>
              <a:rPr lang="en-GB" sz="2000" dirty="0"/>
            </a:br>
            <a:r>
              <a:rPr lang="en-GB" sz="2000" dirty="0"/>
              <a:t>of the previous number</a:t>
            </a:r>
            <a:r>
              <a:rPr lang="en-GB" sz="2000" dirty="0" smtClean="0"/>
              <a:t>.</a:t>
            </a:r>
          </a:p>
          <a:p>
            <a:pPr lvl="0"/>
            <a:r>
              <a:rPr lang="en-GB" sz="2000" dirty="0"/>
              <a:t>Wherever there is a 1, add the decimal value.</a:t>
            </a:r>
          </a:p>
          <a:p>
            <a:pPr lvl="0"/>
            <a:r>
              <a:rPr lang="en-GB" sz="2000" dirty="0"/>
              <a:t>The above example represents:</a:t>
            </a:r>
          </a:p>
          <a:p>
            <a:pPr lvl="1"/>
            <a:r>
              <a:rPr lang="en-GB" sz="2000" dirty="0"/>
              <a:t>one 128, one 4, one 2 and one 1</a:t>
            </a:r>
          </a:p>
          <a:p>
            <a:pPr lvl="1"/>
            <a:r>
              <a:rPr lang="en-GB" sz="2000" dirty="0"/>
              <a:t>giving a total value of </a:t>
            </a:r>
          </a:p>
          <a:p>
            <a:pPr lvl="1"/>
            <a:r>
              <a:rPr lang="en-GB" sz="2000" dirty="0"/>
              <a:t>135 (128 + 4 + 2 + 1 = 135). </a:t>
            </a:r>
          </a:p>
          <a:p>
            <a:pPr lvl="0"/>
            <a:r>
              <a:rPr lang="en-GB" sz="2000" dirty="0"/>
              <a:t>Therefore 10000111 in binary equals 135 as a decimal integer.</a:t>
            </a:r>
          </a:p>
          <a:p>
            <a:endParaRPr lang="en-GB" b="1" dirty="0"/>
          </a:p>
          <a:p>
            <a:endParaRPr lang="en-GB" b="1" dirty="0" smtClean="0"/>
          </a:p>
          <a:p>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graphicFrame>
        <p:nvGraphicFramePr>
          <p:cNvPr id="11" name="Content Placeholder 6"/>
          <p:cNvGraphicFramePr>
            <a:graphicFrameLocks/>
          </p:cNvGraphicFramePr>
          <p:nvPr>
            <p:extLst>
              <p:ext uri="{D42A27DB-BD31-4B8C-83A1-F6EECF244321}">
                <p14:modId xmlns:p14="http://schemas.microsoft.com/office/powerpoint/2010/main" val="236432065"/>
              </p:ext>
            </p:extLst>
          </p:nvPr>
        </p:nvGraphicFramePr>
        <p:xfrm>
          <a:off x="900416" y="1759647"/>
          <a:ext cx="10256112" cy="741680"/>
        </p:xfrm>
        <a:graphic>
          <a:graphicData uri="http://schemas.openxmlformats.org/drawingml/2006/table">
            <a:tbl>
              <a:tblPr firstRow="1" bandRow="1">
                <a:tableStyleId>{5940675A-B579-460E-94D1-54222C63F5DA}</a:tableStyleId>
              </a:tblPr>
              <a:tblGrid>
                <a:gridCol w="1282014">
                  <a:extLst>
                    <a:ext uri="{9D8B030D-6E8A-4147-A177-3AD203B41FA5}">
                      <a16:colId xmlns:a16="http://schemas.microsoft.com/office/drawing/2014/main" val="20000"/>
                    </a:ext>
                  </a:extLst>
                </a:gridCol>
                <a:gridCol w="1282014">
                  <a:extLst>
                    <a:ext uri="{9D8B030D-6E8A-4147-A177-3AD203B41FA5}">
                      <a16:colId xmlns:a16="http://schemas.microsoft.com/office/drawing/2014/main" val="20001"/>
                    </a:ext>
                  </a:extLst>
                </a:gridCol>
                <a:gridCol w="1282014">
                  <a:extLst>
                    <a:ext uri="{9D8B030D-6E8A-4147-A177-3AD203B41FA5}">
                      <a16:colId xmlns:a16="http://schemas.microsoft.com/office/drawing/2014/main" val="20002"/>
                    </a:ext>
                  </a:extLst>
                </a:gridCol>
                <a:gridCol w="1282014">
                  <a:extLst>
                    <a:ext uri="{9D8B030D-6E8A-4147-A177-3AD203B41FA5}">
                      <a16:colId xmlns:a16="http://schemas.microsoft.com/office/drawing/2014/main" val="20003"/>
                    </a:ext>
                  </a:extLst>
                </a:gridCol>
                <a:gridCol w="1282014">
                  <a:extLst>
                    <a:ext uri="{9D8B030D-6E8A-4147-A177-3AD203B41FA5}">
                      <a16:colId xmlns:a16="http://schemas.microsoft.com/office/drawing/2014/main" val="20004"/>
                    </a:ext>
                  </a:extLst>
                </a:gridCol>
                <a:gridCol w="1282014">
                  <a:extLst>
                    <a:ext uri="{9D8B030D-6E8A-4147-A177-3AD203B41FA5}">
                      <a16:colId xmlns:a16="http://schemas.microsoft.com/office/drawing/2014/main" val="20005"/>
                    </a:ext>
                  </a:extLst>
                </a:gridCol>
                <a:gridCol w="1282014">
                  <a:extLst>
                    <a:ext uri="{9D8B030D-6E8A-4147-A177-3AD203B41FA5}">
                      <a16:colId xmlns:a16="http://schemas.microsoft.com/office/drawing/2014/main" val="20006"/>
                    </a:ext>
                  </a:extLst>
                </a:gridCol>
                <a:gridCol w="1282014">
                  <a:extLst>
                    <a:ext uri="{9D8B030D-6E8A-4147-A177-3AD203B41FA5}">
                      <a16:colId xmlns:a16="http://schemas.microsoft.com/office/drawing/2014/main" val="20007"/>
                    </a:ext>
                  </a:extLst>
                </a:gridCol>
              </a:tblGrid>
              <a:tr h="370840">
                <a:tc>
                  <a:txBody>
                    <a:bodyPr/>
                    <a:lstStyle/>
                    <a:p>
                      <a:pPr algn="ctr"/>
                      <a:r>
                        <a:rPr lang="en-GB" baseline="0" dirty="0" smtClean="0"/>
                        <a:t>128</a:t>
                      </a:r>
                      <a:endParaRPr lang="en-GB" baseline="30000" dirty="0"/>
                    </a:p>
                  </a:txBody>
                  <a:tcPr/>
                </a:tc>
                <a:tc>
                  <a:txBody>
                    <a:bodyPr/>
                    <a:lstStyle/>
                    <a:p>
                      <a:pPr algn="ctr"/>
                      <a:r>
                        <a:rPr lang="en-GB" baseline="0" dirty="0" smtClean="0"/>
                        <a:t>64</a:t>
                      </a:r>
                      <a:endParaRPr lang="en-GB" baseline="30000" dirty="0"/>
                    </a:p>
                  </a:txBody>
                  <a:tcPr/>
                </a:tc>
                <a:tc>
                  <a:txBody>
                    <a:bodyPr/>
                    <a:lstStyle/>
                    <a:p>
                      <a:pPr algn="ctr"/>
                      <a:r>
                        <a:rPr lang="en-GB" baseline="0" dirty="0" smtClean="0"/>
                        <a:t>32</a:t>
                      </a:r>
                      <a:endParaRPr lang="en-GB" baseline="30000" dirty="0"/>
                    </a:p>
                  </a:txBody>
                  <a:tcPr/>
                </a:tc>
                <a:tc>
                  <a:txBody>
                    <a:bodyPr/>
                    <a:lstStyle/>
                    <a:p>
                      <a:pPr algn="ctr"/>
                      <a:r>
                        <a:rPr lang="en-GB" baseline="0" dirty="0" smtClean="0"/>
                        <a:t>16</a:t>
                      </a:r>
                      <a:endParaRPr lang="en-GB" baseline="30000" dirty="0"/>
                    </a:p>
                  </a:txBody>
                  <a:tcPr/>
                </a:tc>
                <a:tc>
                  <a:txBody>
                    <a:bodyPr/>
                    <a:lstStyle/>
                    <a:p>
                      <a:pPr algn="ctr"/>
                      <a:r>
                        <a:rPr lang="en-GB" baseline="0" dirty="0" smtClean="0"/>
                        <a:t>8</a:t>
                      </a:r>
                      <a:endParaRPr lang="en-GB" baseline="30000" dirty="0"/>
                    </a:p>
                  </a:txBody>
                  <a:tcPr/>
                </a:tc>
                <a:tc>
                  <a:txBody>
                    <a:bodyPr/>
                    <a:lstStyle/>
                    <a:p>
                      <a:pPr algn="ctr"/>
                      <a:r>
                        <a:rPr lang="en-GB" baseline="0" dirty="0" smtClean="0"/>
                        <a:t>4</a:t>
                      </a:r>
                      <a:endParaRPr lang="en-GB" baseline="30000" dirty="0"/>
                    </a:p>
                  </a:txBody>
                  <a:tcPr/>
                </a:tc>
                <a:tc>
                  <a:txBody>
                    <a:bodyPr/>
                    <a:lstStyle/>
                    <a:p>
                      <a:pPr algn="ctr"/>
                      <a:r>
                        <a:rPr lang="en-GB" dirty="0" smtClean="0"/>
                        <a:t>2</a:t>
                      </a:r>
                      <a:endParaRPr lang="en-GB" baseline="30000" dirty="0"/>
                    </a:p>
                  </a:txBody>
                  <a:tcPr/>
                </a:tc>
                <a:tc>
                  <a:txBody>
                    <a:bodyPr/>
                    <a:lstStyle/>
                    <a:p>
                      <a:pPr algn="ctr"/>
                      <a:r>
                        <a:rPr lang="en-GB" baseline="0" dirty="0" smtClean="0"/>
                        <a:t>1</a:t>
                      </a:r>
                      <a:endParaRPr lang="en-GB" baseline="30000" dirty="0"/>
                    </a:p>
                  </a:txBody>
                  <a:tcPr/>
                </a:tc>
                <a:extLst>
                  <a:ext uri="{0D108BD9-81ED-4DB2-BD59-A6C34878D82A}">
                    <a16:rowId xmlns:a16="http://schemas.microsoft.com/office/drawing/2014/main" val="10000"/>
                  </a:ext>
                </a:extLst>
              </a:tr>
              <a:tr h="370840">
                <a:tc>
                  <a:txBody>
                    <a:bodyPr/>
                    <a:lstStyle/>
                    <a:p>
                      <a:pPr algn="ctr"/>
                      <a:r>
                        <a:rPr lang="en-GB" dirty="0" smtClean="0"/>
                        <a:t>1</a:t>
                      </a:r>
                      <a:endParaRPr lang="en-GB" dirty="0"/>
                    </a:p>
                  </a:txBody>
                  <a:tcPr marL="121920" marR="121920"/>
                </a:tc>
                <a:tc>
                  <a:txBody>
                    <a:bodyPr/>
                    <a:lstStyle/>
                    <a:p>
                      <a:pPr algn="ctr"/>
                      <a:r>
                        <a:rPr lang="en-GB" dirty="0" smtClean="0"/>
                        <a:t>0</a:t>
                      </a:r>
                      <a:endParaRPr lang="en-GB" dirty="0"/>
                    </a:p>
                  </a:txBody>
                  <a:tcPr marL="121920" marR="121920"/>
                </a:tc>
                <a:tc>
                  <a:txBody>
                    <a:bodyPr/>
                    <a:lstStyle/>
                    <a:p>
                      <a:pPr algn="ctr"/>
                      <a:r>
                        <a:rPr lang="en-GB" dirty="0" smtClean="0"/>
                        <a:t>0</a:t>
                      </a:r>
                      <a:endParaRPr lang="en-GB" dirty="0"/>
                    </a:p>
                  </a:txBody>
                  <a:tcPr marL="121920" marR="121920"/>
                </a:tc>
                <a:tc>
                  <a:txBody>
                    <a:bodyPr/>
                    <a:lstStyle/>
                    <a:p>
                      <a:pPr algn="ctr"/>
                      <a:r>
                        <a:rPr lang="en-GB" dirty="0" smtClean="0"/>
                        <a:t>0</a:t>
                      </a:r>
                      <a:endParaRPr lang="en-GB" dirty="0"/>
                    </a:p>
                  </a:txBody>
                  <a:tcPr marL="121920" marR="121920"/>
                </a:tc>
                <a:tc>
                  <a:txBody>
                    <a:bodyPr/>
                    <a:lstStyle/>
                    <a:p>
                      <a:pPr algn="ctr"/>
                      <a:r>
                        <a:rPr lang="en-GB" dirty="0" smtClean="0"/>
                        <a:t>0</a:t>
                      </a:r>
                      <a:endParaRPr lang="en-GB" dirty="0"/>
                    </a:p>
                  </a:txBody>
                  <a:tcPr marL="121920" marR="121920"/>
                </a:tc>
                <a:tc>
                  <a:txBody>
                    <a:bodyPr/>
                    <a:lstStyle/>
                    <a:p>
                      <a:pPr algn="ctr"/>
                      <a:r>
                        <a:rPr lang="en-GB" dirty="0" smtClean="0"/>
                        <a:t>1</a:t>
                      </a:r>
                      <a:endParaRPr lang="en-GB" dirty="0"/>
                    </a:p>
                  </a:txBody>
                  <a:tcPr marL="121920" marR="121920"/>
                </a:tc>
                <a:tc>
                  <a:txBody>
                    <a:bodyPr/>
                    <a:lstStyle/>
                    <a:p>
                      <a:pPr algn="ctr"/>
                      <a:r>
                        <a:rPr lang="en-GB" dirty="0" smtClean="0"/>
                        <a:t>1</a:t>
                      </a:r>
                      <a:endParaRPr lang="en-GB" dirty="0"/>
                    </a:p>
                  </a:txBody>
                  <a:tcPr marL="121920" marR="121920"/>
                </a:tc>
                <a:tc>
                  <a:txBody>
                    <a:bodyPr/>
                    <a:lstStyle/>
                    <a:p>
                      <a:pPr algn="ctr"/>
                      <a:r>
                        <a:rPr lang="en-GB" dirty="0" smtClean="0"/>
                        <a:t>1</a:t>
                      </a:r>
                      <a:endParaRPr lang="en-GB" dirty="0"/>
                    </a:p>
                  </a:txBody>
                  <a:tcPr marL="121920" marR="121920"/>
                </a:tc>
                <a:extLst>
                  <a:ext uri="{0D108BD9-81ED-4DB2-BD59-A6C34878D82A}">
                    <a16:rowId xmlns:a16="http://schemas.microsoft.com/office/drawing/2014/main" val="10001"/>
                  </a:ext>
                </a:extLst>
              </a:tr>
            </a:tbl>
          </a:graphicData>
        </a:graphic>
      </p:graphicFrame>
      <p:sp>
        <p:nvSpPr>
          <p:cNvPr id="12" name="TextBox 11"/>
          <p:cNvSpPr txBox="1"/>
          <p:nvPr/>
        </p:nvSpPr>
        <p:spPr>
          <a:xfrm>
            <a:off x="806878" y="1444376"/>
            <a:ext cx="1056117" cy="369332"/>
          </a:xfrm>
          <a:prstGeom prst="rect">
            <a:avLst/>
          </a:prstGeom>
          <a:noFill/>
        </p:spPr>
        <p:txBody>
          <a:bodyPr wrap="square" rtlCol="0">
            <a:spAutoFit/>
          </a:bodyPr>
          <a:lstStyle/>
          <a:p>
            <a:r>
              <a:rPr lang="en-GB" dirty="0" smtClean="0"/>
              <a:t>MSB</a:t>
            </a:r>
            <a:endParaRPr lang="en-GB" dirty="0"/>
          </a:p>
        </p:txBody>
      </p:sp>
      <p:sp>
        <p:nvSpPr>
          <p:cNvPr id="13" name="TextBox 12"/>
          <p:cNvSpPr txBox="1"/>
          <p:nvPr/>
        </p:nvSpPr>
        <p:spPr>
          <a:xfrm>
            <a:off x="10753777" y="1444376"/>
            <a:ext cx="1056117" cy="369332"/>
          </a:xfrm>
          <a:prstGeom prst="rect">
            <a:avLst/>
          </a:prstGeom>
          <a:noFill/>
        </p:spPr>
        <p:txBody>
          <a:bodyPr wrap="square" rtlCol="0">
            <a:spAutoFit/>
          </a:bodyPr>
          <a:lstStyle/>
          <a:p>
            <a:r>
              <a:rPr lang="en-GB" dirty="0" smtClean="0"/>
              <a:t>LSB</a:t>
            </a:r>
            <a:endParaRPr lang="en-GB" dirty="0"/>
          </a:p>
        </p:txBody>
      </p:sp>
    </p:spTree>
    <p:extLst>
      <p:ext uri="{BB962C8B-B14F-4D97-AF65-F5344CB8AC3E}">
        <p14:creationId xmlns:p14="http://schemas.microsoft.com/office/powerpoint/2010/main" val="3105687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Number Bases &amp; Units</a:t>
            </a:r>
          </a:p>
        </p:txBody>
      </p:sp>
      <p:sp>
        <p:nvSpPr>
          <p:cNvPr id="3" name="Content Placeholder 2"/>
          <p:cNvSpPr>
            <a:spLocks noGrp="1"/>
          </p:cNvSpPr>
          <p:nvPr>
            <p:ph idx="1"/>
          </p:nvPr>
        </p:nvSpPr>
        <p:spPr/>
        <p:txBody>
          <a:bodyPr/>
          <a:lstStyle/>
          <a:p>
            <a:r>
              <a:rPr lang="en-GB" b="1" dirty="0" smtClean="0"/>
              <a:t>Decimal to binary conversions</a:t>
            </a:r>
          </a:p>
          <a:p>
            <a:endParaRPr lang="en-GB" b="1" dirty="0" smtClean="0"/>
          </a:p>
          <a:p>
            <a:endParaRPr lang="en-GB" b="1" dirty="0" smtClean="0"/>
          </a:p>
          <a:p>
            <a:endParaRPr lang="en-GB" sz="2000" dirty="0" smtClean="0"/>
          </a:p>
          <a:p>
            <a:r>
              <a:rPr lang="en-GB" sz="2000" dirty="0" smtClean="0"/>
              <a:t>To </a:t>
            </a:r>
            <a:r>
              <a:rPr lang="en-GB" sz="2000" dirty="0"/>
              <a:t>convert a decimal integer to a binary number, use the same method, but working the other way.</a:t>
            </a:r>
          </a:p>
          <a:p>
            <a:r>
              <a:rPr lang="en-GB" sz="2000" dirty="0"/>
              <a:t>Another way of carrying out this calculation is to carry out repeated divisions on the decimal number.</a:t>
            </a:r>
          </a:p>
          <a:p>
            <a:endParaRPr lang="en-GB" b="1" dirty="0"/>
          </a:p>
          <a:p>
            <a:endParaRPr lang="en-GB" b="1" dirty="0" smtClean="0"/>
          </a:p>
          <a:p>
            <a:endParaRPr lang="en-GB" dirty="0"/>
          </a:p>
        </p:txBody>
      </p:sp>
      <p:sp>
        <p:nvSpPr>
          <p:cNvPr id="4" name="Text Placeholder 3"/>
          <p:cNvSpPr>
            <a:spLocks noGrp="1"/>
          </p:cNvSpPr>
          <p:nvPr>
            <p:ph type="body" sz="quarter" idx="13"/>
          </p:nvPr>
        </p:nvSpPr>
        <p:spPr/>
        <p:txBody>
          <a:bodyPr/>
          <a:lstStyle/>
          <a:p>
            <a:r>
              <a:rPr lang="en-GB" dirty="0"/>
              <a:t>To understand number bases commonly used in Computer Science</a:t>
            </a:r>
          </a:p>
          <a:p>
            <a:endParaRPr lang="en-GB" dirty="0"/>
          </a:p>
        </p:txBody>
      </p:sp>
      <p:graphicFrame>
        <p:nvGraphicFramePr>
          <p:cNvPr id="11" name="Content Placeholder 6"/>
          <p:cNvGraphicFramePr>
            <a:graphicFrameLocks/>
          </p:cNvGraphicFramePr>
          <p:nvPr>
            <p:extLst>
              <p:ext uri="{D42A27DB-BD31-4B8C-83A1-F6EECF244321}">
                <p14:modId xmlns:p14="http://schemas.microsoft.com/office/powerpoint/2010/main" val="2044651005"/>
              </p:ext>
            </p:extLst>
          </p:nvPr>
        </p:nvGraphicFramePr>
        <p:xfrm>
          <a:off x="900416" y="1759647"/>
          <a:ext cx="10256112" cy="741680"/>
        </p:xfrm>
        <a:graphic>
          <a:graphicData uri="http://schemas.openxmlformats.org/drawingml/2006/table">
            <a:tbl>
              <a:tblPr firstRow="1" bandRow="1">
                <a:tableStyleId>{5940675A-B579-460E-94D1-54222C63F5DA}</a:tableStyleId>
              </a:tblPr>
              <a:tblGrid>
                <a:gridCol w="1282014">
                  <a:extLst>
                    <a:ext uri="{9D8B030D-6E8A-4147-A177-3AD203B41FA5}">
                      <a16:colId xmlns:a16="http://schemas.microsoft.com/office/drawing/2014/main" val="20000"/>
                    </a:ext>
                  </a:extLst>
                </a:gridCol>
                <a:gridCol w="1282014">
                  <a:extLst>
                    <a:ext uri="{9D8B030D-6E8A-4147-A177-3AD203B41FA5}">
                      <a16:colId xmlns:a16="http://schemas.microsoft.com/office/drawing/2014/main" val="20001"/>
                    </a:ext>
                  </a:extLst>
                </a:gridCol>
                <a:gridCol w="1282014">
                  <a:extLst>
                    <a:ext uri="{9D8B030D-6E8A-4147-A177-3AD203B41FA5}">
                      <a16:colId xmlns:a16="http://schemas.microsoft.com/office/drawing/2014/main" val="20002"/>
                    </a:ext>
                  </a:extLst>
                </a:gridCol>
                <a:gridCol w="1282014">
                  <a:extLst>
                    <a:ext uri="{9D8B030D-6E8A-4147-A177-3AD203B41FA5}">
                      <a16:colId xmlns:a16="http://schemas.microsoft.com/office/drawing/2014/main" val="20003"/>
                    </a:ext>
                  </a:extLst>
                </a:gridCol>
                <a:gridCol w="1282014">
                  <a:extLst>
                    <a:ext uri="{9D8B030D-6E8A-4147-A177-3AD203B41FA5}">
                      <a16:colId xmlns:a16="http://schemas.microsoft.com/office/drawing/2014/main" val="20004"/>
                    </a:ext>
                  </a:extLst>
                </a:gridCol>
                <a:gridCol w="1282014">
                  <a:extLst>
                    <a:ext uri="{9D8B030D-6E8A-4147-A177-3AD203B41FA5}">
                      <a16:colId xmlns:a16="http://schemas.microsoft.com/office/drawing/2014/main" val="20005"/>
                    </a:ext>
                  </a:extLst>
                </a:gridCol>
                <a:gridCol w="1282014">
                  <a:extLst>
                    <a:ext uri="{9D8B030D-6E8A-4147-A177-3AD203B41FA5}">
                      <a16:colId xmlns:a16="http://schemas.microsoft.com/office/drawing/2014/main" val="20006"/>
                    </a:ext>
                  </a:extLst>
                </a:gridCol>
                <a:gridCol w="1282014">
                  <a:extLst>
                    <a:ext uri="{9D8B030D-6E8A-4147-A177-3AD203B41FA5}">
                      <a16:colId xmlns:a16="http://schemas.microsoft.com/office/drawing/2014/main" val="20007"/>
                    </a:ext>
                  </a:extLst>
                </a:gridCol>
              </a:tblGrid>
              <a:tr h="370840">
                <a:tc>
                  <a:txBody>
                    <a:bodyPr/>
                    <a:lstStyle/>
                    <a:p>
                      <a:pPr algn="ctr"/>
                      <a:r>
                        <a:rPr lang="en-GB" baseline="0" dirty="0" smtClean="0"/>
                        <a:t>128</a:t>
                      </a:r>
                      <a:endParaRPr lang="en-GB" baseline="30000" dirty="0"/>
                    </a:p>
                  </a:txBody>
                  <a:tcPr/>
                </a:tc>
                <a:tc>
                  <a:txBody>
                    <a:bodyPr/>
                    <a:lstStyle/>
                    <a:p>
                      <a:pPr algn="ctr"/>
                      <a:r>
                        <a:rPr lang="en-GB" baseline="0" dirty="0" smtClean="0"/>
                        <a:t>64</a:t>
                      </a:r>
                      <a:endParaRPr lang="en-GB" baseline="30000" dirty="0"/>
                    </a:p>
                  </a:txBody>
                  <a:tcPr/>
                </a:tc>
                <a:tc>
                  <a:txBody>
                    <a:bodyPr/>
                    <a:lstStyle/>
                    <a:p>
                      <a:pPr algn="ctr"/>
                      <a:r>
                        <a:rPr lang="en-GB" baseline="0" dirty="0" smtClean="0"/>
                        <a:t>32</a:t>
                      </a:r>
                      <a:endParaRPr lang="en-GB" baseline="30000" dirty="0"/>
                    </a:p>
                  </a:txBody>
                  <a:tcPr/>
                </a:tc>
                <a:tc>
                  <a:txBody>
                    <a:bodyPr/>
                    <a:lstStyle/>
                    <a:p>
                      <a:pPr algn="ctr"/>
                      <a:r>
                        <a:rPr lang="en-GB" baseline="0" dirty="0" smtClean="0"/>
                        <a:t>16</a:t>
                      </a:r>
                      <a:endParaRPr lang="en-GB" baseline="30000" dirty="0"/>
                    </a:p>
                  </a:txBody>
                  <a:tcPr/>
                </a:tc>
                <a:tc>
                  <a:txBody>
                    <a:bodyPr/>
                    <a:lstStyle/>
                    <a:p>
                      <a:pPr algn="ctr"/>
                      <a:r>
                        <a:rPr lang="en-GB" baseline="0" dirty="0" smtClean="0"/>
                        <a:t>8</a:t>
                      </a:r>
                      <a:endParaRPr lang="en-GB" baseline="30000" dirty="0"/>
                    </a:p>
                  </a:txBody>
                  <a:tcPr/>
                </a:tc>
                <a:tc>
                  <a:txBody>
                    <a:bodyPr/>
                    <a:lstStyle/>
                    <a:p>
                      <a:pPr algn="ctr"/>
                      <a:r>
                        <a:rPr lang="en-GB" baseline="0" dirty="0" smtClean="0"/>
                        <a:t>4</a:t>
                      </a:r>
                      <a:endParaRPr lang="en-GB" baseline="30000" dirty="0"/>
                    </a:p>
                  </a:txBody>
                  <a:tcPr/>
                </a:tc>
                <a:tc>
                  <a:txBody>
                    <a:bodyPr/>
                    <a:lstStyle/>
                    <a:p>
                      <a:pPr algn="ctr"/>
                      <a:r>
                        <a:rPr lang="en-GB" dirty="0" smtClean="0"/>
                        <a:t>2</a:t>
                      </a:r>
                      <a:endParaRPr lang="en-GB" baseline="30000" dirty="0"/>
                    </a:p>
                  </a:txBody>
                  <a:tcPr/>
                </a:tc>
                <a:tc>
                  <a:txBody>
                    <a:bodyPr/>
                    <a:lstStyle/>
                    <a:p>
                      <a:pPr algn="ctr"/>
                      <a:r>
                        <a:rPr lang="en-GB" baseline="0" dirty="0" smtClean="0"/>
                        <a:t>1</a:t>
                      </a:r>
                      <a:endParaRPr lang="en-GB" baseline="30000" dirty="0"/>
                    </a:p>
                  </a:txBody>
                  <a:tcPr/>
                </a:tc>
                <a:extLst>
                  <a:ext uri="{0D108BD9-81ED-4DB2-BD59-A6C34878D82A}">
                    <a16:rowId xmlns:a16="http://schemas.microsoft.com/office/drawing/2014/main" val="10000"/>
                  </a:ext>
                </a:extLst>
              </a:tr>
              <a:tr h="370840">
                <a:tc>
                  <a:txBody>
                    <a:bodyPr/>
                    <a:lstStyle/>
                    <a:p>
                      <a:pPr algn="ctr"/>
                      <a:endParaRPr lang="en-GB" dirty="0"/>
                    </a:p>
                  </a:txBody>
                  <a:tcPr marL="121920" marR="121920"/>
                </a:tc>
                <a:tc>
                  <a:txBody>
                    <a:bodyPr/>
                    <a:lstStyle/>
                    <a:p>
                      <a:pPr algn="ctr"/>
                      <a:endParaRPr lang="en-GB" dirty="0"/>
                    </a:p>
                  </a:txBody>
                  <a:tcPr marL="121920" marR="121920"/>
                </a:tc>
                <a:tc>
                  <a:txBody>
                    <a:bodyPr/>
                    <a:lstStyle/>
                    <a:p>
                      <a:pPr algn="ctr"/>
                      <a:endParaRPr lang="en-GB" dirty="0"/>
                    </a:p>
                  </a:txBody>
                  <a:tcPr marL="121920" marR="121920"/>
                </a:tc>
                <a:tc>
                  <a:txBody>
                    <a:bodyPr/>
                    <a:lstStyle/>
                    <a:p>
                      <a:pPr algn="ctr"/>
                      <a:endParaRPr lang="en-GB" dirty="0"/>
                    </a:p>
                  </a:txBody>
                  <a:tcPr marL="121920" marR="121920"/>
                </a:tc>
                <a:tc>
                  <a:txBody>
                    <a:bodyPr/>
                    <a:lstStyle/>
                    <a:p>
                      <a:pPr algn="ctr"/>
                      <a:endParaRPr lang="en-GB" dirty="0"/>
                    </a:p>
                  </a:txBody>
                  <a:tcPr marL="121920" marR="121920"/>
                </a:tc>
                <a:tc>
                  <a:txBody>
                    <a:bodyPr/>
                    <a:lstStyle/>
                    <a:p>
                      <a:pPr algn="ctr"/>
                      <a:endParaRPr lang="en-GB" dirty="0"/>
                    </a:p>
                  </a:txBody>
                  <a:tcPr marL="121920" marR="121920"/>
                </a:tc>
                <a:tc>
                  <a:txBody>
                    <a:bodyPr/>
                    <a:lstStyle/>
                    <a:p>
                      <a:pPr algn="ctr"/>
                      <a:endParaRPr lang="en-GB" dirty="0"/>
                    </a:p>
                  </a:txBody>
                  <a:tcPr marL="121920" marR="121920"/>
                </a:tc>
                <a:tc>
                  <a:txBody>
                    <a:bodyPr/>
                    <a:lstStyle/>
                    <a:p>
                      <a:pPr algn="ctr"/>
                      <a:endParaRPr lang="en-GB" dirty="0"/>
                    </a:p>
                  </a:txBody>
                  <a:tcPr marL="121920" marR="121920"/>
                </a:tc>
                <a:extLst>
                  <a:ext uri="{0D108BD9-81ED-4DB2-BD59-A6C34878D82A}">
                    <a16:rowId xmlns:a16="http://schemas.microsoft.com/office/drawing/2014/main" val="10001"/>
                  </a:ext>
                </a:extLst>
              </a:tr>
            </a:tbl>
          </a:graphicData>
        </a:graphic>
      </p:graphicFrame>
      <p:sp>
        <p:nvSpPr>
          <p:cNvPr id="12" name="TextBox 11"/>
          <p:cNvSpPr txBox="1"/>
          <p:nvPr/>
        </p:nvSpPr>
        <p:spPr>
          <a:xfrm>
            <a:off x="806878" y="1444376"/>
            <a:ext cx="1056117" cy="369332"/>
          </a:xfrm>
          <a:prstGeom prst="rect">
            <a:avLst/>
          </a:prstGeom>
          <a:noFill/>
        </p:spPr>
        <p:txBody>
          <a:bodyPr wrap="square" rtlCol="0">
            <a:spAutoFit/>
          </a:bodyPr>
          <a:lstStyle/>
          <a:p>
            <a:r>
              <a:rPr lang="en-GB" dirty="0" smtClean="0"/>
              <a:t>MSB</a:t>
            </a:r>
            <a:endParaRPr lang="en-GB" dirty="0"/>
          </a:p>
        </p:txBody>
      </p:sp>
      <p:sp>
        <p:nvSpPr>
          <p:cNvPr id="13" name="TextBox 12"/>
          <p:cNvSpPr txBox="1"/>
          <p:nvPr/>
        </p:nvSpPr>
        <p:spPr>
          <a:xfrm>
            <a:off x="10753777" y="1444376"/>
            <a:ext cx="1056117" cy="369332"/>
          </a:xfrm>
          <a:prstGeom prst="rect">
            <a:avLst/>
          </a:prstGeom>
          <a:noFill/>
        </p:spPr>
        <p:txBody>
          <a:bodyPr wrap="square" rtlCol="0">
            <a:spAutoFit/>
          </a:bodyPr>
          <a:lstStyle/>
          <a:p>
            <a:r>
              <a:rPr lang="en-GB" dirty="0" smtClean="0"/>
              <a:t>LSB</a:t>
            </a:r>
            <a:endParaRPr lang="en-GB" dirty="0"/>
          </a:p>
        </p:txBody>
      </p:sp>
    </p:spTree>
    <p:extLst>
      <p:ext uri="{BB962C8B-B14F-4D97-AF65-F5344CB8AC3E}">
        <p14:creationId xmlns:p14="http://schemas.microsoft.com/office/powerpoint/2010/main" val="2941538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CF606A979DC44894736665245F394F" ma:contentTypeVersion="12" ma:contentTypeDescription="Create a new document." ma:contentTypeScope="" ma:versionID="f4e250cc5a06a1b5dbd89e0164d93615">
  <xsd:schema xmlns:xsd="http://www.w3.org/2001/XMLSchema" xmlns:xs="http://www.w3.org/2001/XMLSchema" xmlns:p="http://schemas.microsoft.com/office/2006/metadata/properties" targetNamespace="http://schemas.microsoft.com/office/2006/metadata/properties" ma:root="true" ma:fieldsID="cfefa9bea55d2fa40d32303509fe1c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27E461-463C-44ED-A708-BA2FE8EA99F0}">
  <ds:schemaRefs>
    <ds:schemaRef ds:uri="http://schemas.microsoft.com/sharepoint/v3/contenttype/forms"/>
  </ds:schemaRefs>
</ds:datastoreItem>
</file>

<file path=customXml/itemProps2.xml><?xml version="1.0" encoding="utf-8"?>
<ds:datastoreItem xmlns:ds="http://schemas.openxmlformats.org/officeDocument/2006/customXml" ds:itemID="{0570B0CE-6F2C-4406-8B5C-4C109A49EB1A}">
  <ds:schemaRefs>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elements/1.1/"/>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B5AD191A-FD5F-438A-9F99-6C5AAD180F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178</TotalTime>
  <Words>1483</Words>
  <Application>Microsoft Office PowerPoint</Application>
  <PresentationFormat>Widescreen</PresentationFormat>
  <Paragraphs>372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Helvetica</vt:lpstr>
      <vt:lpstr>Tahoma</vt:lpstr>
      <vt:lpstr>Times New Roman</vt:lpstr>
      <vt:lpstr>Office Theme</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Number Bases &amp; Units</vt:lpstr>
      <vt:lpstr>PowerPoint Presentation</vt:lpstr>
    </vt:vector>
  </TitlesOfParts>
  <Company>Twyford CE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Wiggins</dc:creator>
  <cp:lastModifiedBy>Chris Wiggins</cp:lastModifiedBy>
  <cp:revision>42</cp:revision>
  <dcterms:created xsi:type="dcterms:W3CDTF">2015-09-03T10:10:43Z</dcterms:created>
  <dcterms:modified xsi:type="dcterms:W3CDTF">2016-09-20T08:39:41Z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0x0101000CCF606A979DC44894736665245F394F</vt:lpwstr>
  </property>
</Properties>
</file>