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261" r:id="rId5"/>
    <p:sldId id="260" r:id="rId6"/>
    <p:sldId id="262" r:id="rId7"/>
    <p:sldId id="267" r:id="rId8"/>
    <p:sldId id="268" r:id="rId9"/>
    <p:sldId id="269" r:id="rId10"/>
    <p:sldId id="271" r:id="rId11"/>
    <p:sldId id="272" r:id="rId12"/>
    <p:sldId id="273" r:id="rId13"/>
    <p:sldId id="276" r:id="rId14"/>
    <p:sldId id="274" r:id="rId15"/>
    <p:sldId id="275" r:id="rId16"/>
    <p:sldId id="263" r:id="rId17"/>
    <p:sldId id="279" r:id="rId18"/>
    <p:sldId id="280" r:id="rId19"/>
    <p:sldId id="28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4" d="100"/>
          <a:sy n="74" d="100"/>
        </p:scale>
        <p:origin x="-498"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26FD7B-CA5B-4BD7-AE66-8BA4B6D73CE7}" type="datetimeFigureOut">
              <a:rPr lang="en-GB" smtClean="0"/>
              <a:t>18/09/2016</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69ADAA-CEEF-4557-A545-3CEAC06BCE4B}" type="slidenum">
              <a:rPr lang="en-GB" smtClean="0"/>
              <a:t>‹#›</a:t>
            </a:fld>
            <a:endParaRPr lang="en-GB"/>
          </a:p>
        </p:txBody>
      </p:sp>
    </p:spTree>
    <p:extLst>
      <p:ext uri="{BB962C8B-B14F-4D97-AF65-F5344CB8AC3E}">
        <p14:creationId xmlns:p14="http://schemas.microsoft.com/office/powerpoint/2010/main" val="3819167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0" name="Title 1"/>
          <p:cNvSpPr>
            <a:spLocks noGrp="1"/>
          </p:cNvSpPr>
          <p:nvPr>
            <p:ph type="title"/>
          </p:nvPr>
        </p:nvSpPr>
        <p:spPr>
          <a:xfrm>
            <a:off x="0" y="0"/>
            <a:ext cx="12192000" cy="607608"/>
          </a:xfrm>
        </p:spPr>
        <p:txBody>
          <a:bodyPr/>
          <a:lstStyle>
            <a:lvl1pPr>
              <a:defRPr sz="3600"/>
            </a:lvl1pPr>
          </a:lstStyle>
          <a:p>
            <a:r>
              <a:rPr lang="en-US" smtClean="0"/>
              <a:t>Click to edit Master title style</a:t>
            </a:r>
            <a:endParaRPr lang="en-GB"/>
          </a:p>
        </p:txBody>
      </p:sp>
      <p:sp>
        <p:nvSpPr>
          <p:cNvPr id="22" name="Text Placeholder 7"/>
          <p:cNvSpPr>
            <a:spLocks noGrp="1"/>
          </p:cNvSpPr>
          <p:nvPr>
            <p:ph type="body" sz="quarter" idx="13" hasCustomPrompt="1"/>
          </p:nvPr>
        </p:nvSpPr>
        <p:spPr>
          <a:xfrm>
            <a:off x="0" y="608014"/>
            <a:ext cx="12192000" cy="409754"/>
          </a:xfrm>
          <a:solidFill>
            <a:srgbClr val="FFFF99"/>
          </a:solidFill>
        </p:spPr>
        <p:txBody>
          <a:bodyPr>
            <a:noAutofit/>
          </a:bodyPr>
          <a:lstStyle>
            <a:lvl1pPr marL="0" indent="0" algn="ctr">
              <a:buNone/>
              <a:defRPr sz="2400" u="sng"/>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LO: Insert Learning Objective</a:t>
            </a:r>
            <a:endParaRPr lang="en-GB" dirty="0"/>
          </a:p>
        </p:txBody>
      </p:sp>
      <p:graphicFrame>
        <p:nvGraphicFramePr>
          <p:cNvPr id="23" name="Table 22"/>
          <p:cNvGraphicFramePr>
            <a:graphicFrameLocks noGrp="1"/>
          </p:cNvGraphicFramePr>
          <p:nvPr userDrawn="1">
            <p:extLst>
              <p:ext uri="{D42A27DB-BD31-4B8C-83A1-F6EECF244321}">
                <p14:modId xmlns:p14="http://schemas.microsoft.com/office/powerpoint/2010/main" val="3596500039"/>
              </p:ext>
            </p:extLst>
          </p:nvPr>
        </p:nvGraphicFramePr>
        <p:xfrm>
          <a:off x="9740" y="2655106"/>
          <a:ext cx="12174307" cy="2551893"/>
        </p:xfrm>
        <a:graphic>
          <a:graphicData uri="http://schemas.openxmlformats.org/drawingml/2006/table">
            <a:tbl>
              <a:tblPr firstRow="1" bandRow="1">
                <a:tableStyleId>{8A107856-5554-42FB-B03E-39F5DBC370BA}</a:tableStyleId>
              </a:tblPr>
              <a:tblGrid>
                <a:gridCol w="12174307"/>
              </a:tblGrid>
              <a:tr h="850631">
                <a:tc>
                  <a:txBody>
                    <a:bodyPr/>
                    <a:lstStyle/>
                    <a:p>
                      <a:pPr algn="ctr"/>
                      <a:endParaRPr lang="en-GB" sz="1400" b="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FCC00"/>
                    </a:solidFill>
                  </a:tcPr>
                </a:tc>
              </a:tr>
              <a:tr h="850631">
                <a:tc>
                  <a:txBody>
                    <a:bodyPr/>
                    <a:lstStyle/>
                    <a:p>
                      <a:pPr algn="ctr"/>
                      <a:endParaRPr lang="en-GB" sz="140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850631">
                <a:tc>
                  <a:txBody>
                    <a:bodyPr/>
                    <a:lstStyle/>
                    <a:p>
                      <a:pPr algn="ctr"/>
                      <a:endParaRPr lang="en-GB" sz="140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B58756"/>
                    </a:solidFill>
                  </a:tcPr>
                </a:tc>
              </a:tr>
            </a:tbl>
          </a:graphicData>
        </a:graphic>
      </p:graphicFrame>
      <p:sp>
        <p:nvSpPr>
          <p:cNvPr id="24" name="Text Placeholder 12"/>
          <p:cNvSpPr>
            <a:spLocks noGrp="1"/>
          </p:cNvSpPr>
          <p:nvPr>
            <p:ph type="body" sz="quarter" idx="14" hasCustomPrompt="1"/>
          </p:nvPr>
        </p:nvSpPr>
        <p:spPr>
          <a:xfrm>
            <a:off x="9726" y="2661539"/>
            <a:ext cx="12174323" cy="847157"/>
          </a:xfrm>
        </p:spPr>
        <p:txBody>
          <a:bodyPr>
            <a:normAutofit/>
          </a:bodyPr>
          <a:lstStyle>
            <a:lvl1pPr marL="0" indent="0" algn="ctr">
              <a:lnSpc>
                <a:spcPct val="100000"/>
              </a:lnSpc>
              <a:spcBef>
                <a:spcPts val="0"/>
              </a:spcBef>
              <a:buNone/>
              <a:defRPr sz="1600"/>
            </a:lvl1pPr>
          </a:lstStyle>
          <a:p>
            <a:pPr lvl="0"/>
            <a:r>
              <a:rPr lang="en-US" dirty="0" smtClean="0"/>
              <a:t>Gold Outcome</a:t>
            </a:r>
            <a:endParaRPr lang="en-GB" dirty="0"/>
          </a:p>
        </p:txBody>
      </p:sp>
      <p:sp>
        <p:nvSpPr>
          <p:cNvPr id="25" name="Text Placeholder 12"/>
          <p:cNvSpPr>
            <a:spLocks noGrp="1"/>
          </p:cNvSpPr>
          <p:nvPr>
            <p:ph type="body" sz="quarter" idx="15" hasCustomPrompt="1"/>
          </p:nvPr>
        </p:nvSpPr>
        <p:spPr>
          <a:xfrm>
            <a:off x="0" y="3515131"/>
            <a:ext cx="12174323" cy="857056"/>
          </a:xfrm>
        </p:spPr>
        <p:txBody>
          <a:bodyPr>
            <a:normAutofit/>
          </a:bodyPr>
          <a:lstStyle>
            <a:lvl1pPr marL="0" indent="0" algn="ctr">
              <a:lnSpc>
                <a:spcPct val="100000"/>
              </a:lnSpc>
              <a:spcBef>
                <a:spcPts val="0"/>
              </a:spcBef>
              <a:buNone/>
              <a:defRPr sz="1600"/>
            </a:lvl1pPr>
          </a:lstStyle>
          <a:p>
            <a:pPr lvl="0"/>
            <a:r>
              <a:rPr lang="en-US" dirty="0" smtClean="0"/>
              <a:t>Silver Outcome</a:t>
            </a:r>
            <a:endParaRPr lang="en-GB" dirty="0"/>
          </a:p>
        </p:txBody>
      </p:sp>
      <p:sp>
        <p:nvSpPr>
          <p:cNvPr id="26" name="Text Placeholder 12"/>
          <p:cNvSpPr>
            <a:spLocks noGrp="1"/>
          </p:cNvSpPr>
          <p:nvPr>
            <p:ph type="body" sz="quarter" idx="16" hasCustomPrompt="1"/>
          </p:nvPr>
        </p:nvSpPr>
        <p:spPr>
          <a:xfrm>
            <a:off x="17677" y="4378621"/>
            <a:ext cx="12174323" cy="834812"/>
          </a:xfrm>
        </p:spPr>
        <p:txBody>
          <a:bodyPr>
            <a:normAutofit/>
          </a:bodyPr>
          <a:lstStyle>
            <a:lvl1pPr marL="0" indent="0" algn="ctr">
              <a:lnSpc>
                <a:spcPct val="100000"/>
              </a:lnSpc>
              <a:spcBef>
                <a:spcPts val="0"/>
              </a:spcBef>
              <a:buNone/>
              <a:defRPr sz="1600"/>
            </a:lvl1pPr>
          </a:lstStyle>
          <a:p>
            <a:pPr lvl="0"/>
            <a:r>
              <a:rPr lang="en-US" dirty="0" smtClean="0"/>
              <a:t>Bronze Outcome</a:t>
            </a:r>
            <a:endParaRPr lang="en-GB" dirty="0"/>
          </a:p>
        </p:txBody>
      </p:sp>
      <p:sp>
        <p:nvSpPr>
          <p:cNvPr id="27" name="Rectangle 26"/>
          <p:cNvSpPr/>
          <p:nvPr userDrawn="1"/>
        </p:nvSpPr>
        <p:spPr>
          <a:xfrm>
            <a:off x="216"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C/W</a:t>
            </a:r>
            <a:endParaRPr lang="en-GB" sz="3200" b="1" u="sng" dirty="0">
              <a:solidFill>
                <a:sysClr val="windowText" lastClr="000000"/>
              </a:solidFill>
              <a:uFill>
                <a:solidFill>
                  <a:srgbClr val="FF0000"/>
                </a:solidFill>
              </a:uFill>
            </a:endParaRPr>
          </a:p>
        </p:txBody>
      </p:sp>
      <p:sp>
        <p:nvSpPr>
          <p:cNvPr id="28" name="Rectangle 27"/>
          <p:cNvSpPr/>
          <p:nvPr userDrawn="1"/>
        </p:nvSpPr>
        <p:spPr>
          <a:xfrm>
            <a:off x="11170470"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Date</a:t>
            </a:r>
            <a:endParaRPr lang="en-GB" sz="3200" b="1" u="sng" dirty="0">
              <a:solidFill>
                <a:sysClr val="windowText" lastClr="000000"/>
              </a:solidFill>
              <a:uFill>
                <a:solidFill>
                  <a:srgbClr val="FF0000"/>
                </a:solidFill>
              </a:uFill>
            </a:endParaRPr>
          </a:p>
        </p:txBody>
      </p:sp>
    </p:spTree>
    <p:extLst>
      <p:ext uri="{BB962C8B-B14F-4D97-AF65-F5344CB8AC3E}">
        <p14:creationId xmlns:p14="http://schemas.microsoft.com/office/powerpoint/2010/main" val="872968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0736AA5-A07E-409B-BC80-BAE9017355A7}" type="datetimeFigureOut">
              <a:rPr lang="en-GB" smtClean="0"/>
              <a:t>18/09/2016</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04C2C46-459C-4473-A2EC-956AED3E79E8}" type="slidenum">
              <a:rPr lang="en-GB" smtClean="0"/>
              <a:t>‹#›</a:t>
            </a:fld>
            <a:endParaRPr lang="en-GB"/>
          </a:p>
        </p:txBody>
      </p:sp>
    </p:spTree>
    <p:extLst>
      <p:ext uri="{BB962C8B-B14F-4D97-AF65-F5344CB8AC3E}">
        <p14:creationId xmlns:p14="http://schemas.microsoft.com/office/powerpoint/2010/main" val="1458867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0736AA5-A07E-409B-BC80-BAE9017355A7}" type="datetimeFigureOut">
              <a:rPr lang="en-GB" smtClean="0"/>
              <a:t>18/09/2016</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04C2C46-459C-4473-A2EC-956AED3E79E8}" type="slidenum">
              <a:rPr lang="en-GB" smtClean="0"/>
              <a:t>‹#›</a:t>
            </a:fld>
            <a:endParaRPr lang="en-GB"/>
          </a:p>
        </p:txBody>
      </p:sp>
    </p:spTree>
    <p:extLst>
      <p:ext uri="{BB962C8B-B14F-4D97-AF65-F5344CB8AC3E}">
        <p14:creationId xmlns:p14="http://schemas.microsoft.com/office/powerpoint/2010/main" val="1071046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GB"/>
          </a:p>
        </p:txBody>
      </p:sp>
      <p:sp>
        <p:nvSpPr>
          <p:cNvPr id="3" name="Content Placeholder 2"/>
          <p:cNvSpPr>
            <a:spLocks noGrp="1"/>
          </p:cNvSpPr>
          <p:nvPr>
            <p:ph idx="1"/>
          </p:nvPr>
        </p:nvSpPr>
        <p:spPr>
          <a:xfrm>
            <a:off x="1789" y="1032153"/>
            <a:ext cx="12182259" cy="5825847"/>
          </a:xfrm>
        </p:spPr>
        <p:txBody>
          <a:bodyPr/>
          <a:lstStyle>
            <a:lvl1pPr marL="0" indent="0">
              <a:buNone/>
              <a:defRPr sz="3200"/>
            </a:lvl1pPr>
            <a:lvl2pPr>
              <a:defRPr sz="2800"/>
            </a:lvl2pPr>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ext Placeholder 7"/>
          <p:cNvSpPr>
            <a:spLocks noGrp="1"/>
          </p:cNvSpPr>
          <p:nvPr>
            <p:ph type="body" sz="quarter" idx="13" hasCustomPrompt="1"/>
          </p:nvPr>
        </p:nvSpPr>
        <p:spPr>
          <a:xfrm>
            <a:off x="0" y="608014"/>
            <a:ext cx="12192000" cy="409754"/>
          </a:xfrm>
          <a:solidFill>
            <a:srgbClr val="FFFF99"/>
          </a:solidFill>
        </p:spPr>
        <p:txBody>
          <a:bodyPr>
            <a:noAutofit/>
          </a:bodyPr>
          <a:lstStyle>
            <a:lvl1pPr marL="0" indent="0" algn="ctr">
              <a:buNone/>
              <a:defRPr sz="2400" u="sng"/>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LO: Insert Learning Objective</a:t>
            </a:r>
            <a:endParaRPr lang="en-GB" dirty="0"/>
          </a:p>
        </p:txBody>
      </p:sp>
      <p:sp>
        <p:nvSpPr>
          <p:cNvPr id="18" name="Rectangle 17"/>
          <p:cNvSpPr/>
          <p:nvPr userDrawn="1"/>
        </p:nvSpPr>
        <p:spPr>
          <a:xfrm>
            <a:off x="216"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C/W</a:t>
            </a:r>
            <a:endParaRPr lang="en-GB" sz="3200" b="1" u="sng" dirty="0">
              <a:solidFill>
                <a:sysClr val="windowText" lastClr="000000"/>
              </a:solidFill>
              <a:uFill>
                <a:solidFill>
                  <a:srgbClr val="FF0000"/>
                </a:solidFill>
              </a:uFill>
            </a:endParaRPr>
          </a:p>
        </p:txBody>
      </p:sp>
      <p:sp>
        <p:nvSpPr>
          <p:cNvPr id="19" name="Rectangle 18"/>
          <p:cNvSpPr/>
          <p:nvPr userDrawn="1"/>
        </p:nvSpPr>
        <p:spPr>
          <a:xfrm>
            <a:off x="11170470"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Date</a:t>
            </a:r>
            <a:endParaRPr lang="en-GB" sz="3200" b="1" u="sng" dirty="0">
              <a:solidFill>
                <a:sysClr val="windowText" lastClr="000000"/>
              </a:solidFill>
              <a:uFill>
                <a:solidFill>
                  <a:srgbClr val="FF0000"/>
                </a:solidFill>
              </a:uFill>
            </a:endParaRPr>
          </a:p>
        </p:txBody>
      </p:sp>
    </p:spTree>
    <p:extLst>
      <p:ext uri="{BB962C8B-B14F-4D97-AF65-F5344CB8AC3E}">
        <p14:creationId xmlns:p14="http://schemas.microsoft.com/office/powerpoint/2010/main" val="1676544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0736AA5-A07E-409B-BC80-BAE9017355A7}" type="datetimeFigureOut">
              <a:rPr lang="en-GB" smtClean="0"/>
              <a:t>18/09/2016</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04C2C46-459C-4473-A2EC-956AED3E79E8}" type="slidenum">
              <a:rPr lang="en-GB" smtClean="0"/>
              <a:t>‹#›</a:t>
            </a:fld>
            <a:endParaRPr lang="en-GB"/>
          </a:p>
        </p:txBody>
      </p:sp>
      <p:sp>
        <p:nvSpPr>
          <p:cNvPr id="9" name="Rectangle 8"/>
          <p:cNvSpPr/>
          <p:nvPr userDrawn="1"/>
        </p:nvSpPr>
        <p:spPr>
          <a:xfrm>
            <a:off x="216"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C/W</a:t>
            </a:r>
            <a:endParaRPr lang="en-GB" sz="3200" b="1" u="sng" dirty="0">
              <a:solidFill>
                <a:sysClr val="windowText" lastClr="000000"/>
              </a:solidFill>
              <a:uFill>
                <a:solidFill>
                  <a:srgbClr val="FF0000"/>
                </a:solidFill>
              </a:uFill>
            </a:endParaRPr>
          </a:p>
        </p:txBody>
      </p:sp>
      <p:sp>
        <p:nvSpPr>
          <p:cNvPr id="10" name="Rectangle 9"/>
          <p:cNvSpPr/>
          <p:nvPr userDrawn="1"/>
        </p:nvSpPr>
        <p:spPr>
          <a:xfrm>
            <a:off x="11170470"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Date</a:t>
            </a:r>
            <a:endParaRPr lang="en-GB" sz="3200" b="1" u="sng" dirty="0">
              <a:solidFill>
                <a:sysClr val="windowText" lastClr="000000"/>
              </a:solidFill>
              <a:uFill>
                <a:solidFill>
                  <a:srgbClr val="FF0000"/>
                </a:solidFill>
              </a:uFill>
            </a:endParaRPr>
          </a:p>
        </p:txBody>
      </p:sp>
    </p:spTree>
    <p:extLst>
      <p:ext uri="{BB962C8B-B14F-4D97-AF65-F5344CB8AC3E}">
        <p14:creationId xmlns:p14="http://schemas.microsoft.com/office/powerpoint/2010/main" val="2954767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149350"/>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149350"/>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9" name="Text Placeholder 7"/>
          <p:cNvSpPr>
            <a:spLocks noGrp="1"/>
          </p:cNvSpPr>
          <p:nvPr>
            <p:ph type="body" sz="quarter" idx="13" hasCustomPrompt="1"/>
          </p:nvPr>
        </p:nvSpPr>
        <p:spPr>
          <a:xfrm>
            <a:off x="0" y="608014"/>
            <a:ext cx="12192000" cy="409754"/>
          </a:xfrm>
          <a:solidFill>
            <a:srgbClr val="FFFF99"/>
          </a:solidFill>
        </p:spPr>
        <p:txBody>
          <a:bodyPr>
            <a:noAutofit/>
          </a:bodyPr>
          <a:lstStyle>
            <a:lvl1pPr marL="0" indent="0" algn="ctr">
              <a:buNone/>
              <a:defRPr sz="2400" u="sng"/>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LO: Insert Learning Objective</a:t>
            </a:r>
            <a:endParaRPr lang="en-GB" dirty="0"/>
          </a:p>
        </p:txBody>
      </p:sp>
      <p:graphicFrame>
        <p:nvGraphicFramePr>
          <p:cNvPr id="14" name="Table 13"/>
          <p:cNvGraphicFramePr>
            <a:graphicFrameLocks noGrp="1"/>
          </p:cNvGraphicFramePr>
          <p:nvPr userDrawn="1">
            <p:extLst>
              <p:ext uri="{D42A27DB-BD31-4B8C-83A1-F6EECF244321}">
                <p14:modId xmlns:p14="http://schemas.microsoft.com/office/powerpoint/2010/main" val="1290932269"/>
              </p:ext>
            </p:extLst>
          </p:nvPr>
        </p:nvGraphicFramePr>
        <p:xfrm>
          <a:off x="9740" y="5741207"/>
          <a:ext cx="12174307" cy="1115814"/>
        </p:xfrm>
        <a:graphic>
          <a:graphicData uri="http://schemas.openxmlformats.org/drawingml/2006/table">
            <a:tbl>
              <a:tblPr firstRow="1" bandRow="1">
                <a:tableStyleId>{8A107856-5554-42FB-B03E-39F5DBC370BA}</a:tableStyleId>
              </a:tblPr>
              <a:tblGrid>
                <a:gridCol w="12174307"/>
              </a:tblGrid>
              <a:tr h="371938">
                <a:tc>
                  <a:txBody>
                    <a:bodyPr/>
                    <a:lstStyle/>
                    <a:p>
                      <a:pPr algn="ctr"/>
                      <a:endParaRPr lang="en-GB" sz="1400" b="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FCC00"/>
                    </a:solidFill>
                  </a:tcPr>
                </a:tc>
              </a:tr>
              <a:tr h="371938">
                <a:tc>
                  <a:txBody>
                    <a:bodyPr/>
                    <a:lstStyle/>
                    <a:p>
                      <a:pPr algn="ctr"/>
                      <a:endParaRPr lang="en-GB" sz="140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371938">
                <a:tc>
                  <a:txBody>
                    <a:bodyPr/>
                    <a:lstStyle/>
                    <a:p>
                      <a:pPr algn="ctr"/>
                      <a:endParaRPr lang="en-GB" sz="140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B58756"/>
                    </a:solidFill>
                  </a:tcPr>
                </a:tc>
              </a:tr>
            </a:tbl>
          </a:graphicData>
        </a:graphic>
      </p:graphicFrame>
      <p:sp>
        <p:nvSpPr>
          <p:cNvPr id="15" name="Text Placeholder 12"/>
          <p:cNvSpPr>
            <a:spLocks noGrp="1"/>
          </p:cNvSpPr>
          <p:nvPr>
            <p:ph type="body" sz="quarter" idx="14" hasCustomPrompt="1"/>
          </p:nvPr>
        </p:nvSpPr>
        <p:spPr>
          <a:xfrm>
            <a:off x="9726" y="5747640"/>
            <a:ext cx="12174323" cy="350838"/>
          </a:xfrm>
        </p:spPr>
        <p:txBody>
          <a:bodyPr>
            <a:normAutofit/>
          </a:bodyPr>
          <a:lstStyle>
            <a:lvl1pPr marL="0" indent="0" algn="ctr">
              <a:lnSpc>
                <a:spcPct val="100000"/>
              </a:lnSpc>
              <a:spcBef>
                <a:spcPts val="0"/>
              </a:spcBef>
              <a:buNone/>
              <a:defRPr sz="1600"/>
            </a:lvl1pPr>
          </a:lstStyle>
          <a:p>
            <a:pPr lvl="0"/>
            <a:r>
              <a:rPr lang="en-US" dirty="0" smtClean="0"/>
              <a:t>Gold Outcome</a:t>
            </a:r>
            <a:endParaRPr lang="en-GB" dirty="0"/>
          </a:p>
        </p:txBody>
      </p:sp>
      <p:sp>
        <p:nvSpPr>
          <p:cNvPr id="16" name="Text Placeholder 12"/>
          <p:cNvSpPr>
            <a:spLocks noGrp="1"/>
          </p:cNvSpPr>
          <p:nvPr>
            <p:ph type="body" sz="quarter" idx="15" hasCustomPrompt="1"/>
          </p:nvPr>
        </p:nvSpPr>
        <p:spPr>
          <a:xfrm>
            <a:off x="9712" y="6122331"/>
            <a:ext cx="12174323" cy="350838"/>
          </a:xfrm>
        </p:spPr>
        <p:txBody>
          <a:bodyPr>
            <a:normAutofit/>
          </a:bodyPr>
          <a:lstStyle>
            <a:lvl1pPr marL="0" indent="0" algn="ctr">
              <a:lnSpc>
                <a:spcPct val="100000"/>
              </a:lnSpc>
              <a:spcBef>
                <a:spcPts val="0"/>
              </a:spcBef>
              <a:buNone/>
              <a:defRPr sz="1600"/>
            </a:lvl1pPr>
          </a:lstStyle>
          <a:p>
            <a:pPr lvl="0"/>
            <a:r>
              <a:rPr lang="en-US" dirty="0" smtClean="0"/>
              <a:t>Silver Outcome</a:t>
            </a:r>
            <a:endParaRPr lang="en-GB" dirty="0"/>
          </a:p>
        </p:txBody>
      </p:sp>
      <p:sp>
        <p:nvSpPr>
          <p:cNvPr id="17" name="Text Placeholder 12"/>
          <p:cNvSpPr>
            <a:spLocks noGrp="1"/>
          </p:cNvSpPr>
          <p:nvPr>
            <p:ph type="body" sz="quarter" idx="16" hasCustomPrompt="1"/>
          </p:nvPr>
        </p:nvSpPr>
        <p:spPr>
          <a:xfrm>
            <a:off x="9726" y="6495504"/>
            <a:ext cx="12174323" cy="350838"/>
          </a:xfrm>
        </p:spPr>
        <p:txBody>
          <a:bodyPr>
            <a:normAutofit/>
          </a:bodyPr>
          <a:lstStyle>
            <a:lvl1pPr marL="0" indent="0" algn="ctr">
              <a:lnSpc>
                <a:spcPct val="100000"/>
              </a:lnSpc>
              <a:spcBef>
                <a:spcPts val="0"/>
              </a:spcBef>
              <a:buNone/>
              <a:defRPr sz="1600"/>
            </a:lvl1pPr>
          </a:lstStyle>
          <a:p>
            <a:pPr lvl="0"/>
            <a:r>
              <a:rPr lang="en-US" dirty="0" smtClean="0"/>
              <a:t>Bronze Outcome</a:t>
            </a:r>
            <a:endParaRPr lang="en-GB" dirty="0"/>
          </a:p>
        </p:txBody>
      </p:sp>
      <p:sp>
        <p:nvSpPr>
          <p:cNvPr id="20" name="Rectangle 19"/>
          <p:cNvSpPr/>
          <p:nvPr userDrawn="1"/>
        </p:nvSpPr>
        <p:spPr>
          <a:xfrm>
            <a:off x="216"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C/W</a:t>
            </a:r>
            <a:endParaRPr lang="en-GB" sz="3200" b="1" u="sng" dirty="0">
              <a:solidFill>
                <a:sysClr val="windowText" lastClr="000000"/>
              </a:solidFill>
              <a:uFill>
                <a:solidFill>
                  <a:srgbClr val="FF0000"/>
                </a:solidFill>
              </a:uFill>
            </a:endParaRPr>
          </a:p>
        </p:txBody>
      </p:sp>
      <p:sp>
        <p:nvSpPr>
          <p:cNvPr id="21" name="Rectangle 20"/>
          <p:cNvSpPr/>
          <p:nvPr userDrawn="1"/>
        </p:nvSpPr>
        <p:spPr>
          <a:xfrm>
            <a:off x="11170470"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Date</a:t>
            </a:r>
            <a:endParaRPr lang="en-GB" sz="3200" b="1" u="sng" dirty="0">
              <a:solidFill>
                <a:sysClr val="windowText" lastClr="000000"/>
              </a:solidFill>
              <a:uFill>
                <a:solidFill>
                  <a:srgbClr val="FF0000"/>
                </a:solidFill>
              </a:uFill>
            </a:endParaRPr>
          </a:p>
        </p:txBody>
      </p:sp>
    </p:spTree>
    <p:extLst>
      <p:ext uri="{BB962C8B-B14F-4D97-AF65-F5344CB8AC3E}">
        <p14:creationId xmlns:p14="http://schemas.microsoft.com/office/powerpoint/2010/main" val="1433153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60736AA5-A07E-409B-BC80-BAE9017355A7}" type="datetimeFigureOut">
              <a:rPr lang="en-GB" smtClean="0"/>
              <a:t>18/09/2016</a:t>
            </a:fld>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904C2C46-459C-4473-A2EC-956AED3E79E8}" type="slidenum">
              <a:rPr lang="en-GB" smtClean="0"/>
              <a:t>‹#›</a:t>
            </a:fld>
            <a:endParaRPr lang="en-GB"/>
          </a:p>
        </p:txBody>
      </p:sp>
      <p:sp>
        <p:nvSpPr>
          <p:cNvPr id="12" name="Rectangle 11"/>
          <p:cNvSpPr/>
          <p:nvPr userDrawn="1"/>
        </p:nvSpPr>
        <p:spPr>
          <a:xfrm>
            <a:off x="216"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C/W</a:t>
            </a:r>
            <a:endParaRPr lang="en-GB" sz="3200" b="1" u="sng" dirty="0">
              <a:solidFill>
                <a:sysClr val="windowText" lastClr="000000"/>
              </a:solidFill>
              <a:uFill>
                <a:solidFill>
                  <a:srgbClr val="FF0000"/>
                </a:solidFill>
              </a:uFill>
            </a:endParaRPr>
          </a:p>
        </p:txBody>
      </p:sp>
      <p:sp>
        <p:nvSpPr>
          <p:cNvPr id="13" name="Rectangle 12"/>
          <p:cNvSpPr/>
          <p:nvPr userDrawn="1"/>
        </p:nvSpPr>
        <p:spPr>
          <a:xfrm>
            <a:off x="11170470"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Date</a:t>
            </a:r>
            <a:endParaRPr lang="en-GB" sz="3200" b="1" u="sng" dirty="0">
              <a:solidFill>
                <a:sysClr val="windowText" lastClr="000000"/>
              </a:solidFill>
              <a:uFill>
                <a:solidFill>
                  <a:srgbClr val="FF0000"/>
                </a:solidFill>
              </a:uFill>
            </a:endParaRPr>
          </a:p>
        </p:txBody>
      </p:sp>
    </p:spTree>
    <p:extLst>
      <p:ext uri="{BB962C8B-B14F-4D97-AF65-F5344CB8AC3E}">
        <p14:creationId xmlns:p14="http://schemas.microsoft.com/office/powerpoint/2010/main" val="3268523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6" name="Text Placeholder 7"/>
          <p:cNvSpPr>
            <a:spLocks noGrp="1"/>
          </p:cNvSpPr>
          <p:nvPr>
            <p:ph type="body" sz="quarter" idx="13" hasCustomPrompt="1"/>
          </p:nvPr>
        </p:nvSpPr>
        <p:spPr>
          <a:xfrm>
            <a:off x="0" y="608014"/>
            <a:ext cx="12192000" cy="409754"/>
          </a:xfrm>
          <a:solidFill>
            <a:srgbClr val="FFFF99"/>
          </a:solidFill>
        </p:spPr>
        <p:txBody>
          <a:bodyPr>
            <a:noAutofit/>
          </a:bodyPr>
          <a:lstStyle>
            <a:lvl1pPr marL="0" indent="0" algn="ctr">
              <a:buNone/>
              <a:defRPr sz="2400" u="sng"/>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LO: Insert Learning Objective</a:t>
            </a:r>
            <a:endParaRPr lang="en-GB" dirty="0"/>
          </a:p>
        </p:txBody>
      </p:sp>
      <p:graphicFrame>
        <p:nvGraphicFramePr>
          <p:cNvPr id="7" name="Table 6"/>
          <p:cNvGraphicFramePr>
            <a:graphicFrameLocks noGrp="1"/>
          </p:cNvGraphicFramePr>
          <p:nvPr userDrawn="1">
            <p:extLst>
              <p:ext uri="{D42A27DB-BD31-4B8C-83A1-F6EECF244321}">
                <p14:modId xmlns:p14="http://schemas.microsoft.com/office/powerpoint/2010/main" val="1290932269"/>
              </p:ext>
            </p:extLst>
          </p:nvPr>
        </p:nvGraphicFramePr>
        <p:xfrm>
          <a:off x="9740" y="5741207"/>
          <a:ext cx="12174307" cy="1115814"/>
        </p:xfrm>
        <a:graphic>
          <a:graphicData uri="http://schemas.openxmlformats.org/drawingml/2006/table">
            <a:tbl>
              <a:tblPr firstRow="1" bandRow="1">
                <a:tableStyleId>{8A107856-5554-42FB-B03E-39F5DBC370BA}</a:tableStyleId>
              </a:tblPr>
              <a:tblGrid>
                <a:gridCol w="12174307"/>
              </a:tblGrid>
              <a:tr h="371938">
                <a:tc>
                  <a:txBody>
                    <a:bodyPr/>
                    <a:lstStyle/>
                    <a:p>
                      <a:pPr algn="ctr"/>
                      <a:endParaRPr lang="en-GB" sz="1400" b="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FCC00"/>
                    </a:solidFill>
                  </a:tcPr>
                </a:tc>
              </a:tr>
              <a:tr h="371938">
                <a:tc>
                  <a:txBody>
                    <a:bodyPr/>
                    <a:lstStyle/>
                    <a:p>
                      <a:pPr algn="ctr"/>
                      <a:endParaRPr lang="en-GB" sz="140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371938">
                <a:tc>
                  <a:txBody>
                    <a:bodyPr/>
                    <a:lstStyle/>
                    <a:p>
                      <a:pPr algn="ctr"/>
                      <a:endParaRPr lang="en-GB" sz="140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B58756"/>
                    </a:solidFill>
                  </a:tcPr>
                </a:tc>
              </a:tr>
            </a:tbl>
          </a:graphicData>
        </a:graphic>
      </p:graphicFrame>
      <p:sp>
        <p:nvSpPr>
          <p:cNvPr id="8" name="Text Placeholder 12"/>
          <p:cNvSpPr>
            <a:spLocks noGrp="1"/>
          </p:cNvSpPr>
          <p:nvPr>
            <p:ph type="body" sz="quarter" idx="14" hasCustomPrompt="1"/>
          </p:nvPr>
        </p:nvSpPr>
        <p:spPr>
          <a:xfrm>
            <a:off x="9726" y="5747640"/>
            <a:ext cx="12174323" cy="350838"/>
          </a:xfrm>
        </p:spPr>
        <p:txBody>
          <a:bodyPr>
            <a:normAutofit/>
          </a:bodyPr>
          <a:lstStyle>
            <a:lvl1pPr marL="0" indent="0" algn="ctr">
              <a:lnSpc>
                <a:spcPct val="100000"/>
              </a:lnSpc>
              <a:spcBef>
                <a:spcPts val="0"/>
              </a:spcBef>
              <a:buNone/>
              <a:defRPr sz="1600"/>
            </a:lvl1pPr>
          </a:lstStyle>
          <a:p>
            <a:pPr lvl="0"/>
            <a:r>
              <a:rPr lang="en-US" dirty="0" smtClean="0"/>
              <a:t>Gold Outcome</a:t>
            </a:r>
            <a:endParaRPr lang="en-GB" dirty="0"/>
          </a:p>
        </p:txBody>
      </p:sp>
      <p:sp>
        <p:nvSpPr>
          <p:cNvPr id="9" name="Text Placeholder 12"/>
          <p:cNvSpPr>
            <a:spLocks noGrp="1"/>
          </p:cNvSpPr>
          <p:nvPr>
            <p:ph type="body" sz="quarter" idx="15" hasCustomPrompt="1"/>
          </p:nvPr>
        </p:nvSpPr>
        <p:spPr>
          <a:xfrm>
            <a:off x="9712" y="6122331"/>
            <a:ext cx="12174323" cy="350838"/>
          </a:xfrm>
        </p:spPr>
        <p:txBody>
          <a:bodyPr>
            <a:normAutofit/>
          </a:bodyPr>
          <a:lstStyle>
            <a:lvl1pPr marL="0" indent="0" algn="ctr">
              <a:lnSpc>
                <a:spcPct val="100000"/>
              </a:lnSpc>
              <a:spcBef>
                <a:spcPts val="0"/>
              </a:spcBef>
              <a:buNone/>
              <a:defRPr sz="1600"/>
            </a:lvl1pPr>
          </a:lstStyle>
          <a:p>
            <a:pPr lvl="0"/>
            <a:r>
              <a:rPr lang="en-US" dirty="0" smtClean="0"/>
              <a:t>Silver Outcome</a:t>
            </a:r>
            <a:endParaRPr lang="en-GB" dirty="0"/>
          </a:p>
        </p:txBody>
      </p:sp>
      <p:sp>
        <p:nvSpPr>
          <p:cNvPr id="10" name="Text Placeholder 12"/>
          <p:cNvSpPr>
            <a:spLocks noGrp="1"/>
          </p:cNvSpPr>
          <p:nvPr>
            <p:ph type="body" sz="quarter" idx="16" hasCustomPrompt="1"/>
          </p:nvPr>
        </p:nvSpPr>
        <p:spPr>
          <a:xfrm>
            <a:off x="9726" y="6495504"/>
            <a:ext cx="12174323" cy="350838"/>
          </a:xfrm>
        </p:spPr>
        <p:txBody>
          <a:bodyPr>
            <a:normAutofit/>
          </a:bodyPr>
          <a:lstStyle>
            <a:lvl1pPr marL="0" indent="0" algn="ctr">
              <a:lnSpc>
                <a:spcPct val="100000"/>
              </a:lnSpc>
              <a:spcBef>
                <a:spcPts val="0"/>
              </a:spcBef>
              <a:buNone/>
              <a:defRPr sz="1600"/>
            </a:lvl1pPr>
          </a:lstStyle>
          <a:p>
            <a:pPr lvl="0"/>
            <a:r>
              <a:rPr lang="en-US" dirty="0" smtClean="0"/>
              <a:t>Bronze Outcome</a:t>
            </a:r>
            <a:endParaRPr lang="en-GB" dirty="0"/>
          </a:p>
        </p:txBody>
      </p:sp>
      <p:sp>
        <p:nvSpPr>
          <p:cNvPr id="11" name="Rectangle 10"/>
          <p:cNvSpPr/>
          <p:nvPr userDrawn="1"/>
        </p:nvSpPr>
        <p:spPr>
          <a:xfrm>
            <a:off x="216"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C/W</a:t>
            </a:r>
            <a:endParaRPr lang="en-GB" sz="3200" b="1" u="sng" dirty="0">
              <a:solidFill>
                <a:sysClr val="windowText" lastClr="000000"/>
              </a:solidFill>
              <a:uFill>
                <a:solidFill>
                  <a:srgbClr val="FF0000"/>
                </a:solidFill>
              </a:uFill>
            </a:endParaRPr>
          </a:p>
        </p:txBody>
      </p:sp>
      <p:sp>
        <p:nvSpPr>
          <p:cNvPr id="12" name="Rectangle 11"/>
          <p:cNvSpPr/>
          <p:nvPr userDrawn="1"/>
        </p:nvSpPr>
        <p:spPr>
          <a:xfrm>
            <a:off x="11170470"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Date</a:t>
            </a:r>
            <a:endParaRPr lang="en-GB" sz="3200" b="1" u="sng" dirty="0">
              <a:solidFill>
                <a:sysClr val="windowText" lastClr="000000"/>
              </a:solidFill>
              <a:uFill>
                <a:solidFill>
                  <a:srgbClr val="FF0000"/>
                </a:solidFill>
              </a:uFill>
            </a:endParaRPr>
          </a:p>
        </p:txBody>
      </p:sp>
    </p:spTree>
    <p:extLst>
      <p:ext uri="{BB962C8B-B14F-4D97-AF65-F5344CB8AC3E}">
        <p14:creationId xmlns:p14="http://schemas.microsoft.com/office/powerpoint/2010/main" val="1064984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60736AA5-A07E-409B-BC80-BAE9017355A7}" type="datetimeFigureOut">
              <a:rPr lang="en-GB" smtClean="0"/>
              <a:t>18/09/2016</a:t>
            </a:fld>
            <a:endParaRPr lang="en-GB"/>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904C2C46-459C-4473-A2EC-956AED3E79E8}" type="slidenum">
              <a:rPr lang="en-GB" smtClean="0"/>
              <a:t>‹#›</a:t>
            </a:fld>
            <a:endParaRPr lang="en-GB"/>
          </a:p>
        </p:txBody>
      </p:sp>
    </p:spTree>
    <p:extLst>
      <p:ext uri="{BB962C8B-B14F-4D97-AF65-F5344CB8AC3E}">
        <p14:creationId xmlns:p14="http://schemas.microsoft.com/office/powerpoint/2010/main" val="2182954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60736AA5-A07E-409B-BC80-BAE9017355A7}" type="datetimeFigureOut">
              <a:rPr lang="en-GB" smtClean="0"/>
              <a:t>18/09/2016</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04C2C46-459C-4473-A2EC-956AED3E79E8}" type="slidenum">
              <a:rPr lang="en-GB" smtClean="0"/>
              <a:t>‹#›</a:t>
            </a:fld>
            <a:endParaRPr lang="en-GB"/>
          </a:p>
        </p:txBody>
      </p:sp>
    </p:spTree>
    <p:extLst>
      <p:ext uri="{BB962C8B-B14F-4D97-AF65-F5344CB8AC3E}">
        <p14:creationId xmlns:p14="http://schemas.microsoft.com/office/powerpoint/2010/main" val="1749436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60736AA5-A07E-409B-BC80-BAE9017355A7}" type="datetimeFigureOut">
              <a:rPr lang="en-GB" smtClean="0"/>
              <a:t>18/09/2016</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04C2C46-459C-4473-A2EC-956AED3E79E8}" type="slidenum">
              <a:rPr lang="en-GB" smtClean="0"/>
              <a:t>‹#›</a:t>
            </a:fld>
            <a:endParaRPr lang="en-GB"/>
          </a:p>
        </p:txBody>
      </p:sp>
    </p:spTree>
    <p:extLst>
      <p:ext uri="{BB962C8B-B14F-4D97-AF65-F5344CB8AC3E}">
        <p14:creationId xmlns:p14="http://schemas.microsoft.com/office/powerpoint/2010/main" val="3583350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607608"/>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9740" y="1111664"/>
            <a:ext cx="12182259" cy="46215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1884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1" u="sng" kern="1200" baseline="0">
          <a:solidFill>
            <a:schemeClr val="tx1"/>
          </a:solidFill>
          <a:uFill>
            <a:solidFill>
              <a:srgbClr val="FF0000"/>
            </a:solidFill>
          </a:u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14.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hyperlink" Target="http://www.google.co.uk/url?sa=i&amp;source=images&amp;cd=&amp;cad=rja&amp;docid=2sYVBH_szcF87M&amp;tbnid=qOdqZ4aX10-SWM:&amp;ved=0CAgQjRwwAA&amp;url=http://bestclipartblog.com/28-ear-clip-art.html/ear-clip-art-14&amp;ei=63s0UvOACMSO7Qba94GwBw&amp;psig=AFQjCNEZQd_10GjPYHaPG9bzOQB08fLR4g&amp;ust=1379257707221425" TargetMode="External"/><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inst.eecs.berkeley.edu/~cs61c/sp06/handout/fixedpt.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Numbers with a Fractional part</a:t>
            </a:r>
          </a:p>
        </p:txBody>
      </p:sp>
      <p:sp>
        <p:nvSpPr>
          <p:cNvPr id="3" name="Content Placeholder 2"/>
          <p:cNvSpPr>
            <a:spLocks noGrp="1"/>
          </p:cNvSpPr>
          <p:nvPr>
            <p:ph idx="4294967295"/>
          </p:nvPr>
        </p:nvSpPr>
        <p:spPr>
          <a:xfrm>
            <a:off x="1789" y="1032154"/>
            <a:ext cx="12182259" cy="1633774"/>
          </a:xfrm>
        </p:spPr>
        <p:txBody>
          <a:bodyPr/>
          <a:lstStyle/>
          <a:p>
            <a:endParaRPr lang="en-GB" dirty="0"/>
          </a:p>
        </p:txBody>
      </p:sp>
      <p:sp>
        <p:nvSpPr>
          <p:cNvPr id="4" name="Text Placeholder 3"/>
          <p:cNvSpPr>
            <a:spLocks noGrp="1"/>
          </p:cNvSpPr>
          <p:nvPr>
            <p:ph type="body" sz="quarter" idx="13"/>
          </p:nvPr>
        </p:nvSpPr>
        <p:spPr/>
        <p:txBody>
          <a:bodyPr/>
          <a:lstStyle/>
          <a:p>
            <a:r>
              <a:rPr lang="en-GB" dirty="0"/>
              <a:t>LO: To understand how numbers with a fractional part are represented in binary</a:t>
            </a:r>
          </a:p>
          <a:p>
            <a:endParaRPr lang="en-GB" dirty="0"/>
          </a:p>
        </p:txBody>
      </p:sp>
      <p:sp>
        <p:nvSpPr>
          <p:cNvPr id="5" name="Text Placeholder 4"/>
          <p:cNvSpPr>
            <a:spLocks noGrp="1"/>
          </p:cNvSpPr>
          <p:nvPr>
            <p:ph type="body" sz="quarter" idx="14"/>
          </p:nvPr>
        </p:nvSpPr>
        <p:spPr/>
        <p:txBody>
          <a:bodyPr/>
          <a:lstStyle/>
          <a:p>
            <a:endParaRPr lang="en-GB" dirty="0"/>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24594934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Numbers with a Fractional part</a:t>
            </a:r>
          </a:p>
        </p:txBody>
      </p:sp>
      <p:sp>
        <p:nvSpPr>
          <p:cNvPr id="3" name="Content Placeholder 2"/>
          <p:cNvSpPr>
            <a:spLocks noGrp="1"/>
          </p:cNvSpPr>
          <p:nvPr>
            <p:ph idx="1"/>
          </p:nvPr>
        </p:nvSpPr>
        <p:spPr/>
        <p:txBody>
          <a:bodyPr>
            <a:normAutofit lnSpcReduction="10000"/>
          </a:bodyPr>
          <a:lstStyle/>
          <a:p>
            <a:r>
              <a:rPr lang="en-GB" b="1" dirty="0" smtClean="0"/>
              <a:t>Fixed Point</a:t>
            </a:r>
          </a:p>
          <a:p>
            <a:endParaRPr lang="en-GB" b="1" dirty="0"/>
          </a:p>
          <a:p>
            <a:endParaRPr lang="en-GB" b="1" dirty="0" smtClean="0"/>
          </a:p>
          <a:p>
            <a:endParaRPr lang="en-GB" dirty="0" smtClean="0"/>
          </a:p>
          <a:p>
            <a:r>
              <a:rPr lang="en-GB" sz="2800" b="1" dirty="0" smtClean="0"/>
              <a:t>Questions</a:t>
            </a:r>
            <a:endParaRPr lang="en-GB" sz="2000" b="1" dirty="0" smtClean="0"/>
          </a:p>
          <a:p>
            <a:r>
              <a:rPr lang="en-GB" sz="2000" dirty="0"/>
              <a:t>7. Using the fixed point representation above, convert the following numbers to denary: </a:t>
            </a:r>
            <a:endParaRPr lang="en-GB" sz="2000" dirty="0" smtClean="0"/>
          </a:p>
          <a:p>
            <a:r>
              <a:rPr lang="en-GB" sz="2000" dirty="0" smtClean="0"/>
              <a:t>	a) 10010100</a:t>
            </a:r>
          </a:p>
          <a:p>
            <a:r>
              <a:rPr lang="en-GB" sz="2000" dirty="0"/>
              <a:t>	</a:t>
            </a:r>
            <a:r>
              <a:rPr lang="en-GB" sz="2000" dirty="0" smtClean="0"/>
              <a:t>b) 11001111</a:t>
            </a:r>
          </a:p>
          <a:p>
            <a:r>
              <a:rPr lang="en-GB" sz="2000" dirty="0"/>
              <a:t>	</a:t>
            </a:r>
            <a:r>
              <a:rPr lang="en-GB" sz="2000" dirty="0" smtClean="0"/>
              <a:t>c) 01001101</a:t>
            </a:r>
          </a:p>
          <a:p>
            <a:r>
              <a:rPr lang="en-GB" sz="2000" dirty="0" smtClean="0"/>
              <a:t>8. Using </a:t>
            </a:r>
            <a:r>
              <a:rPr lang="en-GB" sz="2000" dirty="0"/>
              <a:t>the fixed point representation above, convert the following numbers to </a:t>
            </a:r>
            <a:r>
              <a:rPr lang="en-GB" sz="2000" dirty="0" smtClean="0"/>
              <a:t>binary:</a:t>
            </a:r>
          </a:p>
          <a:p>
            <a:r>
              <a:rPr lang="en-GB" sz="2000" dirty="0"/>
              <a:t>	</a:t>
            </a:r>
            <a:r>
              <a:rPr lang="en-GB" sz="2000" dirty="0" smtClean="0"/>
              <a:t>a) 2.5</a:t>
            </a:r>
          </a:p>
          <a:p>
            <a:r>
              <a:rPr lang="en-GB" sz="2000" dirty="0"/>
              <a:t>	</a:t>
            </a:r>
            <a:r>
              <a:rPr lang="en-GB" sz="2000" dirty="0" smtClean="0"/>
              <a:t>b) 5.825</a:t>
            </a:r>
          </a:p>
          <a:p>
            <a:r>
              <a:rPr lang="en-GB" sz="2000" dirty="0"/>
              <a:t>	c</a:t>
            </a:r>
            <a:r>
              <a:rPr lang="en-GB" sz="2000" dirty="0" smtClean="0"/>
              <a:t>) 1.5625</a:t>
            </a:r>
          </a:p>
          <a:p>
            <a:endParaRPr lang="en-GB" b="1" dirty="0"/>
          </a:p>
          <a:p>
            <a:endParaRPr lang="en-GB" b="1" dirty="0" smtClean="0"/>
          </a:p>
          <a:p>
            <a:endParaRPr lang="en-GB" b="1" dirty="0"/>
          </a:p>
          <a:p>
            <a:endParaRPr lang="en-GB" b="1" dirty="0" smtClean="0"/>
          </a:p>
          <a:p>
            <a:endParaRPr lang="en-GB" sz="2000" dirty="0" smtClean="0"/>
          </a:p>
          <a:p>
            <a:endParaRPr lang="en-GB" sz="2000" dirty="0"/>
          </a:p>
          <a:p>
            <a:endParaRPr lang="en-GB" sz="2000" dirty="0" smtClean="0"/>
          </a:p>
          <a:p>
            <a:endParaRPr lang="en-GB" sz="2000" dirty="0" smtClean="0"/>
          </a:p>
        </p:txBody>
      </p:sp>
      <p:sp>
        <p:nvSpPr>
          <p:cNvPr id="4" name="Text Placeholder 3"/>
          <p:cNvSpPr>
            <a:spLocks noGrp="1"/>
          </p:cNvSpPr>
          <p:nvPr>
            <p:ph type="body" sz="quarter" idx="13"/>
          </p:nvPr>
        </p:nvSpPr>
        <p:spPr/>
        <p:txBody>
          <a:bodyPr/>
          <a:lstStyle/>
          <a:p>
            <a:r>
              <a:rPr lang="en-GB" dirty="0"/>
              <a:t>LO: To understand how numbers with a fractional part are represented in </a:t>
            </a:r>
            <a:r>
              <a:rPr lang="en-GB" dirty="0" smtClean="0"/>
              <a:t>binary</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1020534266"/>
              </p:ext>
            </p:extLst>
          </p:nvPr>
        </p:nvGraphicFramePr>
        <p:xfrm>
          <a:off x="973709" y="2291417"/>
          <a:ext cx="10273144" cy="648072"/>
        </p:xfrm>
        <a:graphic>
          <a:graphicData uri="http://schemas.openxmlformats.org/drawingml/2006/table">
            <a:tbl>
              <a:tblPr/>
              <a:tblGrid>
                <a:gridCol w="1284143"/>
                <a:gridCol w="1284143"/>
                <a:gridCol w="1284143"/>
                <a:gridCol w="1284143"/>
                <a:gridCol w="1284143"/>
                <a:gridCol w="1284143"/>
                <a:gridCol w="1284143"/>
                <a:gridCol w="1284143"/>
              </a:tblGrid>
              <a:tr h="324036">
                <a:tc>
                  <a:txBody>
                    <a:bodyPr/>
                    <a:lstStyle/>
                    <a:p>
                      <a:pPr marL="215900" marR="247015" indent="-215900" algn="ctr">
                        <a:lnSpc>
                          <a:spcPct val="100000"/>
                        </a:lnSpc>
                        <a:spcBef>
                          <a:spcPts val="140"/>
                        </a:spcBef>
                        <a:spcAft>
                          <a:spcPts val="0"/>
                        </a:spcAft>
                        <a:tabLst>
                          <a:tab pos="215900" algn="l"/>
                          <a:tab pos="131445" algn="l"/>
                        </a:tabLst>
                      </a:pPr>
                      <a:r>
                        <a:rPr lang="en-GB" sz="1600" dirty="0">
                          <a:solidFill>
                            <a:srgbClr val="000000"/>
                          </a:solidFill>
                          <a:latin typeface="Tahoma"/>
                          <a:ea typeface="Calibri"/>
                          <a:cs typeface="AkzidenzGroteskBE-Md"/>
                        </a:rPr>
                        <a:t>8</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4</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2</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1</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½</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¼</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baseline="30000" dirty="0">
                          <a:solidFill>
                            <a:srgbClr val="000000"/>
                          </a:solidFill>
                          <a:latin typeface="Tahoma"/>
                          <a:ea typeface="Calibri"/>
                          <a:cs typeface="AkzidenzGroteskBE-Md"/>
                        </a:rPr>
                        <a:t>1</a:t>
                      </a:r>
                      <a:r>
                        <a:rPr lang="en-GB" sz="1600" dirty="0">
                          <a:solidFill>
                            <a:srgbClr val="000000"/>
                          </a:solidFill>
                          <a:latin typeface="Tahoma"/>
                          <a:ea typeface="Calibri"/>
                          <a:cs typeface="AkzidenzGroteskBE-Md"/>
                        </a:rPr>
                        <a:t>/</a:t>
                      </a:r>
                      <a:r>
                        <a:rPr lang="en-GB" sz="1600" baseline="-25000" dirty="0">
                          <a:solidFill>
                            <a:srgbClr val="000000"/>
                          </a:solidFill>
                          <a:latin typeface="Tahoma"/>
                          <a:ea typeface="Calibri"/>
                          <a:cs typeface="AkzidenzGroteskBE-Md"/>
                        </a:rPr>
                        <a:t>8</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baseline="30000">
                          <a:solidFill>
                            <a:srgbClr val="000000"/>
                          </a:solidFill>
                          <a:latin typeface="Tahoma"/>
                          <a:ea typeface="Calibri"/>
                          <a:cs typeface="AkzidenzGroteskBE-Md"/>
                        </a:rPr>
                        <a:t>1</a:t>
                      </a:r>
                      <a:r>
                        <a:rPr lang="en-GB" sz="1600">
                          <a:solidFill>
                            <a:srgbClr val="000000"/>
                          </a:solidFill>
                          <a:latin typeface="Tahoma"/>
                          <a:ea typeface="Calibri"/>
                          <a:cs typeface="AkzidenzGroteskBE-Md"/>
                        </a:rPr>
                        <a:t>/</a:t>
                      </a:r>
                      <a:r>
                        <a:rPr lang="en-GB" sz="1600" baseline="-25000">
                          <a:solidFill>
                            <a:srgbClr val="000000"/>
                          </a:solidFill>
                          <a:latin typeface="Tahoma"/>
                          <a:ea typeface="Calibri"/>
                          <a:cs typeface="AkzidenzGroteskBE-Md"/>
                        </a:rPr>
                        <a:t>16</a:t>
                      </a:r>
                      <a:endParaRPr lang="en-GB" sz="160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4036">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0</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1</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a:solidFill>
                            <a:srgbClr val="000000"/>
                          </a:solidFill>
                          <a:latin typeface="Tahoma"/>
                          <a:ea typeface="Calibri"/>
                          <a:cs typeface="AkzidenzGroteskBE-Md"/>
                        </a:rPr>
                        <a:t>1</a:t>
                      </a:r>
                      <a:endParaRPr lang="en-GB" sz="160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a:solidFill>
                            <a:srgbClr val="000000"/>
                          </a:solidFill>
                          <a:latin typeface="Tahoma"/>
                          <a:ea typeface="Calibri"/>
                          <a:cs typeface="AkzidenzGroteskBE-Md"/>
                        </a:rPr>
                        <a:t>0</a:t>
                      </a:r>
                      <a:endParaRPr lang="en-GB" sz="160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0</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1</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1</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0</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Oval 10"/>
          <p:cNvSpPr>
            <a:spLocks noChangeArrowheads="1"/>
          </p:cNvSpPr>
          <p:nvPr/>
        </p:nvSpPr>
        <p:spPr bwMode="auto">
          <a:xfrm>
            <a:off x="6014281" y="2854792"/>
            <a:ext cx="192000" cy="144016"/>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graphicFrame>
        <p:nvGraphicFramePr>
          <p:cNvPr id="7" name="Table 6"/>
          <p:cNvGraphicFramePr>
            <a:graphicFrameLocks noGrp="1"/>
          </p:cNvGraphicFramePr>
          <p:nvPr>
            <p:extLst>
              <p:ext uri="{D42A27DB-BD31-4B8C-83A1-F6EECF244321}">
                <p14:modId xmlns:p14="http://schemas.microsoft.com/office/powerpoint/2010/main" val="804365098"/>
              </p:ext>
            </p:extLst>
          </p:nvPr>
        </p:nvGraphicFramePr>
        <p:xfrm>
          <a:off x="978792" y="1827249"/>
          <a:ext cx="10264464" cy="370840"/>
        </p:xfrm>
        <a:graphic>
          <a:graphicData uri="http://schemas.openxmlformats.org/drawingml/2006/table">
            <a:tbl>
              <a:tblPr firstRow="1" bandRow="1">
                <a:tableStyleId>{5940675A-B579-460E-94D1-54222C63F5DA}</a:tableStyleId>
              </a:tblPr>
              <a:tblGrid>
                <a:gridCol w="1283058"/>
                <a:gridCol w="1283058"/>
                <a:gridCol w="1283058"/>
                <a:gridCol w="1283058"/>
                <a:gridCol w="1283058"/>
                <a:gridCol w="1283058"/>
                <a:gridCol w="1283058"/>
                <a:gridCol w="1283058"/>
              </a:tblGrid>
              <a:tr h="370840">
                <a:tc>
                  <a:txBody>
                    <a:bodyPr/>
                    <a:lstStyle/>
                    <a:p>
                      <a:pPr algn="ctr"/>
                      <a:r>
                        <a:rPr lang="en-GB" dirty="0" smtClean="0"/>
                        <a:t>2</a:t>
                      </a:r>
                      <a:r>
                        <a:rPr lang="en-GB" baseline="30000" dirty="0" smtClean="0"/>
                        <a:t>3</a:t>
                      </a:r>
                      <a:endParaRPr lang="en-GB" baseline="30000" dirty="0"/>
                    </a:p>
                  </a:txBody>
                  <a:tcPr/>
                </a:tc>
                <a:tc>
                  <a:txBody>
                    <a:bodyPr/>
                    <a:lstStyle/>
                    <a:p>
                      <a:pPr algn="ctr"/>
                      <a:r>
                        <a:rPr lang="en-GB" dirty="0" smtClean="0"/>
                        <a:t>2</a:t>
                      </a:r>
                      <a:r>
                        <a:rPr lang="en-GB" baseline="30000" dirty="0" smtClean="0"/>
                        <a:t>2</a:t>
                      </a:r>
                      <a:endParaRPr lang="en-GB" baseline="30000" dirty="0"/>
                    </a:p>
                  </a:txBody>
                  <a:tcPr/>
                </a:tc>
                <a:tc>
                  <a:txBody>
                    <a:bodyPr/>
                    <a:lstStyle/>
                    <a:p>
                      <a:pPr algn="ctr"/>
                      <a:r>
                        <a:rPr lang="en-GB" dirty="0" smtClean="0"/>
                        <a:t>2</a:t>
                      </a:r>
                      <a:r>
                        <a:rPr lang="en-GB" baseline="30000" dirty="0" smtClean="0"/>
                        <a:t>1</a:t>
                      </a:r>
                      <a:endParaRPr lang="en-GB" baseline="30000" dirty="0"/>
                    </a:p>
                  </a:txBody>
                  <a:tcPr/>
                </a:tc>
                <a:tc>
                  <a:txBody>
                    <a:bodyPr/>
                    <a:lstStyle/>
                    <a:p>
                      <a:pPr algn="ctr"/>
                      <a:r>
                        <a:rPr lang="en-GB" dirty="0" smtClean="0"/>
                        <a:t>2</a:t>
                      </a:r>
                      <a:r>
                        <a:rPr lang="en-GB" baseline="30000" dirty="0" smtClean="0"/>
                        <a:t>0</a:t>
                      </a:r>
                      <a:endParaRPr lang="en-GB" baseline="30000" dirty="0"/>
                    </a:p>
                  </a:txBody>
                  <a:tcPr/>
                </a:tc>
                <a:tc>
                  <a:txBody>
                    <a:bodyPr/>
                    <a:lstStyle/>
                    <a:p>
                      <a:pPr algn="ctr"/>
                      <a:r>
                        <a:rPr lang="en-GB" dirty="0" smtClean="0"/>
                        <a:t>2</a:t>
                      </a:r>
                      <a:r>
                        <a:rPr lang="en-GB" baseline="30000" dirty="0" smtClean="0"/>
                        <a:t>-1</a:t>
                      </a:r>
                      <a:endParaRPr lang="en-GB" baseline="30000" dirty="0"/>
                    </a:p>
                  </a:txBody>
                  <a:tcPr/>
                </a:tc>
                <a:tc>
                  <a:txBody>
                    <a:bodyPr/>
                    <a:lstStyle/>
                    <a:p>
                      <a:pPr algn="ctr"/>
                      <a:r>
                        <a:rPr lang="en-GB" dirty="0" smtClean="0"/>
                        <a:t>2</a:t>
                      </a:r>
                      <a:r>
                        <a:rPr lang="en-GB" baseline="30000" dirty="0" smtClean="0"/>
                        <a:t>-2</a:t>
                      </a:r>
                      <a:endParaRPr lang="en-GB" baseline="30000" dirty="0"/>
                    </a:p>
                  </a:txBody>
                  <a:tcPr/>
                </a:tc>
                <a:tc>
                  <a:txBody>
                    <a:bodyPr/>
                    <a:lstStyle/>
                    <a:p>
                      <a:pPr algn="ctr"/>
                      <a:r>
                        <a:rPr lang="en-GB" dirty="0" smtClean="0"/>
                        <a:t>2</a:t>
                      </a:r>
                      <a:r>
                        <a:rPr lang="en-GB" baseline="30000" dirty="0" smtClean="0"/>
                        <a:t>-3</a:t>
                      </a:r>
                      <a:endParaRPr lang="en-GB" baseline="30000" dirty="0"/>
                    </a:p>
                  </a:txBody>
                  <a:tcPr/>
                </a:tc>
                <a:tc>
                  <a:txBody>
                    <a:bodyPr/>
                    <a:lstStyle/>
                    <a:p>
                      <a:pPr algn="ctr"/>
                      <a:r>
                        <a:rPr lang="en-GB" dirty="0" smtClean="0"/>
                        <a:t>2</a:t>
                      </a:r>
                      <a:r>
                        <a:rPr lang="en-GB" baseline="30000" dirty="0" smtClean="0"/>
                        <a:t>-4</a:t>
                      </a:r>
                      <a:endParaRPr lang="en-GB" baseline="30000" dirty="0"/>
                    </a:p>
                  </a:txBody>
                  <a:tcPr/>
                </a:tc>
              </a:tr>
            </a:tbl>
          </a:graphicData>
        </a:graphic>
      </p:graphicFrame>
    </p:spTree>
    <p:extLst>
      <p:ext uri="{BB962C8B-B14F-4D97-AF65-F5344CB8AC3E}">
        <p14:creationId xmlns:p14="http://schemas.microsoft.com/office/powerpoint/2010/main" val="1673921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Numbers with a Fractional part</a:t>
            </a:r>
          </a:p>
        </p:txBody>
      </p:sp>
      <p:sp>
        <p:nvSpPr>
          <p:cNvPr id="3" name="Content Placeholder 2"/>
          <p:cNvSpPr>
            <a:spLocks noGrp="1"/>
          </p:cNvSpPr>
          <p:nvPr>
            <p:ph idx="1"/>
          </p:nvPr>
        </p:nvSpPr>
        <p:spPr/>
        <p:txBody>
          <a:bodyPr>
            <a:normAutofit/>
          </a:bodyPr>
          <a:lstStyle/>
          <a:p>
            <a:r>
              <a:rPr lang="en-GB" b="1" dirty="0" smtClean="0"/>
              <a:t>Negative Fixed Point</a:t>
            </a:r>
          </a:p>
          <a:p>
            <a:endParaRPr lang="en-GB" b="1" dirty="0"/>
          </a:p>
          <a:p>
            <a:endParaRPr lang="en-GB" b="1" dirty="0" smtClean="0"/>
          </a:p>
          <a:p>
            <a:endParaRPr lang="en-GB" dirty="0" smtClean="0"/>
          </a:p>
          <a:p>
            <a:endParaRPr lang="en-GB" sz="2000" dirty="0" smtClean="0"/>
          </a:p>
          <a:p>
            <a:pPr marL="342900" indent="-342900">
              <a:buFont typeface="Arial" panose="020B0604020202020204" pitchFamily="34" charset="0"/>
              <a:buChar char="•"/>
            </a:pPr>
            <a:r>
              <a:rPr lang="en-GB" sz="2400" dirty="0" smtClean="0"/>
              <a:t>You can apply your knowledge of Twos Complement to this problem to represent negative values with a fractional part</a:t>
            </a:r>
          </a:p>
          <a:p>
            <a:pPr marL="342900" indent="-342900">
              <a:buFont typeface="Arial" panose="020B0604020202020204" pitchFamily="34" charset="0"/>
              <a:buChar char="•"/>
            </a:pPr>
            <a:r>
              <a:rPr lang="en-GB" sz="2400" dirty="0"/>
              <a:t>This number would be: -8 + 4 + 2 + ½ + ¼ = -1¼</a:t>
            </a:r>
            <a:endParaRPr lang="en-GB" sz="2400" b="1" dirty="0"/>
          </a:p>
          <a:p>
            <a:pPr marL="342900" indent="-342900">
              <a:buFont typeface="Arial" panose="020B0604020202020204" pitchFamily="34" charset="0"/>
              <a:buChar char="•"/>
            </a:pPr>
            <a:endParaRPr lang="en-GB" sz="2200" dirty="0"/>
          </a:p>
          <a:p>
            <a:endParaRPr lang="en-GB" b="1" dirty="0" smtClean="0"/>
          </a:p>
          <a:p>
            <a:endParaRPr lang="en-GB" b="1" dirty="0"/>
          </a:p>
          <a:p>
            <a:endParaRPr lang="en-GB" b="1" dirty="0" smtClean="0"/>
          </a:p>
          <a:p>
            <a:endParaRPr lang="en-GB" sz="2000" dirty="0" smtClean="0"/>
          </a:p>
          <a:p>
            <a:endParaRPr lang="en-GB" sz="2000" dirty="0"/>
          </a:p>
          <a:p>
            <a:endParaRPr lang="en-GB" sz="2000" dirty="0" smtClean="0"/>
          </a:p>
          <a:p>
            <a:endParaRPr lang="en-GB" sz="2000" dirty="0" smtClean="0"/>
          </a:p>
        </p:txBody>
      </p:sp>
      <p:sp>
        <p:nvSpPr>
          <p:cNvPr id="4" name="Text Placeholder 3"/>
          <p:cNvSpPr>
            <a:spLocks noGrp="1"/>
          </p:cNvSpPr>
          <p:nvPr>
            <p:ph type="body" sz="quarter" idx="13"/>
          </p:nvPr>
        </p:nvSpPr>
        <p:spPr/>
        <p:txBody>
          <a:bodyPr/>
          <a:lstStyle/>
          <a:p>
            <a:r>
              <a:rPr lang="en-GB" dirty="0"/>
              <a:t>LO: To understand how numbers with a fractional part are represented in </a:t>
            </a:r>
            <a:r>
              <a:rPr lang="en-GB" dirty="0" smtClean="0"/>
              <a:t>binary</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3247237077"/>
              </p:ext>
            </p:extLst>
          </p:nvPr>
        </p:nvGraphicFramePr>
        <p:xfrm>
          <a:off x="973709" y="2291417"/>
          <a:ext cx="10273144" cy="648072"/>
        </p:xfrm>
        <a:graphic>
          <a:graphicData uri="http://schemas.openxmlformats.org/drawingml/2006/table">
            <a:tbl>
              <a:tblPr/>
              <a:tblGrid>
                <a:gridCol w="1284143"/>
                <a:gridCol w="1284143"/>
                <a:gridCol w="1284143"/>
                <a:gridCol w="1284143"/>
                <a:gridCol w="1284143"/>
                <a:gridCol w="1284143"/>
                <a:gridCol w="1284143"/>
                <a:gridCol w="1284143"/>
              </a:tblGrid>
              <a:tr h="324036">
                <a:tc>
                  <a:txBody>
                    <a:bodyPr/>
                    <a:lstStyle/>
                    <a:p>
                      <a:pPr marL="215900" marR="247015" indent="-215900" algn="ctr">
                        <a:lnSpc>
                          <a:spcPct val="100000"/>
                        </a:lnSpc>
                        <a:spcBef>
                          <a:spcPts val="140"/>
                        </a:spcBef>
                        <a:spcAft>
                          <a:spcPts val="0"/>
                        </a:spcAft>
                        <a:tabLst>
                          <a:tab pos="215900" algn="l"/>
                          <a:tab pos="131445" algn="l"/>
                        </a:tabLst>
                      </a:pPr>
                      <a:r>
                        <a:rPr lang="en-GB" sz="1600" dirty="0" smtClean="0">
                          <a:solidFill>
                            <a:srgbClr val="000000"/>
                          </a:solidFill>
                          <a:latin typeface="Tahoma"/>
                          <a:ea typeface="Calibri"/>
                          <a:cs typeface="AkzidenzGroteskBE-Md"/>
                        </a:rPr>
                        <a:t>-8</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4</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2</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1</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½</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¼</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baseline="30000" dirty="0">
                          <a:solidFill>
                            <a:srgbClr val="000000"/>
                          </a:solidFill>
                          <a:latin typeface="Tahoma"/>
                          <a:ea typeface="Calibri"/>
                          <a:cs typeface="AkzidenzGroteskBE-Md"/>
                        </a:rPr>
                        <a:t>1</a:t>
                      </a:r>
                      <a:r>
                        <a:rPr lang="en-GB" sz="1600" dirty="0">
                          <a:solidFill>
                            <a:srgbClr val="000000"/>
                          </a:solidFill>
                          <a:latin typeface="Tahoma"/>
                          <a:ea typeface="Calibri"/>
                          <a:cs typeface="AkzidenzGroteskBE-Md"/>
                        </a:rPr>
                        <a:t>/</a:t>
                      </a:r>
                      <a:r>
                        <a:rPr lang="en-GB" sz="1600" baseline="-25000" dirty="0">
                          <a:solidFill>
                            <a:srgbClr val="000000"/>
                          </a:solidFill>
                          <a:latin typeface="Tahoma"/>
                          <a:ea typeface="Calibri"/>
                          <a:cs typeface="AkzidenzGroteskBE-Md"/>
                        </a:rPr>
                        <a:t>8</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baseline="30000">
                          <a:solidFill>
                            <a:srgbClr val="000000"/>
                          </a:solidFill>
                          <a:latin typeface="Tahoma"/>
                          <a:ea typeface="Calibri"/>
                          <a:cs typeface="AkzidenzGroteskBE-Md"/>
                        </a:rPr>
                        <a:t>1</a:t>
                      </a:r>
                      <a:r>
                        <a:rPr lang="en-GB" sz="1600">
                          <a:solidFill>
                            <a:srgbClr val="000000"/>
                          </a:solidFill>
                          <a:latin typeface="Tahoma"/>
                          <a:ea typeface="Calibri"/>
                          <a:cs typeface="AkzidenzGroteskBE-Md"/>
                        </a:rPr>
                        <a:t>/</a:t>
                      </a:r>
                      <a:r>
                        <a:rPr lang="en-GB" sz="1600" baseline="-25000">
                          <a:solidFill>
                            <a:srgbClr val="000000"/>
                          </a:solidFill>
                          <a:latin typeface="Tahoma"/>
                          <a:ea typeface="Calibri"/>
                          <a:cs typeface="AkzidenzGroteskBE-Md"/>
                        </a:rPr>
                        <a:t>16</a:t>
                      </a:r>
                      <a:endParaRPr lang="en-GB" sz="160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4036">
                <a:tc>
                  <a:txBody>
                    <a:bodyPr/>
                    <a:lstStyle/>
                    <a:p>
                      <a:pPr marL="215900" marR="467995" indent="-215900" algn="ctr">
                        <a:lnSpc>
                          <a:spcPct val="100000"/>
                        </a:lnSpc>
                        <a:spcBef>
                          <a:spcPts val="140"/>
                        </a:spcBef>
                        <a:spcAft>
                          <a:spcPts val="0"/>
                        </a:spcAft>
                        <a:tabLst>
                          <a:tab pos="215900" algn="l"/>
                        </a:tabLst>
                      </a:pPr>
                      <a:r>
                        <a:rPr lang="en-GB" sz="1800" b="0" dirty="0">
                          <a:solidFill>
                            <a:srgbClr val="000000"/>
                          </a:solidFill>
                          <a:latin typeface="+mn-lt"/>
                          <a:ea typeface="Calibri"/>
                          <a:cs typeface="AkzidenzGroteskBE-Md"/>
                        </a:rPr>
                        <a:t>1</a:t>
                      </a:r>
                      <a:endParaRPr lang="en-GB" sz="1800" b="0" dirty="0">
                        <a:solidFill>
                          <a:srgbClr val="000000"/>
                        </a:solidFill>
                        <a:latin typeface="+mn-lt"/>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800" b="0" dirty="0">
                          <a:solidFill>
                            <a:srgbClr val="000000"/>
                          </a:solidFill>
                          <a:latin typeface="+mn-lt"/>
                          <a:ea typeface="Calibri"/>
                          <a:cs typeface="AkzidenzGroteskBE-Md"/>
                        </a:rPr>
                        <a:t>1</a:t>
                      </a:r>
                      <a:endParaRPr lang="en-GB" sz="1800" b="0" dirty="0">
                        <a:solidFill>
                          <a:srgbClr val="000000"/>
                        </a:solidFill>
                        <a:latin typeface="+mn-lt"/>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800" b="0" dirty="0">
                          <a:solidFill>
                            <a:srgbClr val="000000"/>
                          </a:solidFill>
                          <a:latin typeface="+mn-lt"/>
                          <a:ea typeface="Calibri"/>
                          <a:cs typeface="AkzidenzGroteskBE-Md"/>
                        </a:rPr>
                        <a:t>1</a:t>
                      </a:r>
                      <a:endParaRPr lang="en-GB" sz="1800" b="0" dirty="0">
                        <a:solidFill>
                          <a:srgbClr val="000000"/>
                        </a:solidFill>
                        <a:latin typeface="+mn-lt"/>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800" b="0" dirty="0">
                          <a:solidFill>
                            <a:srgbClr val="000000"/>
                          </a:solidFill>
                          <a:latin typeface="+mn-lt"/>
                          <a:ea typeface="Calibri"/>
                          <a:cs typeface="AkzidenzGroteskBE-Md"/>
                        </a:rPr>
                        <a:t>0</a:t>
                      </a:r>
                      <a:endParaRPr lang="en-GB" sz="1800" b="0" dirty="0">
                        <a:solidFill>
                          <a:srgbClr val="000000"/>
                        </a:solidFill>
                        <a:latin typeface="+mn-lt"/>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800" b="0" dirty="0">
                          <a:solidFill>
                            <a:srgbClr val="000000"/>
                          </a:solidFill>
                          <a:latin typeface="+mn-lt"/>
                          <a:ea typeface="Calibri"/>
                          <a:cs typeface="AkzidenzGroteskBE-Md"/>
                        </a:rPr>
                        <a:t>1</a:t>
                      </a:r>
                      <a:endParaRPr lang="en-GB" sz="1800" b="0" dirty="0">
                        <a:solidFill>
                          <a:srgbClr val="000000"/>
                        </a:solidFill>
                        <a:latin typeface="+mn-lt"/>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800" b="0" dirty="0">
                          <a:solidFill>
                            <a:srgbClr val="000000"/>
                          </a:solidFill>
                          <a:latin typeface="+mn-lt"/>
                          <a:ea typeface="Calibri"/>
                          <a:cs typeface="AkzidenzGroteskBE-Md"/>
                        </a:rPr>
                        <a:t>1</a:t>
                      </a:r>
                      <a:endParaRPr lang="en-GB" sz="1800" b="0" dirty="0">
                        <a:solidFill>
                          <a:srgbClr val="000000"/>
                        </a:solidFill>
                        <a:latin typeface="+mn-lt"/>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800" b="0" dirty="0">
                          <a:solidFill>
                            <a:srgbClr val="000000"/>
                          </a:solidFill>
                          <a:latin typeface="+mn-lt"/>
                          <a:ea typeface="Calibri"/>
                          <a:cs typeface="AkzidenzGroteskBE-Md"/>
                        </a:rPr>
                        <a:t>0</a:t>
                      </a:r>
                      <a:endParaRPr lang="en-GB" sz="1800" b="0" dirty="0">
                        <a:solidFill>
                          <a:srgbClr val="000000"/>
                        </a:solidFill>
                        <a:latin typeface="+mn-lt"/>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800" b="0" dirty="0">
                          <a:solidFill>
                            <a:srgbClr val="000000"/>
                          </a:solidFill>
                          <a:latin typeface="+mn-lt"/>
                          <a:ea typeface="Calibri"/>
                          <a:cs typeface="AkzidenzGroteskBE-Md"/>
                        </a:rPr>
                        <a:t>0</a:t>
                      </a:r>
                      <a:endParaRPr lang="en-GB" sz="1800" b="0" dirty="0">
                        <a:solidFill>
                          <a:srgbClr val="000000"/>
                        </a:solidFill>
                        <a:latin typeface="+mn-lt"/>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Oval 10"/>
          <p:cNvSpPr>
            <a:spLocks noChangeArrowheads="1"/>
          </p:cNvSpPr>
          <p:nvPr/>
        </p:nvSpPr>
        <p:spPr bwMode="auto">
          <a:xfrm>
            <a:off x="6014281" y="2854792"/>
            <a:ext cx="192000" cy="144016"/>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graphicFrame>
        <p:nvGraphicFramePr>
          <p:cNvPr id="7" name="Table 6"/>
          <p:cNvGraphicFramePr>
            <a:graphicFrameLocks noGrp="1"/>
          </p:cNvGraphicFramePr>
          <p:nvPr>
            <p:extLst>
              <p:ext uri="{D42A27DB-BD31-4B8C-83A1-F6EECF244321}">
                <p14:modId xmlns:p14="http://schemas.microsoft.com/office/powerpoint/2010/main" val="2598134617"/>
              </p:ext>
            </p:extLst>
          </p:nvPr>
        </p:nvGraphicFramePr>
        <p:xfrm>
          <a:off x="978792" y="1827249"/>
          <a:ext cx="10264464" cy="370840"/>
        </p:xfrm>
        <a:graphic>
          <a:graphicData uri="http://schemas.openxmlformats.org/drawingml/2006/table">
            <a:tbl>
              <a:tblPr firstRow="1" bandRow="1">
                <a:tableStyleId>{5940675A-B579-460E-94D1-54222C63F5DA}</a:tableStyleId>
              </a:tblPr>
              <a:tblGrid>
                <a:gridCol w="1283058"/>
                <a:gridCol w="1283058"/>
                <a:gridCol w="1283058"/>
                <a:gridCol w="1283058"/>
                <a:gridCol w="1283058"/>
                <a:gridCol w="1283058"/>
                <a:gridCol w="1283058"/>
                <a:gridCol w="1283058"/>
              </a:tblGrid>
              <a:tr h="370840">
                <a:tc>
                  <a:txBody>
                    <a:bodyPr/>
                    <a:lstStyle/>
                    <a:p>
                      <a:pPr algn="ctr"/>
                      <a:r>
                        <a:rPr lang="en-GB" dirty="0" smtClean="0"/>
                        <a:t>-2</a:t>
                      </a:r>
                      <a:r>
                        <a:rPr lang="en-GB" baseline="30000" dirty="0" smtClean="0"/>
                        <a:t>3</a:t>
                      </a:r>
                      <a:endParaRPr lang="en-GB" baseline="30000" dirty="0"/>
                    </a:p>
                  </a:txBody>
                  <a:tcPr/>
                </a:tc>
                <a:tc>
                  <a:txBody>
                    <a:bodyPr/>
                    <a:lstStyle/>
                    <a:p>
                      <a:pPr algn="ctr"/>
                      <a:r>
                        <a:rPr lang="en-GB" dirty="0" smtClean="0"/>
                        <a:t>2</a:t>
                      </a:r>
                      <a:r>
                        <a:rPr lang="en-GB" baseline="30000" dirty="0" smtClean="0"/>
                        <a:t>2</a:t>
                      </a:r>
                      <a:endParaRPr lang="en-GB" baseline="30000" dirty="0"/>
                    </a:p>
                  </a:txBody>
                  <a:tcPr/>
                </a:tc>
                <a:tc>
                  <a:txBody>
                    <a:bodyPr/>
                    <a:lstStyle/>
                    <a:p>
                      <a:pPr algn="ctr"/>
                      <a:r>
                        <a:rPr lang="en-GB" dirty="0" smtClean="0"/>
                        <a:t>2</a:t>
                      </a:r>
                      <a:r>
                        <a:rPr lang="en-GB" baseline="30000" dirty="0" smtClean="0"/>
                        <a:t>1</a:t>
                      </a:r>
                      <a:endParaRPr lang="en-GB" baseline="30000" dirty="0"/>
                    </a:p>
                  </a:txBody>
                  <a:tcPr/>
                </a:tc>
                <a:tc>
                  <a:txBody>
                    <a:bodyPr/>
                    <a:lstStyle/>
                    <a:p>
                      <a:pPr algn="ctr"/>
                      <a:r>
                        <a:rPr lang="en-GB" dirty="0" smtClean="0"/>
                        <a:t>2</a:t>
                      </a:r>
                      <a:r>
                        <a:rPr lang="en-GB" baseline="30000" dirty="0" smtClean="0"/>
                        <a:t>0</a:t>
                      </a:r>
                      <a:endParaRPr lang="en-GB" baseline="30000" dirty="0"/>
                    </a:p>
                  </a:txBody>
                  <a:tcPr/>
                </a:tc>
                <a:tc>
                  <a:txBody>
                    <a:bodyPr/>
                    <a:lstStyle/>
                    <a:p>
                      <a:pPr algn="ctr"/>
                      <a:r>
                        <a:rPr lang="en-GB" dirty="0" smtClean="0"/>
                        <a:t>2</a:t>
                      </a:r>
                      <a:r>
                        <a:rPr lang="en-GB" baseline="30000" dirty="0" smtClean="0"/>
                        <a:t>-1</a:t>
                      </a:r>
                      <a:endParaRPr lang="en-GB" baseline="30000" dirty="0"/>
                    </a:p>
                  </a:txBody>
                  <a:tcPr/>
                </a:tc>
                <a:tc>
                  <a:txBody>
                    <a:bodyPr/>
                    <a:lstStyle/>
                    <a:p>
                      <a:pPr algn="ctr"/>
                      <a:r>
                        <a:rPr lang="en-GB" dirty="0" smtClean="0"/>
                        <a:t>2</a:t>
                      </a:r>
                      <a:r>
                        <a:rPr lang="en-GB" baseline="30000" dirty="0" smtClean="0"/>
                        <a:t>-2</a:t>
                      </a:r>
                      <a:endParaRPr lang="en-GB" baseline="30000" dirty="0"/>
                    </a:p>
                  </a:txBody>
                  <a:tcPr/>
                </a:tc>
                <a:tc>
                  <a:txBody>
                    <a:bodyPr/>
                    <a:lstStyle/>
                    <a:p>
                      <a:pPr algn="ctr"/>
                      <a:r>
                        <a:rPr lang="en-GB" dirty="0" smtClean="0"/>
                        <a:t>2</a:t>
                      </a:r>
                      <a:r>
                        <a:rPr lang="en-GB" baseline="30000" dirty="0" smtClean="0"/>
                        <a:t>-3</a:t>
                      </a:r>
                      <a:endParaRPr lang="en-GB" baseline="30000" dirty="0"/>
                    </a:p>
                  </a:txBody>
                  <a:tcPr/>
                </a:tc>
                <a:tc>
                  <a:txBody>
                    <a:bodyPr/>
                    <a:lstStyle/>
                    <a:p>
                      <a:pPr algn="ctr"/>
                      <a:r>
                        <a:rPr lang="en-GB" dirty="0" smtClean="0"/>
                        <a:t>2</a:t>
                      </a:r>
                      <a:r>
                        <a:rPr lang="en-GB" baseline="30000" dirty="0" smtClean="0"/>
                        <a:t>-4</a:t>
                      </a:r>
                      <a:endParaRPr lang="en-GB" baseline="30000" dirty="0"/>
                    </a:p>
                  </a:txBody>
                  <a:tcPr/>
                </a:tc>
              </a:tr>
            </a:tbl>
          </a:graphicData>
        </a:graphic>
      </p:graphicFrame>
    </p:spTree>
    <p:extLst>
      <p:ext uri="{BB962C8B-B14F-4D97-AF65-F5344CB8AC3E}">
        <p14:creationId xmlns:p14="http://schemas.microsoft.com/office/powerpoint/2010/main" val="433907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Numbers with a Fractional part</a:t>
            </a:r>
          </a:p>
        </p:txBody>
      </p:sp>
      <p:sp>
        <p:nvSpPr>
          <p:cNvPr id="3" name="Content Placeholder 2"/>
          <p:cNvSpPr>
            <a:spLocks noGrp="1"/>
          </p:cNvSpPr>
          <p:nvPr>
            <p:ph idx="1"/>
          </p:nvPr>
        </p:nvSpPr>
        <p:spPr/>
        <p:txBody>
          <a:bodyPr>
            <a:normAutofit fontScale="92500" lnSpcReduction="20000"/>
          </a:bodyPr>
          <a:lstStyle/>
          <a:p>
            <a:r>
              <a:rPr lang="en-GB" b="1" dirty="0" smtClean="0"/>
              <a:t>Negative Fixed Point</a:t>
            </a:r>
          </a:p>
          <a:p>
            <a:endParaRPr lang="en-GB" b="1" dirty="0"/>
          </a:p>
          <a:p>
            <a:endParaRPr lang="en-GB" b="1" dirty="0" smtClean="0"/>
          </a:p>
          <a:p>
            <a:endParaRPr lang="en-GB" dirty="0" smtClean="0"/>
          </a:p>
          <a:p>
            <a:r>
              <a:rPr lang="en-GB" sz="2400" b="1" dirty="0" smtClean="0"/>
              <a:t>Questions</a:t>
            </a:r>
            <a:endParaRPr lang="en-GB" sz="2000" b="1" dirty="0" smtClean="0"/>
          </a:p>
          <a:p>
            <a:r>
              <a:rPr lang="en-GB" sz="2400" dirty="0"/>
              <a:t>9</a:t>
            </a:r>
            <a:r>
              <a:rPr lang="en-GB" sz="2400" dirty="0" smtClean="0"/>
              <a:t>. Using the negative fixed point representation above, convert the following numbers to denary:</a:t>
            </a:r>
          </a:p>
          <a:p>
            <a:r>
              <a:rPr lang="en-GB" sz="2400" dirty="0" smtClean="0"/>
              <a:t>	a) 01110100</a:t>
            </a:r>
          </a:p>
          <a:p>
            <a:r>
              <a:rPr lang="en-GB" sz="2400" dirty="0"/>
              <a:t>	</a:t>
            </a:r>
            <a:r>
              <a:rPr lang="en-GB" sz="2400" dirty="0" smtClean="0"/>
              <a:t>b) 00011100</a:t>
            </a:r>
          </a:p>
          <a:p>
            <a:r>
              <a:rPr lang="en-GB" sz="2400" dirty="0"/>
              <a:t>	</a:t>
            </a:r>
            <a:r>
              <a:rPr lang="en-GB" sz="2400" dirty="0" smtClean="0"/>
              <a:t>c) 10011100</a:t>
            </a:r>
          </a:p>
          <a:p>
            <a:r>
              <a:rPr lang="en-GB" sz="2400" dirty="0"/>
              <a:t>	</a:t>
            </a:r>
            <a:r>
              <a:rPr lang="en-GB" sz="2400" dirty="0" smtClean="0"/>
              <a:t>d) 10100011</a:t>
            </a:r>
          </a:p>
          <a:p>
            <a:r>
              <a:rPr lang="en-GB" sz="2400" dirty="0"/>
              <a:t>9. Using the negative fixed point representation above, convert the following numbers to denary:</a:t>
            </a:r>
          </a:p>
          <a:p>
            <a:r>
              <a:rPr lang="en-GB" sz="2400" dirty="0" smtClean="0"/>
              <a:t>	a) -3.5</a:t>
            </a:r>
          </a:p>
          <a:p>
            <a:r>
              <a:rPr lang="en-GB" sz="2400" dirty="0"/>
              <a:t>	</a:t>
            </a:r>
            <a:r>
              <a:rPr lang="en-GB" sz="2400" dirty="0" smtClean="0"/>
              <a:t>b) -7.75</a:t>
            </a:r>
          </a:p>
          <a:p>
            <a:r>
              <a:rPr lang="en-GB" sz="2400" dirty="0" smtClean="0"/>
              <a:t>	c) -0.0625</a:t>
            </a:r>
          </a:p>
          <a:p>
            <a:r>
              <a:rPr lang="en-GB" sz="2400" dirty="0"/>
              <a:t>	</a:t>
            </a:r>
            <a:r>
              <a:rPr lang="en-GB" sz="2400" dirty="0" smtClean="0"/>
              <a:t>d) -1.125</a:t>
            </a:r>
          </a:p>
          <a:p>
            <a:endParaRPr lang="en-GB" sz="2400" dirty="0" smtClean="0"/>
          </a:p>
          <a:p>
            <a:endParaRPr lang="en-GB" sz="2400" dirty="0"/>
          </a:p>
          <a:p>
            <a:pPr marL="342900" indent="-342900">
              <a:buFont typeface="Arial" panose="020B0604020202020204" pitchFamily="34" charset="0"/>
              <a:buChar char="•"/>
            </a:pPr>
            <a:endParaRPr lang="en-GB" sz="2200" dirty="0"/>
          </a:p>
          <a:p>
            <a:endParaRPr lang="en-GB" b="1" dirty="0" smtClean="0"/>
          </a:p>
          <a:p>
            <a:endParaRPr lang="en-GB" b="1" dirty="0"/>
          </a:p>
          <a:p>
            <a:endParaRPr lang="en-GB" b="1" dirty="0" smtClean="0"/>
          </a:p>
          <a:p>
            <a:endParaRPr lang="en-GB" sz="2000" dirty="0" smtClean="0"/>
          </a:p>
          <a:p>
            <a:endParaRPr lang="en-GB" sz="2000" dirty="0"/>
          </a:p>
          <a:p>
            <a:endParaRPr lang="en-GB" sz="2000" dirty="0" smtClean="0"/>
          </a:p>
          <a:p>
            <a:endParaRPr lang="en-GB" sz="2000" dirty="0" smtClean="0"/>
          </a:p>
        </p:txBody>
      </p:sp>
      <p:sp>
        <p:nvSpPr>
          <p:cNvPr id="4" name="Text Placeholder 3"/>
          <p:cNvSpPr>
            <a:spLocks noGrp="1"/>
          </p:cNvSpPr>
          <p:nvPr>
            <p:ph type="body" sz="quarter" idx="13"/>
          </p:nvPr>
        </p:nvSpPr>
        <p:spPr/>
        <p:txBody>
          <a:bodyPr/>
          <a:lstStyle/>
          <a:p>
            <a:r>
              <a:rPr lang="en-GB" dirty="0"/>
              <a:t>LO: To understand how numbers with a fractional part are represented in </a:t>
            </a:r>
            <a:r>
              <a:rPr lang="en-GB" dirty="0" smtClean="0"/>
              <a:t>binary</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3999561497"/>
              </p:ext>
            </p:extLst>
          </p:nvPr>
        </p:nvGraphicFramePr>
        <p:xfrm>
          <a:off x="973709" y="1982321"/>
          <a:ext cx="10273144" cy="648072"/>
        </p:xfrm>
        <a:graphic>
          <a:graphicData uri="http://schemas.openxmlformats.org/drawingml/2006/table">
            <a:tbl>
              <a:tblPr/>
              <a:tblGrid>
                <a:gridCol w="1284143"/>
                <a:gridCol w="1284143"/>
                <a:gridCol w="1284143"/>
                <a:gridCol w="1284143"/>
                <a:gridCol w="1284143"/>
                <a:gridCol w="1284143"/>
                <a:gridCol w="1284143"/>
                <a:gridCol w="1284143"/>
              </a:tblGrid>
              <a:tr h="324036">
                <a:tc>
                  <a:txBody>
                    <a:bodyPr/>
                    <a:lstStyle/>
                    <a:p>
                      <a:pPr marL="215900" marR="247015" indent="-215900" algn="ctr">
                        <a:lnSpc>
                          <a:spcPct val="100000"/>
                        </a:lnSpc>
                        <a:spcBef>
                          <a:spcPts val="140"/>
                        </a:spcBef>
                        <a:spcAft>
                          <a:spcPts val="0"/>
                        </a:spcAft>
                        <a:tabLst>
                          <a:tab pos="215900" algn="l"/>
                          <a:tab pos="131445" algn="l"/>
                        </a:tabLst>
                      </a:pPr>
                      <a:r>
                        <a:rPr lang="en-GB" sz="1600" dirty="0" smtClean="0">
                          <a:solidFill>
                            <a:srgbClr val="000000"/>
                          </a:solidFill>
                          <a:latin typeface="Tahoma"/>
                          <a:ea typeface="Calibri"/>
                          <a:cs typeface="AkzidenzGroteskBE-Md"/>
                        </a:rPr>
                        <a:t>-8</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4</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2</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1</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½</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¼</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baseline="30000" dirty="0">
                          <a:solidFill>
                            <a:srgbClr val="000000"/>
                          </a:solidFill>
                          <a:latin typeface="Tahoma"/>
                          <a:ea typeface="Calibri"/>
                          <a:cs typeface="AkzidenzGroteskBE-Md"/>
                        </a:rPr>
                        <a:t>1</a:t>
                      </a:r>
                      <a:r>
                        <a:rPr lang="en-GB" sz="1600" dirty="0">
                          <a:solidFill>
                            <a:srgbClr val="000000"/>
                          </a:solidFill>
                          <a:latin typeface="Tahoma"/>
                          <a:ea typeface="Calibri"/>
                          <a:cs typeface="AkzidenzGroteskBE-Md"/>
                        </a:rPr>
                        <a:t>/</a:t>
                      </a:r>
                      <a:r>
                        <a:rPr lang="en-GB" sz="1600" baseline="-25000" dirty="0">
                          <a:solidFill>
                            <a:srgbClr val="000000"/>
                          </a:solidFill>
                          <a:latin typeface="Tahoma"/>
                          <a:ea typeface="Calibri"/>
                          <a:cs typeface="AkzidenzGroteskBE-Md"/>
                        </a:rPr>
                        <a:t>8</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baseline="30000">
                          <a:solidFill>
                            <a:srgbClr val="000000"/>
                          </a:solidFill>
                          <a:latin typeface="Tahoma"/>
                          <a:ea typeface="Calibri"/>
                          <a:cs typeface="AkzidenzGroteskBE-Md"/>
                        </a:rPr>
                        <a:t>1</a:t>
                      </a:r>
                      <a:r>
                        <a:rPr lang="en-GB" sz="1600">
                          <a:solidFill>
                            <a:srgbClr val="000000"/>
                          </a:solidFill>
                          <a:latin typeface="Tahoma"/>
                          <a:ea typeface="Calibri"/>
                          <a:cs typeface="AkzidenzGroteskBE-Md"/>
                        </a:rPr>
                        <a:t>/</a:t>
                      </a:r>
                      <a:r>
                        <a:rPr lang="en-GB" sz="1600" baseline="-25000">
                          <a:solidFill>
                            <a:srgbClr val="000000"/>
                          </a:solidFill>
                          <a:latin typeface="Tahoma"/>
                          <a:ea typeface="Calibri"/>
                          <a:cs typeface="AkzidenzGroteskBE-Md"/>
                        </a:rPr>
                        <a:t>16</a:t>
                      </a:r>
                      <a:endParaRPr lang="en-GB" sz="160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4036">
                <a:tc>
                  <a:txBody>
                    <a:bodyPr/>
                    <a:lstStyle/>
                    <a:p>
                      <a:pPr marL="215900" marR="467995" indent="-215900" algn="ctr">
                        <a:lnSpc>
                          <a:spcPct val="100000"/>
                        </a:lnSpc>
                        <a:spcBef>
                          <a:spcPts val="140"/>
                        </a:spcBef>
                        <a:spcAft>
                          <a:spcPts val="0"/>
                        </a:spcAft>
                        <a:tabLst>
                          <a:tab pos="215900" algn="l"/>
                        </a:tabLst>
                      </a:pPr>
                      <a:r>
                        <a:rPr lang="en-GB" sz="1800" b="0" dirty="0">
                          <a:solidFill>
                            <a:srgbClr val="000000"/>
                          </a:solidFill>
                          <a:latin typeface="+mn-lt"/>
                          <a:ea typeface="Calibri"/>
                          <a:cs typeface="AkzidenzGroteskBE-Md"/>
                        </a:rPr>
                        <a:t>1</a:t>
                      </a:r>
                      <a:endParaRPr lang="en-GB" sz="1800" b="0" dirty="0">
                        <a:solidFill>
                          <a:srgbClr val="000000"/>
                        </a:solidFill>
                        <a:latin typeface="+mn-lt"/>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800" b="0" dirty="0">
                          <a:solidFill>
                            <a:srgbClr val="000000"/>
                          </a:solidFill>
                          <a:latin typeface="+mn-lt"/>
                          <a:ea typeface="Calibri"/>
                          <a:cs typeface="AkzidenzGroteskBE-Md"/>
                        </a:rPr>
                        <a:t>1</a:t>
                      </a:r>
                      <a:endParaRPr lang="en-GB" sz="1800" b="0" dirty="0">
                        <a:solidFill>
                          <a:srgbClr val="000000"/>
                        </a:solidFill>
                        <a:latin typeface="+mn-lt"/>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800" b="0" dirty="0">
                          <a:solidFill>
                            <a:srgbClr val="000000"/>
                          </a:solidFill>
                          <a:latin typeface="+mn-lt"/>
                          <a:ea typeface="Calibri"/>
                          <a:cs typeface="AkzidenzGroteskBE-Md"/>
                        </a:rPr>
                        <a:t>1</a:t>
                      </a:r>
                      <a:endParaRPr lang="en-GB" sz="1800" b="0" dirty="0">
                        <a:solidFill>
                          <a:srgbClr val="000000"/>
                        </a:solidFill>
                        <a:latin typeface="+mn-lt"/>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800" b="0" dirty="0">
                          <a:solidFill>
                            <a:srgbClr val="000000"/>
                          </a:solidFill>
                          <a:latin typeface="+mn-lt"/>
                          <a:ea typeface="Calibri"/>
                          <a:cs typeface="AkzidenzGroteskBE-Md"/>
                        </a:rPr>
                        <a:t>0</a:t>
                      </a:r>
                      <a:endParaRPr lang="en-GB" sz="1800" b="0" dirty="0">
                        <a:solidFill>
                          <a:srgbClr val="000000"/>
                        </a:solidFill>
                        <a:latin typeface="+mn-lt"/>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800" b="0" dirty="0">
                          <a:solidFill>
                            <a:srgbClr val="000000"/>
                          </a:solidFill>
                          <a:latin typeface="+mn-lt"/>
                          <a:ea typeface="Calibri"/>
                          <a:cs typeface="AkzidenzGroteskBE-Md"/>
                        </a:rPr>
                        <a:t>1</a:t>
                      </a:r>
                      <a:endParaRPr lang="en-GB" sz="1800" b="0" dirty="0">
                        <a:solidFill>
                          <a:srgbClr val="000000"/>
                        </a:solidFill>
                        <a:latin typeface="+mn-lt"/>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800" b="0" dirty="0">
                          <a:solidFill>
                            <a:srgbClr val="000000"/>
                          </a:solidFill>
                          <a:latin typeface="+mn-lt"/>
                          <a:ea typeface="Calibri"/>
                          <a:cs typeface="AkzidenzGroteskBE-Md"/>
                        </a:rPr>
                        <a:t>1</a:t>
                      </a:r>
                      <a:endParaRPr lang="en-GB" sz="1800" b="0" dirty="0">
                        <a:solidFill>
                          <a:srgbClr val="000000"/>
                        </a:solidFill>
                        <a:latin typeface="+mn-lt"/>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800" b="0" dirty="0">
                          <a:solidFill>
                            <a:srgbClr val="000000"/>
                          </a:solidFill>
                          <a:latin typeface="+mn-lt"/>
                          <a:ea typeface="Calibri"/>
                          <a:cs typeface="AkzidenzGroteskBE-Md"/>
                        </a:rPr>
                        <a:t>0</a:t>
                      </a:r>
                      <a:endParaRPr lang="en-GB" sz="1800" b="0" dirty="0">
                        <a:solidFill>
                          <a:srgbClr val="000000"/>
                        </a:solidFill>
                        <a:latin typeface="+mn-lt"/>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800" b="0" dirty="0">
                          <a:solidFill>
                            <a:srgbClr val="000000"/>
                          </a:solidFill>
                          <a:latin typeface="+mn-lt"/>
                          <a:ea typeface="Calibri"/>
                          <a:cs typeface="AkzidenzGroteskBE-Md"/>
                        </a:rPr>
                        <a:t>0</a:t>
                      </a:r>
                      <a:endParaRPr lang="en-GB" sz="1800" b="0" dirty="0">
                        <a:solidFill>
                          <a:srgbClr val="000000"/>
                        </a:solidFill>
                        <a:latin typeface="+mn-lt"/>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Oval 10"/>
          <p:cNvSpPr>
            <a:spLocks noChangeArrowheads="1"/>
          </p:cNvSpPr>
          <p:nvPr/>
        </p:nvSpPr>
        <p:spPr bwMode="auto">
          <a:xfrm>
            <a:off x="6014281" y="2532821"/>
            <a:ext cx="192000" cy="144016"/>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graphicFrame>
        <p:nvGraphicFramePr>
          <p:cNvPr id="7" name="Table 6"/>
          <p:cNvGraphicFramePr>
            <a:graphicFrameLocks noGrp="1"/>
          </p:cNvGraphicFramePr>
          <p:nvPr>
            <p:extLst>
              <p:ext uri="{D42A27DB-BD31-4B8C-83A1-F6EECF244321}">
                <p14:modId xmlns:p14="http://schemas.microsoft.com/office/powerpoint/2010/main" val="2115631730"/>
              </p:ext>
            </p:extLst>
          </p:nvPr>
        </p:nvGraphicFramePr>
        <p:xfrm>
          <a:off x="978792" y="1518153"/>
          <a:ext cx="10264464" cy="370840"/>
        </p:xfrm>
        <a:graphic>
          <a:graphicData uri="http://schemas.openxmlformats.org/drawingml/2006/table">
            <a:tbl>
              <a:tblPr firstRow="1" bandRow="1">
                <a:tableStyleId>{5940675A-B579-460E-94D1-54222C63F5DA}</a:tableStyleId>
              </a:tblPr>
              <a:tblGrid>
                <a:gridCol w="1283058"/>
                <a:gridCol w="1283058"/>
                <a:gridCol w="1283058"/>
                <a:gridCol w="1283058"/>
                <a:gridCol w="1283058"/>
                <a:gridCol w="1283058"/>
                <a:gridCol w="1283058"/>
                <a:gridCol w="1283058"/>
              </a:tblGrid>
              <a:tr h="370840">
                <a:tc>
                  <a:txBody>
                    <a:bodyPr/>
                    <a:lstStyle/>
                    <a:p>
                      <a:pPr algn="ctr"/>
                      <a:r>
                        <a:rPr lang="en-GB" dirty="0" smtClean="0"/>
                        <a:t>-2</a:t>
                      </a:r>
                      <a:r>
                        <a:rPr lang="en-GB" baseline="30000" dirty="0" smtClean="0"/>
                        <a:t>3</a:t>
                      </a:r>
                      <a:endParaRPr lang="en-GB" baseline="30000" dirty="0"/>
                    </a:p>
                  </a:txBody>
                  <a:tcPr/>
                </a:tc>
                <a:tc>
                  <a:txBody>
                    <a:bodyPr/>
                    <a:lstStyle/>
                    <a:p>
                      <a:pPr algn="ctr"/>
                      <a:r>
                        <a:rPr lang="en-GB" dirty="0" smtClean="0"/>
                        <a:t>2</a:t>
                      </a:r>
                      <a:r>
                        <a:rPr lang="en-GB" baseline="30000" dirty="0" smtClean="0"/>
                        <a:t>2</a:t>
                      </a:r>
                      <a:endParaRPr lang="en-GB" baseline="30000" dirty="0"/>
                    </a:p>
                  </a:txBody>
                  <a:tcPr/>
                </a:tc>
                <a:tc>
                  <a:txBody>
                    <a:bodyPr/>
                    <a:lstStyle/>
                    <a:p>
                      <a:pPr algn="ctr"/>
                      <a:r>
                        <a:rPr lang="en-GB" dirty="0" smtClean="0"/>
                        <a:t>2</a:t>
                      </a:r>
                      <a:r>
                        <a:rPr lang="en-GB" baseline="30000" dirty="0" smtClean="0"/>
                        <a:t>1</a:t>
                      </a:r>
                      <a:endParaRPr lang="en-GB" baseline="30000" dirty="0"/>
                    </a:p>
                  </a:txBody>
                  <a:tcPr/>
                </a:tc>
                <a:tc>
                  <a:txBody>
                    <a:bodyPr/>
                    <a:lstStyle/>
                    <a:p>
                      <a:pPr algn="ctr"/>
                      <a:r>
                        <a:rPr lang="en-GB" dirty="0" smtClean="0"/>
                        <a:t>2</a:t>
                      </a:r>
                      <a:r>
                        <a:rPr lang="en-GB" baseline="30000" dirty="0" smtClean="0"/>
                        <a:t>0</a:t>
                      </a:r>
                      <a:endParaRPr lang="en-GB" baseline="30000" dirty="0"/>
                    </a:p>
                  </a:txBody>
                  <a:tcPr/>
                </a:tc>
                <a:tc>
                  <a:txBody>
                    <a:bodyPr/>
                    <a:lstStyle/>
                    <a:p>
                      <a:pPr algn="ctr"/>
                      <a:r>
                        <a:rPr lang="en-GB" dirty="0" smtClean="0"/>
                        <a:t>2</a:t>
                      </a:r>
                      <a:r>
                        <a:rPr lang="en-GB" baseline="30000" dirty="0" smtClean="0"/>
                        <a:t>-1</a:t>
                      </a:r>
                      <a:endParaRPr lang="en-GB" baseline="30000" dirty="0"/>
                    </a:p>
                  </a:txBody>
                  <a:tcPr/>
                </a:tc>
                <a:tc>
                  <a:txBody>
                    <a:bodyPr/>
                    <a:lstStyle/>
                    <a:p>
                      <a:pPr algn="ctr"/>
                      <a:r>
                        <a:rPr lang="en-GB" dirty="0" smtClean="0"/>
                        <a:t>2</a:t>
                      </a:r>
                      <a:r>
                        <a:rPr lang="en-GB" baseline="30000" dirty="0" smtClean="0"/>
                        <a:t>-2</a:t>
                      </a:r>
                      <a:endParaRPr lang="en-GB" baseline="30000" dirty="0"/>
                    </a:p>
                  </a:txBody>
                  <a:tcPr/>
                </a:tc>
                <a:tc>
                  <a:txBody>
                    <a:bodyPr/>
                    <a:lstStyle/>
                    <a:p>
                      <a:pPr algn="ctr"/>
                      <a:r>
                        <a:rPr lang="en-GB" dirty="0" smtClean="0"/>
                        <a:t>2</a:t>
                      </a:r>
                      <a:r>
                        <a:rPr lang="en-GB" baseline="30000" dirty="0" smtClean="0"/>
                        <a:t>-3</a:t>
                      </a:r>
                      <a:endParaRPr lang="en-GB" baseline="30000" dirty="0"/>
                    </a:p>
                  </a:txBody>
                  <a:tcPr/>
                </a:tc>
                <a:tc>
                  <a:txBody>
                    <a:bodyPr/>
                    <a:lstStyle/>
                    <a:p>
                      <a:pPr algn="ctr"/>
                      <a:r>
                        <a:rPr lang="en-GB" dirty="0" smtClean="0"/>
                        <a:t>2</a:t>
                      </a:r>
                      <a:r>
                        <a:rPr lang="en-GB" baseline="30000" dirty="0" smtClean="0"/>
                        <a:t>-4</a:t>
                      </a:r>
                      <a:endParaRPr lang="en-GB" baseline="30000" dirty="0"/>
                    </a:p>
                  </a:txBody>
                  <a:tcPr/>
                </a:tc>
              </a:tr>
            </a:tbl>
          </a:graphicData>
        </a:graphic>
      </p:graphicFrame>
    </p:spTree>
    <p:extLst>
      <p:ext uri="{BB962C8B-B14F-4D97-AF65-F5344CB8AC3E}">
        <p14:creationId xmlns:p14="http://schemas.microsoft.com/office/powerpoint/2010/main" val="2272659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Numbers with a Fractional part</a:t>
            </a:r>
            <a:endParaRPr lang="en-GB" dirty="0"/>
          </a:p>
        </p:txBody>
      </p:sp>
      <p:sp>
        <p:nvSpPr>
          <p:cNvPr id="3" name="Content Placeholder 2"/>
          <p:cNvSpPr>
            <a:spLocks noGrp="1"/>
          </p:cNvSpPr>
          <p:nvPr>
            <p:ph idx="1"/>
          </p:nvPr>
        </p:nvSpPr>
        <p:spPr/>
        <p:txBody>
          <a:bodyPr/>
          <a:lstStyle/>
          <a:p>
            <a:r>
              <a:rPr lang="en-GB" b="1" dirty="0" smtClean="0"/>
              <a:t>Problems with Fixed Point</a:t>
            </a:r>
          </a:p>
          <a:p>
            <a:r>
              <a:rPr lang="en-GB" sz="2400" dirty="0"/>
              <a:t>The problem with all the 8-bit systems we have investigated so far is that they can only store a very limited range of numbers. </a:t>
            </a:r>
          </a:p>
          <a:p>
            <a:r>
              <a:rPr lang="en-GB" sz="2400" dirty="0"/>
              <a:t>The biggest positive number we have been able to store so far is only 255, and the smallest positive number is 0.0625.</a:t>
            </a:r>
          </a:p>
          <a:p>
            <a:r>
              <a:rPr lang="en-GB" sz="2400" dirty="0"/>
              <a:t>To get round this, more bits can be allocated:</a:t>
            </a:r>
          </a:p>
          <a:p>
            <a:pPr lvl="1"/>
            <a:r>
              <a:rPr lang="en-GB" sz="2400" dirty="0"/>
              <a:t>Allocate more bits to store the number. For example, a 16-bit unsigned code would allow you to store all the integers from 0 to 65 535; a 24-bit code would allow you to cope with 16 777 216 different combinations; and so on. </a:t>
            </a:r>
          </a:p>
          <a:p>
            <a:pPr lvl="1"/>
            <a:r>
              <a:rPr lang="en-GB" sz="2400" dirty="0"/>
              <a:t>If you wanted to store negative and positive numbers you would need to use the two’s complement system outlined above. Using 16 bits would allow you to store between –32 768 and 32 767. </a:t>
            </a:r>
            <a:endParaRPr lang="en-GB" dirty="0"/>
          </a:p>
        </p:txBody>
      </p:sp>
      <p:sp>
        <p:nvSpPr>
          <p:cNvPr id="4" name="Text Placeholder 3"/>
          <p:cNvSpPr>
            <a:spLocks noGrp="1"/>
          </p:cNvSpPr>
          <p:nvPr>
            <p:ph type="body" sz="quarter" idx="13"/>
          </p:nvPr>
        </p:nvSpPr>
        <p:spPr/>
        <p:txBody>
          <a:bodyPr/>
          <a:lstStyle/>
          <a:p>
            <a:r>
              <a:rPr lang="en-GB" dirty="0" smtClean="0"/>
              <a:t>LO: To understand how numbers with a fractional part are represented in binary</a:t>
            </a:r>
            <a:endParaRPr lang="en-GB" dirty="0"/>
          </a:p>
        </p:txBody>
      </p:sp>
    </p:spTree>
    <p:extLst>
      <p:ext uri="{BB962C8B-B14F-4D97-AF65-F5344CB8AC3E}">
        <p14:creationId xmlns:p14="http://schemas.microsoft.com/office/powerpoint/2010/main" val="39737281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Numbers with a Fractional part</a:t>
            </a:r>
            <a:endParaRPr lang="en-GB" dirty="0"/>
          </a:p>
        </p:txBody>
      </p:sp>
      <p:sp>
        <p:nvSpPr>
          <p:cNvPr id="3" name="Content Placeholder 2"/>
          <p:cNvSpPr>
            <a:spLocks noGrp="1"/>
          </p:cNvSpPr>
          <p:nvPr>
            <p:ph idx="1"/>
          </p:nvPr>
        </p:nvSpPr>
        <p:spPr/>
        <p:txBody>
          <a:bodyPr/>
          <a:lstStyle/>
          <a:p>
            <a:r>
              <a:rPr lang="en-GB" b="1" dirty="0" smtClean="0"/>
              <a:t>Advantages of Fixed </a:t>
            </a:r>
            <a:r>
              <a:rPr lang="en-GB" b="1" dirty="0" smtClean="0"/>
              <a:t>Point</a:t>
            </a:r>
          </a:p>
          <a:p>
            <a:pPr marL="342900" indent="-342900">
              <a:buFont typeface="Arial" panose="020B0604020202020204" pitchFamily="34" charset="0"/>
              <a:buChar char="•"/>
            </a:pPr>
            <a:r>
              <a:rPr lang="en-GB" sz="2400" dirty="0" smtClean="0"/>
              <a:t>The values are handled in the same way as decimal values, so any hardware configured to work with integers can be used on reals. </a:t>
            </a:r>
          </a:p>
          <a:p>
            <a:pPr marL="342900" lvl="0" indent="-342900">
              <a:buFont typeface="Arial" panose="020B0604020202020204" pitchFamily="34" charset="0"/>
              <a:buChar char="•"/>
            </a:pPr>
            <a:r>
              <a:rPr lang="en-GB" sz="2400" dirty="0" smtClean="0"/>
              <a:t>This also makes the processing of fixed point numbers faster than floating point values as there is no processing required to move the binary point.</a:t>
            </a:r>
          </a:p>
          <a:p>
            <a:pPr marL="342900" lvl="0" indent="-342900">
              <a:buFont typeface="Arial" panose="020B0604020202020204" pitchFamily="34" charset="0"/>
              <a:buChar char="•"/>
            </a:pPr>
            <a:r>
              <a:rPr lang="en-GB" sz="2400" dirty="0" smtClean="0"/>
              <a:t>The absolute error will always be the same, whereas with floating point numbers, the absolute error could vary. This means that precision is retained, albeit within a more limited range than floating point representation.</a:t>
            </a:r>
          </a:p>
          <a:p>
            <a:pPr marL="342900" lvl="0" indent="-342900">
              <a:buFont typeface="Arial" panose="020B0604020202020204" pitchFamily="34" charset="0"/>
              <a:buChar char="•"/>
            </a:pPr>
            <a:r>
              <a:rPr lang="en-GB" sz="2400" dirty="0"/>
              <a:t>They are suited to applications where speed is more important than precision, e.g. some aspects of gaming or digital signal processing.</a:t>
            </a:r>
          </a:p>
          <a:p>
            <a:pPr marL="342900" lvl="0" indent="-342900">
              <a:buFont typeface="Arial" panose="020B0604020202020204" pitchFamily="34" charset="0"/>
              <a:buChar char="•"/>
            </a:pPr>
            <a:r>
              <a:rPr lang="en-GB" sz="2400" dirty="0"/>
              <a:t>They are suited to applications where an absolute level of precision is required, e.g. currency, where the number of places after the binary point does not need to change</a:t>
            </a:r>
            <a:r>
              <a:rPr lang="en-GB" sz="2400" dirty="0" smtClean="0"/>
              <a:t>.</a:t>
            </a:r>
            <a:endParaRPr lang="en-GB" sz="2400" dirty="0"/>
          </a:p>
        </p:txBody>
      </p:sp>
      <p:sp>
        <p:nvSpPr>
          <p:cNvPr id="4" name="Text Placeholder 3"/>
          <p:cNvSpPr>
            <a:spLocks noGrp="1"/>
          </p:cNvSpPr>
          <p:nvPr>
            <p:ph type="body" sz="quarter" idx="13"/>
          </p:nvPr>
        </p:nvSpPr>
        <p:spPr/>
        <p:txBody>
          <a:bodyPr/>
          <a:lstStyle/>
          <a:p>
            <a:r>
              <a:rPr lang="en-GB" dirty="0" smtClean="0"/>
              <a:t>LO: To understand how numbers with a fractional part are represented in binary</a:t>
            </a:r>
            <a:endParaRPr lang="en-GB" dirty="0"/>
          </a:p>
        </p:txBody>
      </p:sp>
    </p:spTree>
    <p:extLst>
      <p:ext uri="{BB962C8B-B14F-4D97-AF65-F5344CB8AC3E}">
        <p14:creationId xmlns:p14="http://schemas.microsoft.com/office/powerpoint/2010/main" val="21882283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Numbers with a Fractional part</a:t>
            </a:r>
            <a:endParaRPr lang="en-GB" dirty="0"/>
          </a:p>
        </p:txBody>
      </p:sp>
      <p:sp>
        <p:nvSpPr>
          <p:cNvPr id="3" name="Content Placeholder 2"/>
          <p:cNvSpPr>
            <a:spLocks noGrp="1"/>
          </p:cNvSpPr>
          <p:nvPr>
            <p:ph idx="1"/>
          </p:nvPr>
        </p:nvSpPr>
        <p:spPr/>
        <p:txBody>
          <a:bodyPr/>
          <a:lstStyle/>
          <a:p>
            <a:r>
              <a:rPr lang="en-GB" b="1" dirty="0" smtClean="0"/>
              <a:t>Plenary</a:t>
            </a:r>
            <a:endParaRPr lang="en-GB" b="1" dirty="0" smtClean="0"/>
          </a:p>
        </p:txBody>
      </p:sp>
      <p:sp>
        <p:nvSpPr>
          <p:cNvPr id="4" name="Text Placeholder 3"/>
          <p:cNvSpPr>
            <a:spLocks noGrp="1"/>
          </p:cNvSpPr>
          <p:nvPr>
            <p:ph type="body" sz="quarter" idx="13"/>
          </p:nvPr>
        </p:nvSpPr>
        <p:spPr/>
        <p:txBody>
          <a:bodyPr/>
          <a:lstStyle/>
          <a:p>
            <a:r>
              <a:rPr lang="en-GB" dirty="0" smtClean="0"/>
              <a:t>LO: To understand how numbers with a fractional part are represented in binary</a:t>
            </a:r>
            <a:endParaRPr lang="en-GB" dirty="0"/>
          </a:p>
        </p:txBody>
      </p:sp>
    </p:spTree>
    <p:extLst>
      <p:ext uri="{BB962C8B-B14F-4D97-AF65-F5344CB8AC3E}">
        <p14:creationId xmlns:p14="http://schemas.microsoft.com/office/powerpoint/2010/main" val="5147602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Numbers with a Fractional part</a:t>
            </a:r>
            <a:endParaRPr lang="en-GB" dirty="0"/>
          </a:p>
        </p:txBody>
      </p:sp>
      <p:sp>
        <p:nvSpPr>
          <p:cNvPr id="3" name="Content Placeholder 2"/>
          <p:cNvSpPr>
            <a:spLocks noGrp="1"/>
          </p:cNvSpPr>
          <p:nvPr>
            <p:ph idx="1"/>
          </p:nvPr>
        </p:nvSpPr>
        <p:spPr/>
        <p:txBody>
          <a:bodyPr/>
          <a:lstStyle/>
          <a:p>
            <a:r>
              <a:rPr lang="en-GB" b="1" smtClean="0"/>
              <a:t>Prep</a:t>
            </a:r>
            <a:endParaRPr lang="en-GB" b="1" dirty="0" smtClean="0"/>
          </a:p>
        </p:txBody>
      </p:sp>
      <p:sp>
        <p:nvSpPr>
          <p:cNvPr id="4" name="Text Placeholder 3"/>
          <p:cNvSpPr>
            <a:spLocks noGrp="1"/>
          </p:cNvSpPr>
          <p:nvPr>
            <p:ph type="body" sz="quarter" idx="13"/>
          </p:nvPr>
        </p:nvSpPr>
        <p:spPr/>
        <p:txBody>
          <a:bodyPr/>
          <a:lstStyle/>
          <a:p>
            <a:r>
              <a:rPr lang="en-GB" dirty="0" smtClean="0"/>
              <a:t>LO: To understand how numbers with a fractional part are represented in binary</a:t>
            </a:r>
            <a:endParaRPr lang="en-GB" dirty="0"/>
          </a:p>
        </p:txBody>
      </p:sp>
    </p:spTree>
    <p:extLst>
      <p:ext uri="{BB962C8B-B14F-4D97-AF65-F5344CB8AC3E}">
        <p14:creationId xmlns:p14="http://schemas.microsoft.com/office/powerpoint/2010/main" val="11519513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6529" y="562249"/>
            <a:ext cx="688908" cy="737680"/>
          </a:xfrm>
          <a:prstGeom prst="rect">
            <a:avLst/>
          </a:prstGeom>
        </p:spPr>
      </p:pic>
      <p:pic>
        <p:nvPicPr>
          <p:cNvPr id="3" name="Picture 2"/>
          <p:cNvPicPr>
            <a:picLocks noChangeAspect="1"/>
          </p:cNvPicPr>
          <p:nvPr/>
        </p:nvPicPr>
        <p:blipFill>
          <a:blip r:embed="rId3"/>
          <a:stretch>
            <a:fillRect/>
          </a:stretch>
        </p:blipFill>
        <p:spPr>
          <a:xfrm>
            <a:off x="1826529" y="1510470"/>
            <a:ext cx="688908" cy="743776"/>
          </a:xfrm>
          <a:prstGeom prst="rect">
            <a:avLst/>
          </a:prstGeom>
        </p:spPr>
      </p:pic>
      <p:pic>
        <p:nvPicPr>
          <p:cNvPr id="4" name="Picture 3"/>
          <p:cNvPicPr>
            <a:picLocks noChangeAspect="1"/>
          </p:cNvPicPr>
          <p:nvPr/>
        </p:nvPicPr>
        <p:blipFill>
          <a:blip r:embed="rId4"/>
          <a:stretch>
            <a:fillRect/>
          </a:stretch>
        </p:blipFill>
        <p:spPr>
          <a:xfrm>
            <a:off x="1857012" y="2424536"/>
            <a:ext cx="658425" cy="731583"/>
          </a:xfrm>
          <a:prstGeom prst="rect">
            <a:avLst/>
          </a:prstGeom>
        </p:spPr>
      </p:pic>
      <p:pic>
        <p:nvPicPr>
          <p:cNvPr id="5" name="Picture 4"/>
          <p:cNvPicPr>
            <a:picLocks noChangeAspect="1"/>
          </p:cNvPicPr>
          <p:nvPr/>
        </p:nvPicPr>
        <p:blipFill>
          <a:blip r:embed="rId5"/>
          <a:stretch>
            <a:fillRect/>
          </a:stretch>
        </p:blipFill>
        <p:spPr>
          <a:xfrm>
            <a:off x="9565004" y="1402085"/>
            <a:ext cx="999831" cy="1188823"/>
          </a:xfrm>
          <a:prstGeom prst="rect">
            <a:avLst/>
          </a:prstGeom>
        </p:spPr>
      </p:pic>
      <p:pic>
        <p:nvPicPr>
          <p:cNvPr id="6" name="Picture 5"/>
          <p:cNvPicPr>
            <a:picLocks noChangeAspect="1"/>
          </p:cNvPicPr>
          <p:nvPr/>
        </p:nvPicPr>
        <p:blipFill>
          <a:blip r:embed="rId6"/>
          <a:stretch>
            <a:fillRect/>
          </a:stretch>
        </p:blipFill>
        <p:spPr>
          <a:xfrm>
            <a:off x="9761876" y="2533860"/>
            <a:ext cx="640135" cy="792549"/>
          </a:xfrm>
          <a:prstGeom prst="rect">
            <a:avLst/>
          </a:prstGeom>
        </p:spPr>
      </p:pic>
      <p:pic>
        <p:nvPicPr>
          <p:cNvPr id="7" name="Picture 6"/>
          <p:cNvPicPr>
            <a:picLocks noChangeAspect="1"/>
          </p:cNvPicPr>
          <p:nvPr/>
        </p:nvPicPr>
        <p:blipFill>
          <a:blip r:embed="rId7"/>
          <a:stretch>
            <a:fillRect/>
          </a:stretch>
        </p:blipFill>
        <p:spPr>
          <a:xfrm>
            <a:off x="7114296" y="4801528"/>
            <a:ext cx="829128" cy="627942"/>
          </a:xfrm>
          <a:prstGeom prst="rect">
            <a:avLst/>
          </a:prstGeom>
        </p:spPr>
      </p:pic>
      <p:pic>
        <p:nvPicPr>
          <p:cNvPr id="8" name="Picture 7"/>
          <p:cNvPicPr>
            <a:picLocks noChangeAspect="1"/>
          </p:cNvPicPr>
          <p:nvPr/>
        </p:nvPicPr>
        <p:blipFill>
          <a:blip r:embed="rId8"/>
          <a:stretch>
            <a:fillRect/>
          </a:stretch>
        </p:blipFill>
        <p:spPr>
          <a:xfrm>
            <a:off x="9761876" y="3722683"/>
            <a:ext cx="707197" cy="658425"/>
          </a:xfrm>
          <a:prstGeom prst="rect">
            <a:avLst/>
          </a:prstGeom>
        </p:spPr>
      </p:pic>
      <p:pic>
        <p:nvPicPr>
          <p:cNvPr id="9" name="Picture 8"/>
          <p:cNvPicPr>
            <a:picLocks noChangeAspect="1"/>
          </p:cNvPicPr>
          <p:nvPr/>
        </p:nvPicPr>
        <p:blipFill>
          <a:blip r:embed="rId9"/>
          <a:stretch>
            <a:fillRect/>
          </a:stretch>
        </p:blipFill>
        <p:spPr>
          <a:xfrm>
            <a:off x="9565004" y="4662156"/>
            <a:ext cx="1103655" cy="990723"/>
          </a:xfrm>
          <a:prstGeom prst="rect">
            <a:avLst/>
          </a:prstGeom>
        </p:spPr>
      </p:pic>
      <p:pic>
        <p:nvPicPr>
          <p:cNvPr id="10" name="Picture 9"/>
          <p:cNvPicPr>
            <a:picLocks noChangeAspect="1"/>
          </p:cNvPicPr>
          <p:nvPr/>
        </p:nvPicPr>
        <p:blipFill>
          <a:blip r:embed="rId10"/>
          <a:stretch>
            <a:fillRect/>
          </a:stretch>
        </p:blipFill>
        <p:spPr>
          <a:xfrm>
            <a:off x="1708054" y="3115034"/>
            <a:ext cx="1019618" cy="1101360"/>
          </a:xfrm>
          <a:prstGeom prst="rect">
            <a:avLst/>
          </a:prstGeom>
        </p:spPr>
      </p:pic>
      <p:pic>
        <p:nvPicPr>
          <p:cNvPr id="11" name="Picture 10"/>
          <p:cNvPicPr>
            <a:picLocks noChangeAspect="1"/>
          </p:cNvPicPr>
          <p:nvPr/>
        </p:nvPicPr>
        <p:blipFill>
          <a:blip r:embed="rId11"/>
          <a:stretch>
            <a:fillRect/>
          </a:stretch>
        </p:blipFill>
        <p:spPr>
          <a:xfrm>
            <a:off x="3204238" y="4816745"/>
            <a:ext cx="1034388" cy="688450"/>
          </a:xfrm>
          <a:prstGeom prst="rect">
            <a:avLst/>
          </a:prstGeom>
        </p:spPr>
      </p:pic>
      <p:pic>
        <p:nvPicPr>
          <p:cNvPr id="12" name="Picture 11"/>
          <p:cNvPicPr>
            <a:picLocks noChangeAspect="1"/>
          </p:cNvPicPr>
          <p:nvPr/>
        </p:nvPicPr>
        <p:blipFill>
          <a:blip r:embed="rId12"/>
          <a:stretch>
            <a:fillRect/>
          </a:stretch>
        </p:blipFill>
        <p:spPr>
          <a:xfrm>
            <a:off x="8444865" y="4867611"/>
            <a:ext cx="630554" cy="777267"/>
          </a:xfrm>
          <a:prstGeom prst="rect">
            <a:avLst/>
          </a:prstGeom>
        </p:spPr>
      </p:pic>
      <p:pic>
        <p:nvPicPr>
          <p:cNvPr id="13" name="Picture 12"/>
          <p:cNvPicPr>
            <a:picLocks noChangeAspect="1"/>
          </p:cNvPicPr>
          <p:nvPr/>
        </p:nvPicPr>
        <p:blipFill>
          <a:blip r:embed="rId13"/>
          <a:stretch>
            <a:fillRect/>
          </a:stretch>
        </p:blipFill>
        <p:spPr>
          <a:xfrm>
            <a:off x="4923100" y="4765103"/>
            <a:ext cx="740092" cy="740092"/>
          </a:xfrm>
          <a:prstGeom prst="rect">
            <a:avLst/>
          </a:prstGeom>
        </p:spPr>
      </p:pic>
      <p:pic>
        <p:nvPicPr>
          <p:cNvPr id="14" name="Picture 13"/>
          <p:cNvPicPr>
            <a:picLocks noChangeAspect="1"/>
          </p:cNvPicPr>
          <p:nvPr/>
        </p:nvPicPr>
        <p:blipFill rotWithShape="1">
          <a:blip r:embed="rId14">
            <a:extLst>
              <a:ext uri="{28A0092B-C50C-407E-A947-70E740481C1C}">
                <a14:useLocalDpi xmlns:a14="http://schemas.microsoft.com/office/drawing/2010/main" val="0"/>
              </a:ext>
            </a:extLst>
          </a:blip>
          <a:srcRect t="22624" b="25451"/>
          <a:stretch/>
        </p:blipFill>
        <p:spPr>
          <a:xfrm>
            <a:off x="3334744" y="2090431"/>
            <a:ext cx="2010229" cy="521901"/>
          </a:xfrm>
          <a:prstGeom prst="rect">
            <a:avLst/>
          </a:prstGeom>
        </p:spPr>
      </p:pic>
      <p:sp>
        <p:nvSpPr>
          <p:cNvPr id="15" name="Rectangle 14"/>
          <p:cNvSpPr/>
          <p:nvPr/>
        </p:nvSpPr>
        <p:spPr>
          <a:xfrm>
            <a:off x="6228715" y="1622138"/>
            <a:ext cx="3203848" cy="2303643"/>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400" b="1" u="sng" dirty="0" smtClean="0">
                <a:solidFill>
                  <a:srgbClr val="FFFF00"/>
                </a:solidFill>
              </a:rPr>
              <a:t>Key words:</a:t>
            </a:r>
          </a:p>
          <a:p>
            <a:pPr algn="ctr"/>
            <a:r>
              <a:rPr lang="en-GB" sz="2400" dirty="0" smtClean="0">
                <a:solidFill>
                  <a:srgbClr val="FFFF00"/>
                </a:solidFill>
              </a:rPr>
              <a:t>Noted clearly</a:t>
            </a:r>
          </a:p>
          <a:p>
            <a:pPr algn="ctr"/>
            <a:r>
              <a:rPr lang="en-GB" sz="2400" dirty="0" smtClean="0">
                <a:solidFill>
                  <a:srgbClr val="FFFF00"/>
                </a:solidFill>
              </a:rPr>
              <a:t>Topic specific vocabulary wherever necessary</a:t>
            </a:r>
            <a:endParaRPr lang="en-GB" sz="2400" dirty="0">
              <a:solidFill>
                <a:srgbClr val="FFFF00"/>
              </a:solidFill>
            </a:endParaRPr>
          </a:p>
        </p:txBody>
      </p:sp>
      <p:sp>
        <p:nvSpPr>
          <p:cNvPr id="16" name="TextBox 15"/>
          <p:cNvSpPr txBox="1"/>
          <p:nvPr/>
        </p:nvSpPr>
        <p:spPr>
          <a:xfrm>
            <a:off x="3428345" y="2405789"/>
            <a:ext cx="2471057" cy="646331"/>
          </a:xfrm>
          <a:prstGeom prst="rect">
            <a:avLst/>
          </a:prstGeom>
          <a:noFill/>
        </p:spPr>
        <p:txBody>
          <a:bodyPr wrap="square" rtlCol="0">
            <a:spAutoFit/>
          </a:bodyPr>
          <a:lstStyle/>
          <a:p>
            <a:r>
              <a:rPr lang="en-GB" dirty="0" smtClean="0"/>
              <a:t>Icon for extension activity if appropriate</a:t>
            </a:r>
            <a:endParaRPr lang="en-GB" dirty="0"/>
          </a:p>
        </p:txBody>
      </p:sp>
      <p:pic>
        <p:nvPicPr>
          <p:cNvPr id="17" name="Picture 16" descr="http://bestclipartblog.com/clipart-pics/ear-clip-art-14.jpg">
            <a:hlinkClick r:id="rId15"/>
          </p:cNvPr>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160047" y="3287833"/>
            <a:ext cx="536595" cy="880013"/>
          </a:xfrm>
          <a:prstGeom prst="rect">
            <a:avLst/>
          </a:prstGeom>
          <a:noFill/>
          <a:ln>
            <a:noFill/>
          </a:ln>
        </p:spPr>
      </p:pic>
      <p:sp>
        <p:nvSpPr>
          <p:cNvPr id="18" name="TextBox 17"/>
          <p:cNvSpPr txBox="1"/>
          <p:nvPr/>
        </p:nvSpPr>
        <p:spPr>
          <a:xfrm>
            <a:off x="3683335" y="3310219"/>
            <a:ext cx="2013291" cy="923330"/>
          </a:xfrm>
          <a:prstGeom prst="rect">
            <a:avLst/>
          </a:prstGeom>
          <a:noFill/>
        </p:spPr>
        <p:txBody>
          <a:bodyPr wrap="square" rtlCol="0">
            <a:spAutoFit/>
          </a:bodyPr>
          <a:lstStyle/>
          <a:p>
            <a:r>
              <a:rPr lang="en-GB" dirty="0" smtClean="0"/>
              <a:t>You might want to develop subject specific icons</a:t>
            </a:r>
            <a:endParaRPr lang="en-GB" dirty="0"/>
          </a:p>
        </p:txBody>
      </p:sp>
      <p:pic>
        <p:nvPicPr>
          <p:cNvPr id="19" name="Picture 18"/>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639704" y="4162581"/>
            <a:ext cx="1196904" cy="897678"/>
          </a:xfrm>
          <a:prstGeom prst="rect">
            <a:avLst/>
          </a:prstGeom>
        </p:spPr>
      </p:pic>
      <p:sp>
        <p:nvSpPr>
          <p:cNvPr id="20" name="TextBox 19"/>
          <p:cNvSpPr txBox="1"/>
          <p:nvPr/>
        </p:nvSpPr>
        <p:spPr>
          <a:xfrm>
            <a:off x="9435735" y="2817546"/>
            <a:ext cx="1432290" cy="923330"/>
          </a:xfrm>
          <a:prstGeom prst="rect">
            <a:avLst/>
          </a:prstGeom>
          <a:noFill/>
        </p:spPr>
        <p:txBody>
          <a:bodyPr wrap="square" rtlCol="0">
            <a:spAutoFit/>
          </a:bodyPr>
          <a:lstStyle/>
          <a:p>
            <a:r>
              <a:rPr lang="en-GB" dirty="0" smtClean="0"/>
              <a:t>Icon same colour as </a:t>
            </a:r>
            <a:r>
              <a:rPr lang="en-GB" dirty="0" err="1" smtClean="0"/>
              <a:t>dept</a:t>
            </a:r>
            <a:r>
              <a:rPr lang="en-GB" dirty="0" smtClean="0"/>
              <a:t> ex book</a:t>
            </a:r>
            <a:endParaRPr lang="en-GB" dirty="0"/>
          </a:p>
        </p:txBody>
      </p:sp>
      <p:pic>
        <p:nvPicPr>
          <p:cNvPr id="21" name="Picture 12" descr="image00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54200" y="4416425"/>
            <a:ext cx="992188"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12796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Numbers with a Fractional part</a:t>
            </a:r>
          </a:p>
        </p:txBody>
      </p:sp>
      <p:sp>
        <p:nvSpPr>
          <p:cNvPr id="3" name="Content Placeholder 2"/>
          <p:cNvSpPr>
            <a:spLocks noGrp="1"/>
          </p:cNvSpPr>
          <p:nvPr>
            <p:ph idx="1"/>
          </p:nvPr>
        </p:nvSpPr>
        <p:spPr>
          <a:xfrm>
            <a:off x="1789" y="1032153"/>
            <a:ext cx="12182259" cy="5825847"/>
          </a:xfrm>
        </p:spPr>
        <p:txBody>
          <a:bodyPr/>
          <a:lstStyle/>
          <a:p>
            <a:r>
              <a:rPr lang="en-GB" b="1" dirty="0" smtClean="0"/>
              <a:t>Specification Points</a:t>
            </a:r>
          </a:p>
          <a:p>
            <a:pPr fontAlgn="auto"/>
            <a:r>
              <a:rPr lang="en-GB" dirty="0" smtClean="0"/>
              <a:t>3.5.4.4 </a:t>
            </a:r>
            <a:r>
              <a:rPr lang="en-GB" dirty="0"/>
              <a:t>Numbers with a fractional part</a:t>
            </a:r>
          </a:p>
          <a:p>
            <a:endParaRPr lang="en-GB" dirty="0"/>
          </a:p>
        </p:txBody>
      </p:sp>
      <p:sp>
        <p:nvSpPr>
          <p:cNvPr id="4" name="Text Placeholder 3"/>
          <p:cNvSpPr>
            <a:spLocks noGrp="1"/>
          </p:cNvSpPr>
          <p:nvPr>
            <p:ph type="body" sz="quarter" idx="13"/>
          </p:nvPr>
        </p:nvSpPr>
        <p:spPr/>
        <p:txBody>
          <a:bodyPr/>
          <a:lstStyle/>
          <a:p>
            <a:r>
              <a:rPr lang="en-GB" dirty="0"/>
              <a:t>LO: To understand how numbers with a fractional part are represented in binary</a:t>
            </a:r>
          </a:p>
          <a:p>
            <a:endParaRPr lang="en-GB" dirty="0"/>
          </a:p>
        </p:txBody>
      </p:sp>
    </p:spTree>
    <p:extLst>
      <p:ext uri="{BB962C8B-B14F-4D97-AF65-F5344CB8AC3E}">
        <p14:creationId xmlns:p14="http://schemas.microsoft.com/office/powerpoint/2010/main" val="15711789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Numbers with a Fractional part</a:t>
            </a:r>
          </a:p>
        </p:txBody>
      </p:sp>
      <p:sp>
        <p:nvSpPr>
          <p:cNvPr id="3" name="Content Placeholder 2"/>
          <p:cNvSpPr>
            <a:spLocks noGrp="1"/>
          </p:cNvSpPr>
          <p:nvPr>
            <p:ph idx="1"/>
          </p:nvPr>
        </p:nvSpPr>
        <p:spPr/>
        <p:txBody>
          <a:bodyPr/>
          <a:lstStyle/>
          <a:p>
            <a:r>
              <a:rPr lang="en-GB" b="1" dirty="0" smtClean="0"/>
              <a:t>Starter Quiz</a:t>
            </a:r>
          </a:p>
          <a:p>
            <a:pPr marL="514350" indent="-514350">
              <a:buFont typeface="+mj-lt"/>
              <a:buAutoNum type="arabicPeriod"/>
            </a:pPr>
            <a:r>
              <a:rPr lang="en-GB" dirty="0" smtClean="0"/>
              <a:t>Difference between a signed and an unsigned integer</a:t>
            </a:r>
          </a:p>
          <a:p>
            <a:pPr marL="514350" indent="-514350">
              <a:buFont typeface="+mj-lt"/>
              <a:buAutoNum type="arabicPeriod"/>
            </a:pPr>
            <a:r>
              <a:rPr lang="en-GB" dirty="0" smtClean="0"/>
              <a:t>Add the following binary values: </a:t>
            </a:r>
          </a:p>
          <a:p>
            <a:pPr marL="1200150" lvl="1" indent="-514350">
              <a:buFont typeface="+mj-lt"/>
              <a:buAutoNum type="alphaLcParenR"/>
            </a:pPr>
            <a:r>
              <a:rPr lang="en-GB" dirty="0" smtClean="0"/>
              <a:t>01011101 + 10110111</a:t>
            </a:r>
          </a:p>
          <a:p>
            <a:pPr marL="1200150" lvl="1" indent="-514350">
              <a:buFont typeface="+mj-lt"/>
              <a:buAutoNum type="alphaLcParenR"/>
            </a:pPr>
            <a:r>
              <a:rPr lang="en-GB" dirty="0" smtClean="0"/>
              <a:t>01110001 </a:t>
            </a:r>
            <a:r>
              <a:rPr lang="en-GB" dirty="0"/>
              <a:t>+ </a:t>
            </a:r>
            <a:r>
              <a:rPr lang="en-GB" dirty="0" smtClean="0"/>
              <a:t>11000110</a:t>
            </a:r>
          </a:p>
          <a:p>
            <a:pPr marL="514350" indent="-514350">
              <a:buFont typeface="+mj-lt"/>
              <a:buAutoNum type="arabicPeriod"/>
            </a:pPr>
            <a:r>
              <a:rPr lang="en-GB" dirty="0" smtClean="0"/>
              <a:t>Multiply the following binary values: </a:t>
            </a:r>
          </a:p>
          <a:p>
            <a:pPr marL="1200150" lvl="1" indent="-514350">
              <a:buFont typeface="+mj-lt"/>
              <a:buAutoNum type="alphaLcParenR"/>
            </a:pPr>
            <a:r>
              <a:rPr lang="en-GB" dirty="0" smtClean="0"/>
              <a:t>0011 x 001011</a:t>
            </a:r>
          </a:p>
          <a:p>
            <a:pPr marL="1200150" lvl="1" indent="-514350">
              <a:buFont typeface="+mj-lt"/>
              <a:buAutoNum type="alphaLcParenR"/>
            </a:pPr>
            <a:r>
              <a:rPr lang="en-GB" dirty="0" smtClean="0"/>
              <a:t>0110 </a:t>
            </a:r>
            <a:r>
              <a:rPr lang="en-GB" dirty="0"/>
              <a:t>x </a:t>
            </a:r>
            <a:r>
              <a:rPr lang="en-GB" dirty="0" smtClean="0"/>
              <a:t>010111</a:t>
            </a:r>
            <a:endParaRPr lang="en-GB" dirty="0"/>
          </a:p>
          <a:p>
            <a:pPr marL="1200150" lvl="1" indent="-514350">
              <a:buFont typeface="+mj-lt"/>
              <a:buAutoNum type="alphaLcParenR"/>
            </a:pPr>
            <a:endParaRPr lang="en-GB" dirty="0"/>
          </a:p>
        </p:txBody>
      </p:sp>
      <p:sp>
        <p:nvSpPr>
          <p:cNvPr id="4" name="Text Placeholder 3"/>
          <p:cNvSpPr>
            <a:spLocks noGrp="1"/>
          </p:cNvSpPr>
          <p:nvPr>
            <p:ph type="body" sz="quarter" idx="13"/>
          </p:nvPr>
        </p:nvSpPr>
        <p:spPr/>
        <p:txBody>
          <a:bodyPr/>
          <a:lstStyle/>
          <a:p>
            <a:r>
              <a:rPr lang="en-GB" dirty="0"/>
              <a:t>LO: To understand how numbers with a fractional part are represented in binary</a:t>
            </a:r>
          </a:p>
          <a:p>
            <a:endParaRPr lang="en-GB" dirty="0"/>
          </a:p>
        </p:txBody>
      </p:sp>
    </p:spTree>
    <p:extLst>
      <p:ext uri="{BB962C8B-B14F-4D97-AF65-F5344CB8AC3E}">
        <p14:creationId xmlns:p14="http://schemas.microsoft.com/office/powerpoint/2010/main" val="26988672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Numbers with a Fractional part</a:t>
            </a:r>
          </a:p>
        </p:txBody>
      </p:sp>
      <p:sp>
        <p:nvSpPr>
          <p:cNvPr id="3" name="Content Placeholder 2"/>
          <p:cNvSpPr>
            <a:spLocks noGrp="1"/>
          </p:cNvSpPr>
          <p:nvPr>
            <p:ph idx="1"/>
          </p:nvPr>
        </p:nvSpPr>
        <p:spPr/>
        <p:txBody>
          <a:bodyPr/>
          <a:lstStyle/>
          <a:p>
            <a:r>
              <a:rPr lang="en-GB" b="1" dirty="0" smtClean="0"/>
              <a:t>Representing  numbers with a fractional part</a:t>
            </a:r>
          </a:p>
          <a:p>
            <a:r>
              <a:rPr lang="en-GB" dirty="0" smtClean="0"/>
              <a:t>Fixed Point</a:t>
            </a:r>
          </a:p>
          <a:p>
            <a:r>
              <a:rPr lang="en-GB" dirty="0" smtClean="0"/>
              <a:t>Floating Point</a:t>
            </a:r>
          </a:p>
          <a:p>
            <a:pPr marL="1200150" lvl="1" indent="-514350">
              <a:buFont typeface="+mj-lt"/>
              <a:buAutoNum type="alphaLcParenR"/>
            </a:pPr>
            <a:endParaRPr lang="en-GB" dirty="0"/>
          </a:p>
        </p:txBody>
      </p:sp>
      <p:sp>
        <p:nvSpPr>
          <p:cNvPr id="4" name="Text Placeholder 3"/>
          <p:cNvSpPr>
            <a:spLocks noGrp="1"/>
          </p:cNvSpPr>
          <p:nvPr>
            <p:ph type="body" sz="quarter" idx="13"/>
          </p:nvPr>
        </p:nvSpPr>
        <p:spPr/>
        <p:txBody>
          <a:bodyPr/>
          <a:lstStyle/>
          <a:p>
            <a:r>
              <a:rPr lang="en-GB" dirty="0"/>
              <a:t>LO: To understand how numbers with a fractional part are represented in binary</a:t>
            </a:r>
          </a:p>
          <a:p>
            <a:endParaRPr lang="en-GB" dirty="0"/>
          </a:p>
        </p:txBody>
      </p:sp>
    </p:spTree>
    <p:extLst>
      <p:ext uri="{BB962C8B-B14F-4D97-AF65-F5344CB8AC3E}">
        <p14:creationId xmlns:p14="http://schemas.microsoft.com/office/powerpoint/2010/main" val="39923454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Numbers with a Fractional part</a:t>
            </a:r>
          </a:p>
        </p:txBody>
      </p:sp>
      <p:sp>
        <p:nvSpPr>
          <p:cNvPr id="3" name="Content Placeholder 2"/>
          <p:cNvSpPr>
            <a:spLocks noGrp="1"/>
          </p:cNvSpPr>
          <p:nvPr>
            <p:ph idx="1"/>
          </p:nvPr>
        </p:nvSpPr>
        <p:spPr/>
        <p:txBody>
          <a:bodyPr>
            <a:normAutofit/>
          </a:bodyPr>
          <a:lstStyle/>
          <a:p>
            <a:r>
              <a:rPr lang="en-GB" b="1" dirty="0" smtClean="0"/>
              <a:t>Fixed Point</a:t>
            </a:r>
          </a:p>
          <a:p>
            <a:endParaRPr lang="en-GB" sz="2000" dirty="0" smtClean="0"/>
          </a:p>
          <a:p>
            <a:endParaRPr lang="en-GB" sz="2000" dirty="0"/>
          </a:p>
          <a:p>
            <a:endParaRPr lang="en-GB" sz="2000" dirty="0" smtClean="0"/>
          </a:p>
          <a:p>
            <a:endParaRPr lang="en-GB" sz="2000" dirty="0" smtClean="0"/>
          </a:p>
          <a:p>
            <a:r>
              <a:rPr lang="en-GB" sz="2000" dirty="0" smtClean="0"/>
              <a:t>In </a:t>
            </a:r>
            <a:r>
              <a:rPr lang="en-GB" sz="2000" dirty="0"/>
              <a:t>the same way that decimal has a decimal point, binary has a binary point.</a:t>
            </a:r>
          </a:p>
          <a:p>
            <a:r>
              <a:rPr lang="en-GB" sz="2000" dirty="0"/>
              <a:t>The binary point is not actually stored in the 8-bit code –  its position is fixed by the programmer. It is shown here purely to aid understanding.</a:t>
            </a:r>
            <a:br>
              <a:rPr lang="en-GB" sz="2000" dirty="0"/>
            </a:br>
            <a:r>
              <a:rPr lang="en-GB" sz="2000" dirty="0"/>
              <a:t/>
            </a:r>
            <a:br>
              <a:rPr lang="en-GB" sz="2000" dirty="0"/>
            </a:br>
            <a:endParaRPr lang="en-GB" sz="2000" dirty="0"/>
          </a:p>
          <a:p>
            <a:r>
              <a:rPr lang="en-GB" sz="2000" dirty="0"/>
              <a:t>Therefore the number above is 4 + 2 + </a:t>
            </a:r>
            <a:r>
              <a:rPr lang="en-GB" sz="2000" baseline="30000" dirty="0"/>
              <a:t>1</a:t>
            </a:r>
            <a:r>
              <a:rPr lang="en-GB" sz="2000" dirty="0"/>
              <a:t>/</a:t>
            </a:r>
            <a:r>
              <a:rPr lang="en-GB" sz="2000" baseline="-25000" dirty="0"/>
              <a:t>4</a:t>
            </a:r>
            <a:r>
              <a:rPr lang="en-GB" sz="2000" dirty="0"/>
              <a:t> + </a:t>
            </a:r>
            <a:r>
              <a:rPr lang="en-GB" sz="2000" baseline="30000" dirty="0"/>
              <a:t>1</a:t>
            </a:r>
            <a:r>
              <a:rPr lang="en-GB" sz="2000" dirty="0"/>
              <a:t>/</a:t>
            </a:r>
            <a:r>
              <a:rPr lang="en-GB" sz="2000" baseline="-25000" dirty="0"/>
              <a:t>8  </a:t>
            </a:r>
            <a:r>
              <a:rPr lang="en-GB" sz="2000" dirty="0"/>
              <a:t>giving a total of 6 </a:t>
            </a:r>
            <a:r>
              <a:rPr lang="en-GB" sz="2000" baseline="30000" dirty="0"/>
              <a:t>3</a:t>
            </a:r>
            <a:r>
              <a:rPr lang="en-GB" sz="2000" dirty="0"/>
              <a:t>/</a:t>
            </a:r>
            <a:r>
              <a:rPr lang="en-GB" sz="2000" baseline="-25000" dirty="0"/>
              <a:t>8</a:t>
            </a:r>
            <a:r>
              <a:rPr lang="en-GB" sz="2000" dirty="0"/>
              <a:t> or 6.375</a:t>
            </a:r>
            <a:r>
              <a:rPr lang="en-GB" sz="2000" dirty="0" smtClean="0"/>
              <a:t>.</a:t>
            </a:r>
            <a:endParaRPr lang="en-GB" sz="2000" dirty="0"/>
          </a:p>
        </p:txBody>
      </p:sp>
      <p:sp>
        <p:nvSpPr>
          <p:cNvPr id="4" name="Text Placeholder 3"/>
          <p:cNvSpPr>
            <a:spLocks noGrp="1"/>
          </p:cNvSpPr>
          <p:nvPr>
            <p:ph type="body" sz="quarter" idx="13"/>
          </p:nvPr>
        </p:nvSpPr>
        <p:spPr/>
        <p:txBody>
          <a:bodyPr/>
          <a:lstStyle/>
          <a:p>
            <a:r>
              <a:rPr lang="en-GB" dirty="0"/>
              <a:t>LO: To understand how numbers with a fractional part are represented in </a:t>
            </a:r>
            <a:r>
              <a:rPr lang="en-GB" dirty="0" smtClean="0"/>
              <a:t>binary</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1118730623"/>
              </p:ext>
            </p:extLst>
          </p:nvPr>
        </p:nvGraphicFramePr>
        <p:xfrm>
          <a:off x="973709" y="2291417"/>
          <a:ext cx="10273144" cy="648072"/>
        </p:xfrm>
        <a:graphic>
          <a:graphicData uri="http://schemas.openxmlformats.org/drawingml/2006/table">
            <a:tbl>
              <a:tblPr/>
              <a:tblGrid>
                <a:gridCol w="1284143"/>
                <a:gridCol w="1284143"/>
                <a:gridCol w="1284143"/>
                <a:gridCol w="1284143"/>
                <a:gridCol w="1284143"/>
                <a:gridCol w="1284143"/>
                <a:gridCol w="1284143"/>
                <a:gridCol w="1284143"/>
              </a:tblGrid>
              <a:tr h="324036">
                <a:tc>
                  <a:txBody>
                    <a:bodyPr/>
                    <a:lstStyle/>
                    <a:p>
                      <a:pPr marL="215900" marR="247015" indent="-215900" algn="ctr">
                        <a:lnSpc>
                          <a:spcPct val="100000"/>
                        </a:lnSpc>
                        <a:spcBef>
                          <a:spcPts val="140"/>
                        </a:spcBef>
                        <a:spcAft>
                          <a:spcPts val="0"/>
                        </a:spcAft>
                        <a:tabLst>
                          <a:tab pos="215900" algn="l"/>
                          <a:tab pos="131445" algn="l"/>
                        </a:tabLst>
                      </a:pPr>
                      <a:r>
                        <a:rPr lang="en-GB" sz="1600" dirty="0">
                          <a:solidFill>
                            <a:srgbClr val="000000"/>
                          </a:solidFill>
                          <a:latin typeface="Tahoma"/>
                          <a:ea typeface="Calibri"/>
                          <a:cs typeface="AkzidenzGroteskBE-Md"/>
                        </a:rPr>
                        <a:t>8</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4</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2</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1</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½</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¼</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baseline="30000" dirty="0">
                          <a:solidFill>
                            <a:srgbClr val="000000"/>
                          </a:solidFill>
                          <a:latin typeface="Tahoma"/>
                          <a:ea typeface="Calibri"/>
                          <a:cs typeface="AkzidenzGroteskBE-Md"/>
                        </a:rPr>
                        <a:t>1</a:t>
                      </a:r>
                      <a:r>
                        <a:rPr lang="en-GB" sz="1600" dirty="0">
                          <a:solidFill>
                            <a:srgbClr val="000000"/>
                          </a:solidFill>
                          <a:latin typeface="Tahoma"/>
                          <a:ea typeface="Calibri"/>
                          <a:cs typeface="AkzidenzGroteskBE-Md"/>
                        </a:rPr>
                        <a:t>/</a:t>
                      </a:r>
                      <a:r>
                        <a:rPr lang="en-GB" sz="1600" baseline="-25000" dirty="0">
                          <a:solidFill>
                            <a:srgbClr val="000000"/>
                          </a:solidFill>
                          <a:latin typeface="Tahoma"/>
                          <a:ea typeface="Calibri"/>
                          <a:cs typeface="AkzidenzGroteskBE-Md"/>
                        </a:rPr>
                        <a:t>8</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baseline="30000">
                          <a:solidFill>
                            <a:srgbClr val="000000"/>
                          </a:solidFill>
                          <a:latin typeface="Tahoma"/>
                          <a:ea typeface="Calibri"/>
                          <a:cs typeface="AkzidenzGroteskBE-Md"/>
                        </a:rPr>
                        <a:t>1</a:t>
                      </a:r>
                      <a:r>
                        <a:rPr lang="en-GB" sz="1600">
                          <a:solidFill>
                            <a:srgbClr val="000000"/>
                          </a:solidFill>
                          <a:latin typeface="Tahoma"/>
                          <a:ea typeface="Calibri"/>
                          <a:cs typeface="AkzidenzGroteskBE-Md"/>
                        </a:rPr>
                        <a:t>/</a:t>
                      </a:r>
                      <a:r>
                        <a:rPr lang="en-GB" sz="1600" baseline="-25000">
                          <a:solidFill>
                            <a:srgbClr val="000000"/>
                          </a:solidFill>
                          <a:latin typeface="Tahoma"/>
                          <a:ea typeface="Calibri"/>
                          <a:cs typeface="AkzidenzGroteskBE-Md"/>
                        </a:rPr>
                        <a:t>16</a:t>
                      </a:r>
                      <a:endParaRPr lang="en-GB" sz="160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4036">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0</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a:solidFill>
                            <a:srgbClr val="000000"/>
                          </a:solidFill>
                          <a:latin typeface="Tahoma"/>
                          <a:ea typeface="Calibri"/>
                          <a:cs typeface="AkzidenzGroteskBE-Md"/>
                        </a:rPr>
                        <a:t>1</a:t>
                      </a:r>
                      <a:endParaRPr lang="en-GB" sz="160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a:solidFill>
                            <a:srgbClr val="000000"/>
                          </a:solidFill>
                          <a:latin typeface="Tahoma"/>
                          <a:ea typeface="Calibri"/>
                          <a:cs typeface="AkzidenzGroteskBE-Md"/>
                        </a:rPr>
                        <a:t>1</a:t>
                      </a:r>
                      <a:endParaRPr lang="en-GB" sz="160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a:solidFill>
                            <a:srgbClr val="000000"/>
                          </a:solidFill>
                          <a:latin typeface="Tahoma"/>
                          <a:ea typeface="Calibri"/>
                          <a:cs typeface="AkzidenzGroteskBE-Md"/>
                        </a:rPr>
                        <a:t>0</a:t>
                      </a:r>
                      <a:endParaRPr lang="en-GB" sz="160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0</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1</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1</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0</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Oval 10"/>
          <p:cNvSpPr>
            <a:spLocks noChangeArrowheads="1"/>
          </p:cNvSpPr>
          <p:nvPr/>
        </p:nvSpPr>
        <p:spPr bwMode="auto">
          <a:xfrm>
            <a:off x="6014281" y="2854792"/>
            <a:ext cx="192000" cy="144016"/>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graphicFrame>
        <p:nvGraphicFramePr>
          <p:cNvPr id="7" name="Table 6"/>
          <p:cNvGraphicFramePr>
            <a:graphicFrameLocks noGrp="1"/>
          </p:cNvGraphicFramePr>
          <p:nvPr>
            <p:extLst>
              <p:ext uri="{D42A27DB-BD31-4B8C-83A1-F6EECF244321}">
                <p14:modId xmlns:p14="http://schemas.microsoft.com/office/powerpoint/2010/main" val="1275333367"/>
              </p:ext>
            </p:extLst>
          </p:nvPr>
        </p:nvGraphicFramePr>
        <p:xfrm>
          <a:off x="978792" y="1827249"/>
          <a:ext cx="10264464" cy="370840"/>
        </p:xfrm>
        <a:graphic>
          <a:graphicData uri="http://schemas.openxmlformats.org/drawingml/2006/table">
            <a:tbl>
              <a:tblPr firstRow="1" bandRow="1">
                <a:tableStyleId>{5940675A-B579-460E-94D1-54222C63F5DA}</a:tableStyleId>
              </a:tblPr>
              <a:tblGrid>
                <a:gridCol w="1283058"/>
                <a:gridCol w="1283058"/>
                <a:gridCol w="1283058"/>
                <a:gridCol w="1283058"/>
                <a:gridCol w="1283058"/>
                <a:gridCol w="1283058"/>
                <a:gridCol w="1283058"/>
                <a:gridCol w="1283058"/>
              </a:tblGrid>
              <a:tr h="370840">
                <a:tc>
                  <a:txBody>
                    <a:bodyPr/>
                    <a:lstStyle/>
                    <a:p>
                      <a:pPr algn="ctr"/>
                      <a:r>
                        <a:rPr lang="en-GB" dirty="0" smtClean="0"/>
                        <a:t>2</a:t>
                      </a:r>
                      <a:r>
                        <a:rPr lang="en-GB" baseline="30000" dirty="0" smtClean="0"/>
                        <a:t>3</a:t>
                      </a:r>
                      <a:endParaRPr lang="en-GB" baseline="30000" dirty="0"/>
                    </a:p>
                  </a:txBody>
                  <a:tcPr/>
                </a:tc>
                <a:tc>
                  <a:txBody>
                    <a:bodyPr/>
                    <a:lstStyle/>
                    <a:p>
                      <a:pPr algn="ctr"/>
                      <a:r>
                        <a:rPr lang="en-GB" dirty="0" smtClean="0"/>
                        <a:t>2</a:t>
                      </a:r>
                      <a:r>
                        <a:rPr lang="en-GB" baseline="30000" dirty="0" smtClean="0"/>
                        <a:t>2</a:t>
                      </a:r>
                      <a:endParaRPr lang="en-GB" baseline="30000" dirty="0"/>
                    </a:p>
                  </a:txBody>
                  <a:tcPr/>
                </a:tc>
                <a:tc>
                  <a:txBody>
                    <a:bodyPr/>
                    <a:lstStyle/>
                    <a:p>
                      <a:pPr algn="ctr"/>
                      <a:r>
                        <a:rPr lang="en-GB" dirty="0" smtClean="0"/>
                        <a:t>2</a:t>
                      </a:r>
                      <a:r>
                        <a:rPr lang="en-GB" baseline="30000" dirty="0" smtClean="0"/>
                        <a:t>1</a:t>
                      </a:r>
                      <a:endParaRPr lang="en-GB" baseline="30000" dirty="0"/>
                    </a:p>
                  </a:txBody>
                  <a:tcPr/>
                </a:tc>
                <a:tc>
                  <a:txBody>
                    <a:bodyPr/>
                    <a:lstStyle/>
                    <a:p>
                      <a:pPr algn="ctr"/>
                      <a:r>
                        <a:rPr lang="en-GB" dirty="0" smtClean="0"/>
                        <a:t>2</a:t>
                      </a:r>
                      <a:r>
                        <a:rPr lang="en-GB" baseline="30000" dirty="0" smtClean="0"/>
                        <a:t>0</a:t>
                      </a:r>
                      <a:endParaRPr lang="en-GB" baseline="30000" dirty="0"/>
                    </a:p>
                  </a:txBody>
                  <a:tcPr/>
                </a:tc>
                <a:tc>
                  <a:txBody>
                    <a:bodyPr/>
                    <a:lstStyle/>
                    <a:p>
                      <a:pPr algn="ctr"/>
                      <a:r>
                        <a:rPr lang="en-GB" dirty="0" smtClean="0"/>
                        <a:t>2</a:t>
                      </a:r>
                      <a:r>
                        <a:rPr lang="en-GB" baseline="30000" dirty="0" smtClean="0"/>
                        <a:t>-1</a:t>
                      </a:r>
                      <a:endParaRPr lang="en-GB" baseline="30000" dirty="0"/>
                    </a:p>
                  </a:txBody>
                  <a:tcPr/>
                </a:tc>
                <a:tc>
                  <a:txBody>
                    <a:bodyPr/>
                    <a:lstStyle/>
                    <a:p>
                      <a:pPr algn="ctr"/>
                      <a:r>
                        <a:rPr lang="en-GB" dirty="0" smtClean="0"/>
                        <a:t>2</a:t>
                      </a:r>
                      <a:r>
                        <a:rPr lang="en-GB" baseline="30000" dirty="0" smtClean="0"/>
                        <a:t>-2</a:t>
                      </a:r>
                      <a:endParaRPr lang="en-GB" baseline="30000" dirty="0"/>
                    </a:p>
                  </a:txBody>
                  <a:tcPr/>
                </a:tc>
                <a:tc>
                  <a:txBody>
                    <a:bodyPr/>
                    <a:lstStyle/>
                    <a:p>
                      <a:pPr algn="ctr"/>
                      <a:r>
                        <a:rPr lang="en-GB" dirty="0" smtClean="0"/>
                        <a:t>2</a:t>
                      </a:r>
                      <a:r>
                        <a:rPr lang="en-GB" baseline="30000" dirty="0" smtClean="0"/>
                        <a:t>-3</a:t>
                      </a:r>
                      <a:endParaRPr lang="en-GB" baseline="30000" dirty="0"/>
                    </a:p>
                  </a:txBody>
                  <a:tcPr/>
                </a:tc>
                <a:tc>
                  <a:txBody>
                    <a:bodyPr/>
                    <a:lstStyle/>
                    <a:p>
                      <a:pPr algn="ctr"/>
                      <a:r>
                        <a:rPr lang="en-GB" dirty="0" smtClean="0"/>
                        <a:t>2</a:t>
                      </a:r>
                      <a:r>
                        <a:rPr lang="en-GB" baseline="30000" dirty="0" smtClean="0"/>
                        <a:t>-4</a:t>
                      </a:r>
                      <a:endParaRPr lang="en-GB" baseline="30000" dirty="0"/>
                    </a:p>
                  </a:txBody>
                  <a:tcPr/>
                </a:tc>
              </a:tr>
            </a:tbl>
          </a:graphicData>
        </a:graphic>
      </p:graphicFrame>
      <p:sp>
        <p:nvSpPr>
          <p:cNvPr id="8" name="Rectangle 7"/>
          <p:cNvSpPr/>
          <p:nvPr/>
        </p:nvSpPr>
        <p:spPr>
          <a:xfrm>
            <a:off x="144548" y="6383665"/>
            <a:ext cx="11879950" cy="369332"/>
          </a:xfrm>
          <a:prstGeom prst="rect">
            <a:avLst/>
          </a:prstGeom>
        </p:spPr>
        <p:txBody>
          <a:bodyPr wrap="square">
            <a:spAutoFit/>
          </a:bodyPr>
          <a:lstStyle/>
          <a:p>
            <a:r>
              <a:rPr lang="en-GB" b="1" dirty="0"/>
              <a:t>Additional reading: </a:t>
            </a:r>
            <a:r>
              <a:rPr lang="en-GB" dirty="0">
                <a:hlinkClick r:id="rId2"/>
              </a:rPr>
              <a:t>http://www-inst.eecs.berkeley.edu/~cs61c/sp06/handout/fixedpt.html</a:t>
            </a:r>
            <a:endParaRPr lang="en-GB" dirty="0"/>
          </a:p>
        </p:txBody>
      </p:sp>
    </p:spTree>
    <p:extLst>
      <p:ext uri="{BB962C8B-B14F-4D97-AF65-F5344CB8AC3E}">
        <p14:creationId xmlns:p14="http://schemas.microsoft.com/office/powerpoint/2010/main" val="424147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Numbers with a Fractional part</a:t>
            </a:r>
          </a:p>
        </p:txBody>
      </p:sp>
      <p:sp>
        <p:nvSpPr>
          <p:cNvPr id="3" name="Content Placeholder 2"/>
          <p:cNvSpPr>
            <a:spLocks noGrp="1"/>
          </p:cNvSpPr>
          <p:nvPr>
            <p:ph idx="1"/>
          </p:nvPr>
        </p:nvSpPr>
        <p:spPr/>
        <p:txBody>
          <a:bodyPr>
            <a:normAutofit/>
          </a:bodyPr>
          <a:lstStyle/>
          <a:p>
            <a:r>
              <a:rPr lang="en-GB" b="1" dirty="0" smtClean="0"/>
              <a:t>Fixed Point</a:t>
            </a:r>
          </a:p>
          <a:p>
            <a:endParaRPr lang="en-GB" b="1" dirty="0"/>
          </a:p>
          <a:p>
            <a:endParaRPr lang="en-GB" b="1" dirty="0" smtClean="0"/>
          </a:p>
          <a:p>
            <a:endParaRPr lang="en-GB" dirty="0"/>
          </a:p>
          <a:p>
            <a:r>
              <a:rPr lang="en-GB" sz="2800" b="1" dirty="0" smtClean="0"/>
              <a:t>Questions</a:t>
            </a:r>
          </a:p>
          <a:p>
            <a:pPr marL="457200" indent="-457200">
              <a:buFont typeface="+mj-lt"/>
              <a:buAutoNum type="arabicPeriod"/>
            </a:pPr>
            <a:r>
              <a:rPr lang="en-GB" sz="2000" dirty="0" smtClean="0"/>
              <a:t>What’s the largest number that could be represented using fixed point binary with the decimal point 4 places to the right of the least significant bit?</a:t>
            </a:r>
          </a:p>
          <a:p>
            <a:pPr marL="457200" indent="-457200">
              <a:buFont typeface="+mj-lt"/>
              <a:buAutoNum type="arabicPeriod"/>
            </a:pPr>
            <a:endParaRPr lang="en-GB" sz="2000" dirty="0"/>
          </a:p>
          <a:p>
            <a:pPr marL="457200" indent="-457200">
              <a:buFont typeface="+mj-lt"/>
              <a:buAutoNum type="arabicPeriod"/>
            </a:pPr>
            <a:r>
              <a:rPr lang="en-GB" sz="2000" dirty="0"/>
              <a:t>What’s the </a:t>
            </a:r>
            <a:r>
              <a:rPr lang="en-GB" sz="2000" dirty="0" smtClean="0"/>
              <a:t>smallest number </a:t>
            </a:r>
            <a:r>
              <a:rPr lang="en-GB" sz="2000" dirty="0"/>
              <a:t>that could be represented using fixed point binary with the decimal point 4 places to the right of the least significant bit?</a:t>
            </a:r>
          </a:p>
          <a:p>
            <a:pPr marL="457200" indent="-457200">
              <a:buFont typeface="+mj-lt"/>
              <a:buAutoNum type="arabicPeriod"/>
            </a:pPr>
            <a:endParaRPr lang="en-GB" sz="2000" dirty="0" smtClean="0"/>
          </a:p>
          <a:p>
            <a:endParaRPr lang="en-GB" b="1" dirty="0"/>
          </a:p>
          <a:p>
            <a:endParaRPr lang="en-GB" b="1" dirty="0" smtClean="0"/>
          </a:p>
          <a:p>
            <a:endParaRPr lang="en-GB" b="1" dirty="0"/>
          </a:p>
          <a:p>
            <a:endParaRPr lang="en-GB" b="1" dirty="0" smtClean="0"/>
          </a:p>
          <a:p>
            <a:endParaRPr lang="en-GB" sz="2000" dirty="0" smtClean="0"/>
          </a:p>
          <a:p>
            <a:endParaRPr lang="en-GB" sz="2000" dirty="0"/>
          </a:p>
          <a:p>
            <a:endParaRPr lang="en-GB" sz="2000" dirty="0" smtClean="0"/>
          </a:p>
          <a:p>
            <a:endParaRPr lang="en-GB" sz="2000" dirty="0" smtClean="0"/>
          </a:p>
        </p:txBody>
      </p:sp>
      <p:sp>
        <p:nvSpPr>
          <p:cNvPr id="4" name="Text Placeholder 3"/>
          <p:cNvSpPr>
            <a:spLocks noGrp="1"/>
          </p:cNvSpPr>
          <p:nvPr>
            <p:ph type="body" sz="quarter" idx="13"/>
          </p:nvPr>
        </p:nvSpPr>
        <p:spPr/>
        <p:txBody>
          <a:bodyPr/>
          <a:lstStyle/>
          <a:p>
            <a:r>
              <a:rPr lang="en-GB" dirty="0"/>
              <a:t>LO: To understand how numbers with a fractional part are represented in </a:t>
            </a:r>
            <a:r>
              <a:rPr lang="en-GB" dirty="0" smtClean="0"/>
              <a:t>binary</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2940496303"/>
              </p:ext>
            </p:extLst>
          </p:nvPr>
        </p:nvGraphicFramePr>
        <p:xfrm>
          <a:off x="973709" y="2291417"/>
          <a:ext cx="10273144" cy="648072"/>
        </p:xfrm>
        <a:graphic>
          <a:graphicData uri="http://schemas.openxmlformats.org/drawingml/2006/table">
            <a:tbl>
              <a:tblPr/>
              <a:tblGrid>
                <a:gridCol w="1284143"/>
                <a:gridCol w="1284143"/>
                <a:gridCol w="1284143"/>
                <a:gridCol w="1284143"/>
                <a:gridCol w="1284143"/>
                <a:gridCol w="1284143"/>
                <a:gridCol w="1284143"/>
                <a:gridCol w="1284143"/>
              </a:tblGrid>
              <a:tr h="324036">
                <a:tc>
                  <a:txBody>
                    <a:bodyPr/>
                    <a:lstStyle/>
                    <a:p>
                      <a:pPr marL="215900" marR="247015" indent="-215900" algn="ctr">
                        <a:lnSpc>
                          <a:spcPct val="100000"/>
                        </a:lnSpc>
                        <a:spcBef>
                          <a:spcPts val="140"/>
                        </a:spcBef>
                        <a:spcAft>
                          <a:spcPts val="0"/>
                        </a:spcAft>
                        <a:tabLst>
                          <a:tab pos="215900" algn="l"/>
                          <a:tab pos="131445" algn="l"/>
                        </a:tabLst>
                      </a:pPr>
                      <a:r>
                        <a:rPr lang="en-GB" sz="1600" dirty="0">
                          <a:solidFill>
                            <a:srgbClr val="000000"/>
                          </a:solidFill>
                          <a:latin typeface="Tahoma"/>
                          <a:ea typeface="Calibri"/>
                          <a:cs typeface="AkzidenzGroteskBE-Md"/>
                        </a:rPr>
                        <a:t>8</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4</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2</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1</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½</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¼</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baseline="30000" dirty="0">
                          <a:solidFill>
                            <a:srgbClr val="000000"/>
                          </a:solidFill>
                          <a:latin typeface="Tahoma"/>
                          <a:ea typeface="Calibri"/>
                          <a:cs typeface="AkzidenzGroteskBE-Md"/>
                        </a:rPr>
                        <a:t>1</a:t>
                      </a:r>
                      <a:r>
                        <a:rPr lang="en-GB" sz="1600" dirty="0">
                          <a:solidFill>
                            <a:srgbClr val="000000"/>
                          </a:solidFill>
                          <a:latin typeface="Tahoma"/>
                          <a:ea typeface="Calibri"/>
                          <a:cs typeface="AkzidenzGroteskBE-Md"/>
                        </a:rPr>
                        <a:t>/</a:t>
                      </a:r>
                      <a:r>
                        <a:rPr lang="en-GB" sz="1600" baseline="-25000" dirty="0">
                          <a:solidFill>
                            <a:srgbClr val="000000"/>
                          </a:solidFill>
                          <a:latin typeface="Tahoma"/>
                          <a:ea typeface="Calibri"/>
                          <a:cs typeface="AkzidenzGroteskBE-Md"/>
                        </a:rPr>
                        <a:t>8</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baseline="30000">
                          <a:solidFill>
                            <a:srgbClr val="000000"/>
                          </a:solidFill>
                          <a:latin typeface="Tahoma"/>
                          <a:ea typeface="Calibri"/>
                          <a:cs typeface="AkzidenzGroteskBE-Md"/>
                        </a:rPr>
                        <a:t>1</a:t>
                      </a:r>
                      <a:r>
                        <a:rPr lang="en-GB" sz="1600">
                          <a:solidFill>
                            <a:srgbClr val="000000"/>
                          </a:solidFill>
                          <a:latin typeface="Tahoma"/>
                          <a:ea typeface="Calibri"/>
                          <a:cs typeface="AkzidenzGroteskBE-Md"/>
                        </a:rPr>
                        <a:t>/</a:t>
                      </a:r>
                      <a:r>
                        <a:rPr lang="en-GB" sz="1600" baseline="-25000">
                          <a:solidFill>
                            <a:srgbClr val="000000"/>
                          </a:solidFill>
                          <a:latin typeface="Tahoma"/>
                          <a:ea typeface="Calibri"/>
                          <a:cs typeface="AkzidenzGroteskBE-Md"/>
                        </a:rPr>
                        <a:t>16</a:t>
                      </a:r>
                      <a:endParaRPr lang="en-GB" sz="160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4036">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0</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1</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a:solidFill>
                            <a:srgbClr val="000000"/>
                          </a:solidFill>
                          <a:latin typeface="Tahoma"/>
                          <a:ea typeface="Calibri"/>
                          <a:cs typeface="AkzidenzGroteskBE-Md"/>
                        </a:rPr>
                        <a:t>1</a:t>
                      </a:r>
                      <a:endParaRPr lang="en-GB" sz="160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a:solidFill>
                            <a:srgbClr val="000000"/>
                          </a:solidFill>
                          <a:latin typeface="Tahoma"/>
                          <a:ea typeface="Calibri"/>
                          <a:cs typeface="AkzidenzGroteskBE-Md"/>
                        </a:rPr>
                        <a:t>0</a:t>
                      </a:r>
                      <a:endParaRPr lang="en-GB" sz="160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0</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1</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1</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0</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Oval 10"/>
          <p:cNvSpPr>
            <a:spLocks noChangeArrowheads="1"/>
          </p:cNvSpPr>
          <p:nvPr/>
        </p:nvSpPr>
        <p:spPr bwMode="auto">
          <a:xfrm>
            <a:off x="6014281" y="2854792"/>
            <a:ext cx="192000" cy="144016"/>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graphicFrame>
        <p:nvGraphicFramePr>
          <p:cNvPr id="7" name="Table 6"/>
          <p:cNvGraphicFramePr>
            <a:graphicFrameLocks noGrp="1"/>
          </p:cNvGraphicFramePr>
          <p:nvPr>
            <p:extLst>
              <p:ext uri="{D42A27DB-BD31-4B8C-83A1-F6EECF244321}">
                <p14:modId xmlns:p14="http://schemas.microsoft.com/office/powerpoint/2010/main" val="2121314471"/>
              </p:ext>
            </p:extLst>
          </p:nvPr>
        </p:nvGraphicFramePr>
        <p:xfrm>
          <a:off x="978792" y="1827249"/>
          <a:ext cx="10264464" cy="370840"/>
        </p:xfrm>
        <a:graphic>
          <a:graphicData uri="http://schemas.openxmlformats.org/drawingml/2006/table">
            <a:tbl>
              <a:tblPr firstRow="1" bandRow="1">
                <a:tableStyleId>{5940675A-B579-460E-94D1-54222C63F5DA}</a:tableStyleId>
              </a:tblPr>
              <a:tblGrid>
                <a:gridCol w="1283058"/>
                <a:gridCol w="1283058"/>
                <a:gridCol w="1283058"/>
                <a:gridCol w="1283058"/>
                <a:gridCol w="1283058"/>
                <a:gridCol w="1283058"/>
                <a:gridCol w="1283058"/>
                <a:gridCol w="1283058"/>
              </a:tblGrid>
              <a:tr h="370840">
                <a:tc>
                  <a:txBody>
                    <a:bodyPr/>
                    <a:lstStyle/>
                    <a:p>
                      <a:pPr algn="ctr"/>
                      <a:r>
                        <a:rPr lang="en-GB" dirty="0" smtClean="0"/>
                        <a:t>2</a:t>
                      </a:r>
                      <a:r>
                        <a:rPr lang="en-GB" baseline="30000" dirty="0" smtClean="0"/>
                        <a:t>3</a:t>
                      </a:r>
                      <a:endParaRPr lang="en-GB" baseline="30000" dirty="0"/>
                    </a:p>
                  </a:txBody>
                  <a:tcPr/>
                </a:tc>
                <a:tc>
                  <a:txBody>
                    <a:bodyPr/>
                    <a:lstStyle/>
                    <a:p>
                      <a:pPr algn="ctr"/>
                      <a:r>
                        <a:rPr lang="en-GB" dirty="0" smtClean="0"/>
                        <a:t>2</a:t>
                      </a:r>
                      <a:r>
                        <a:rPr lang="en-GB" baseline="30000" dirty="0" smtClean="0"/>
                        <a:t>2</a:t>
                      </a:r>
                      <a:endParaRPr lang="en-GB" baseline="30000" dirty="0"/>
                    </a:p>
                  </a:txBody>
                  <a:tcPr/>
                </a:tc>
                <a:tc>
                  <a:txBody>
                    <a:bodyPr/>
                    <a:lstStyle/>
                    <a:p>
                      <a:pPr algn="ctr"/>
                      <a:r>
                        <a:rPr lang="en-GB" dirty="0" smtClean="0"/>
                        <a:t>2</a:t>
                      </a:r>
                      <a:r>
                        <a:rPr lang="en-GB" baseline="30000" dirty="0" smtClean="0"/>
                        <a:t>1</a:t>
                      </a:r>
                      <a:endParaRPr lang="en-GB" baseline="30000" dirty="0"/>
                    </a:p>
                  </a:txBody>
                  <a:tcPr/>
                </a:tc>
                <a:tc>
                  <a:txBody>
                    <a:bodyPr/>
                    <a:lstStyle/>
                    <a:p>
                      <a:pPr algn="ctr"/>
                      <a:r>
                        <a:rPr lang="en-GB" dirty="0" smtClean="0"/>
                        <a:t>2</a:t>
                      </a:r>
                      <a:r>
                        <a:rPr lang="en-GB" baseline="30000" dirty="0" smtClean="0"/>
                        <a:t>0</a:t>
                      </a:r>
                      <a:endParaRPr lang="en-GB" baseline="30000" dirty="0"/>
                    </a:p>
                  </a:txBody>
                  <a:tcPr/>
                </a:tc>
                <a:tc>
                  <a:txBody>
                    <a:bodyPr/>
                    <a:lstStyle/>
                    <a:p>
                      <a:pPr algn="ctr"/>
                      <a:r>
                        <a:rPr lang="en-GB" dirty="0" smtClean="0"/>
                        <a:t>2</a:t>
                      </a:r>
                      <a:r>
                        <a:rPr lang="en-GB" baseline="30000" dirty="0" smtClean="0"/>
                        <a:t>-1</a:t>
                      </a:r>
                      <a:endParaRPr lang="en-GB" baseline="30000" dirty="0"/>
                    </a:p>
                  </a:txBody>
                  <a:tcPr/>
                </a:tc>
                <a:tc>
                  <a:txBody>
                    <a:bodyPr/>
                    <a:lstStyle/>
                    <a:p>
                      <a:pPr algn="ctr"/>
                      <a:r>
                        <a:rPr lang="en-GB" dirty="0" smtClean="0"/>
                        <a:t>2</a:t>
                      </a:r>
                      <a:r>
                        <a:rPr lang="en-GB" baseline="30000" dirty="0" smtClean="0"/>
                        <a:t>-2</a:t>
                      </a:r>
                      <a:endParaRPr lang="en-GB" baseline="30000" dirty="0"/>
                    </a:p>
                  </a:txBody>
                  <a:tcPr/>
                </a:tc>
                <a:tc>
                  <a:txBody>
                    <a:bodyPr/>
                    <a:lstStyle/>
                    <a:p>
                      <a:pPr algn="ctr"/>
                      <a:r>
                        <a:rPr lang="en-GB" dirty="0" smtClean="0"/>
                        <a:t>2</a:t>
                      </a:r>
                      <a:r>
                        <a:rPr lang="en-GB" baseline="30000" dirty="0" smtClean="0"/>
                        <a:t>-3</a:t>
                      </a:r>
                      <a:endParaRPr lang="en-GB" baseline="30000" dirty="0"/>
                    </a:p>
                  </a:txBody>
                  <a:tcPr/>
                </a:tc>
                <a:tc>
                  <a:txBody>
                    <a:bodyPr/>
                    <a:lstStyle/>
                    <a:p>
                      <a:pPr algn="ctr"/>
                      <a:r>
                        <a:rPr lang="en-GB" dirty="0" smtClean="0"/>
                        <a:t>2</a:t>
                      </a:r>
                      <a:r>
                        <a:rPr lang="en-GB" baseline="30000" dirty="0" smtClean="0"/>
                        <a:t>-4</a:t>
                      </a:r>
                      <a:endParaRPr lang="en-GB" baseline="30000" dirty="0"/>
                    </a:p>
                  </a:txBody>
                  <a:tcPr/>
                </a:tc>
              </a:tr>
            </a:tbl>
          </a:graphicData>
        </a:graphic>
      </p:graphicFrame>
    </p:spTree>
    <p:extLst>
      <p:ext uri="{BB962C8B-B14F-4D97-AF65-F5344CB8AC3E}">
        <p14:creationId xmlns:p14="http://schemas.microsoft.com/office/powerpoint/2010/main" val="3825361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Numbers with a Fractional part</a:t>
            </a:r>
          </a:p>
        </p:txBody>
      </p:sp>
      <p:sp>
        <p:nvSpPr>
          <p:cNvPr id="3" name="Content Placeholder 2"/>
          <p:cNvSpPr>
            <a:spLocks noGrp="1"/>
          </p:cNvSpPr>
          <p:nvPr>
            <p:ph idx="1"/>
          </p:nvPr>
        </p:nvSpPr>
        <p:spPr/>
        <p:txBody>
          <a:bodyPr>
            <a:normAutofit/>
          </a:bodyPr>
          <a:lstStyle/>
          <a:p>
            <a:r>
              <a:rPr lang="en-GB" b="1" dirty="0" smtClean="0"/>
              <a:t>Fixed Point</a:t>
            </a:r>
          </a:p>
          <a:p>
            <a:endParaRPr lang="en-GB" b="1" dirty="0"/>
          </a:p>
          <a:p>
            <a:endParaRPr lang="en-GB" b="1" dirty="0" smtClean="0"/>
          </a:p>
          <a:p>
            <a:endParaRPr lang="en-GB" dirty="0" smtClean="0"/>
          </a:p>
          <a:p>
            <a:endParaRPr lang="en-GB" sz="2000" dirty="0" smtClean="0"/>
          </a:p>
          <a:p>
            <a:pPr marL="342900" lvl="0" indent="-342900">
              <a:buFont typeface="Arial" panose="020B0604020202020204" pitchFamily="34" charset="0"/>
              <a:buChar char="•"/>
            </a:pPr>
            <a:r>
              <a:rPr lang="en-GB" sz="2200" dirty="0"/>
              <a:t>The binary point can be located anywhere in the number.</a:t>
            </a:r>
          </a:p>
          <a:p>
            <a:pPr marL="342900" lvl="0" indent="-342900">
              <a:spcBef>
                <a:spcPts val="600"/>
              </a:spcBef>
              <a:buFont typeface="Arial" panose="020B0604020202020204" pitchFamily="34" charset="0"/>
              <a:buChar char="•"/>
            </a:pPr>
            <a:r>
              <a:rPr lang="en-GB" sz="2200" dirty="0"/>
              <a:t>With a fixed binary point as shown, the smallest number we could represent (apart from 0) is 0000.0001, which is </a:t>
            </a:r>
            <a:r>
              <a:rPr lang="en-GB" sz="2200" baseline="30000" dirty="0"/>
              <a:t>1</a:t>
            </a:r>
            <a:r>
              <a:rPr lang="en-GB" sz="2200" dirty="0"/>
              <a:t>/</a:t>
            </a:r>
            <a:r>
              <a:rPr lang="en-GB" sz="2200" baseline="-25000" dirty="0"/>
              <a:t>16</a:t>
            </a:r>
            <a:r>
              <a:rPr lang="en-GB" sz="2200" dirty="0"/>
              <a:t> or 0.0625.</a:t>
            </a:r>
          </a:p>
          <a:p>
            <a:pPr marL="342900" lvl="0" indent="-342900">
              <a:buFont typeface="Arial" panose="020B0604020202020204" pitchFamily="34" charset="0"/>
              <a:buChar char="•"/>
            </a:pPr>
            <a:r>
              <a:rPr lang="en-GB" sz="2200" dirty="0"/>
              <a:t>The next number we could represent is 0000.0010 which is (</a:t>
            </a:r>
            <a:r>
              <a:rPr lang="en-GB" sz="2200" baseline="30000" dirty="0"/>
              <a:t>1</a:t>
            </a:r>
            <a:r>
              <a:rPr lang="en-GB" sz="2200" dirty="0"/>
              <a:t>/</a:t>
            </a:r>
            <a:r>
              <a:rPr lang="en-GB" sz="2200" baseline="-25000" dirty="0"/>
              <a:t>8</a:t>
            </a:r>
            <a:r>
              <a:rPr lang="en-GB" sz="2200" dirty="0"/>
              <a:t>) </a:t>
            </a:r>
            <a:r>
              <a:rPr lang="en-GB" sz="2200" baseline="30000" dirty="0"/>
              <a:t>2</a:t>
            </a:r>
            <a:r>
              <a:rPr lang="en-GB" sz="2200" dirty="0"/>
              <a:t>/</a:t>
            </a:r>
            <a:r>
              <a:rPr lang="en-GB" sz="2200" baseline="-25000" dirty="0"/>
              <a:t>16</a:t>
            </a:r>
            <a:r>
              <a:rPr lang="en-GB" sz="2200" dirty="0"/>
              <a:t> or 0.125. It is not possible to represent any number between 0.0625 and 0.125.</a:t>
            </a:r>
          </a:p>
          <a:p>
            <a:pPr marL="342900" lvl="0" indent="-342900">
              <a:buFont typeface="Arial" panose="020B0604020202020204" pitchFamily="34" charset="0"/>
              <a:buChar char="•"/>
            </a:pPr>
            <a:r>
              <a:rPr lang="en-GB" sz="2200" dirty="0"/>
              <a:t>With a fixed binary point as shown, the largest number we could represent is 1111.1111 which is 15 </a:t>
            </a:r>
            <a:r>
              <a:rPr lang="en-GB" sz="2200" baseline="30000" dirty="0"/>
              <a:t>15</a:t>
            </a:r>
            <a:r>
              <a:rPr lang="en-GB" sz="2200" dirty="0"/>
              <a:t>/</a:t>
            </a:r>
            <a:r>
              <a:rPr lang="en-GB" sz="2200" baseline="-25000" dirty="0"/>
              <a:t>16</a:t>
            </a:r>
            <a:r>
              <a:rPr lang="en-GB" sz="2200" dirty="0"/>
              <a:t> or 15.9375.</a:t>
            </a:r>
          </a:p>
          <a:p>
            <a:endParaRPr lang="en-GB" b="1" dirty="0"/>
          </a:p>
          <a:p>
            <a:endParaRPr lang="en-GB" b="1" dirty="0" smtClean="0"/>
          </a:p>
          <a:p>
            <a:endParaRPr lang="en-GB" b="1" dirty="0"/>
          </a:p>
          <a:p>
            <a:endParaRPr lang="en-GB" b="1" dirty="0" smtClean="0"/>
          </a:p>
          <a:p>
            <a:endParaRPr lang="en-GB" sz="2000" dirty="0" smtClean="0"/>
          </a:p>
          <a:p>
            <a:endParaRPr lang="en-GB" sz="2000" dirty="0"/>
          </a:p>
          <a:p>
            <a:endParaRPr lang="en-GB" sz="2000" dirty="0" smtClean="0"/>
          </a:p>
          <a:p>
            <a:endParaRPr lang="en-GB" sz="2000" dirty="0" smtClean="0"/>
          </a:p>
        </p:txBody>
      </p:sp>
      <p:sp>
        <p:nvSpPr>
          <p:cNvPr id="4" name="Text Placeholder 3"/>
          <p:cNvSpPr>
            <a:spLocks noGrp="1"/>
          </p:cNvSpPr>
          <p:nvPr>
            <p:ph type="body" sz="quarter" idx="13"/>
          </p:nvPr>
        </p:nvSpPr>
        <p:spPr/>
        <p:txBody>
          <a:bodyPr/>
          <a:lstStyle/>
          <a:p>
            <a:r>
              <a:rPr lang="en-GB" dirty="0"/>
              <a:t>LO: To understand how numbers with a fractional part are represented in </a:t>
            </a:r>
            <a:r>
              <a:rPr lang="en-GB" dirty="0" smtClean="0"/>
              <a:t>binary</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1555869876"/>
              </p:ext>
            </p:extLst>
          </p:nvPr>
        </p:nvGraphicFramePr>
        <p:xfrm>
          <a:off x="973709" y="2291417"/>
          <a:ext cx="10273144" cy="648072"/>
        </p:xfrm>
        <a:graphic>
          <a:graphicData uri="http://schemas.openxmlformats.org/drawingml/2006/table">
            <a:tbl>
              <a:tblPr/>
              <a:tblGrid>
                <a:gridCol w="1284143"/>
                <a:gridCol w="1284143"/>
                <a:gridCol w="1284143"/>
                <a:gridCol w="1284143"/>
                <a:gridCol w="1284143"/>
                <a:gridCol w="1284143"/>
                <a:gridCol w="1284143"/>
                <a:gridCol w="1284143"/>
              </a:tblGrid>
              <a:tr h="324036">
                <a:tc>
                  <a:txBody>
                    <a:bodyPr/>
                    <a:lstStyle/>
                    <a:p>
                      <a:pPr marL="215900" marR="247015" indent="-215900" algn="ctr">
                        <a:lnSpc>
                          <a:spcPct val="100000"/>
                        </a:lnSpc>
                        <a:spcBef>
                          <a:spcPts val="140"/>
                        </a:spcBef>
                        <a:spcAft>
                          <a:spcPts val="0"/>
                        </a:spcAft>
                        <a:tabLst>
                          <a:tab pos="215900" algn="l"/>
                          <a:tab pos="131445" algn="l"/>
                        </a:tabLst>
                      </a:pPr>
                      <a:r>
                        <a:rPr lang="en-GB" sz="1600" dirty="0">
                          <a:solidFill>
                            <a:srgbClr val="000000"/>
                          </a:solidFill>
                          <a:latin typeface="Tahoma"/>
                          <a:ea typeface="Calibri"/>
                          <a:cs typeface="AkzidenzGroteskBE-Md"/>
                        </a:rPr>
                        <a:t>8</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4</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2</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1</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½</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¼</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baseline="30000" dirty="0">
                          <a:solidFill>
                            <a:srgbClr val="000000"/>
                          </a:solidFill>
                          <a:latin typeface="Tahoma"/>
                          <a:ea typeface="Calibri"/>
                          <a:cs typeface="AkzidenzGroteskBE-Md"/>
                        </a:rPr>
                        <a:t>1</a:t>
                      </a:r>
                      <a:r>
                        <a:rPr lang="en-GB" sz="1600" dirty="0">
                          <a:solidFill>
                            <a:srgbClr val="000000"/>
                          </a:solidFill>
                          <a:latin typeface="Tahoma"/>
                          <a:ea typeface="Calibri"/>
                          <a:cs typeface="AkzidenzGroteskBE-Md"/>
                        </a:rPr>
                        <a:t>/</a:t>
                      </a:r>
                      <a:r>
                        <a:rPr lang="en-GB" sz="1600" baseline="-25000" dirty="0">
                          <a:solidFill>
                            <a:srgbClr val="000000"/>
                          </a:solidFill>
                          <a:latin typeface="Tahoma"/>
                          <a:ea typeface="Calibri"/>
                          <a:cs typeface="AkzidenzGroteskBE-Md"/>
                        </a:rPr>
                        <a:t>8</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baseline="30000">
                          <a:solidFill>
                            <a:srgbClr val="000000"/>
                          </a:solidFill>
                          <a:latin typeface="Tahoma"/>
                          <a:ea typeface="Calibri"/>
                          <a:cs typeface="AkzidenzGroteskBE-Md"/>
                        </a:rPr>
                        <a:t>1</a:t>
                      </a:r>
                      <a:r>
                        <a:rPr lang="en-GB" sz="1600">
                          <a:solidFill>
                            <a:srgbClr val="000000"/>
                          </a:solidFill>
                          <a:latin typeface="Tahoma"/>
                          <a:ea typeface="Calibri"/>
                          <a:cs typeface="AkzidenzGroteskBE-Md"/>
                        </a:rPr>
                        <a:t>/</a:t>
                      </a:r>
                      <a:r>
                        <a:rPr lang="en-GB" sz="1600" baseline="-25000">
                          <a:solidFill>
                            <a:srgbClr val="000000"/>
                          </a:solidFill>
                          <a:latin typeface="Tahoma"/>
                          <a:ea typeface="Calibri"/>
                          <a:cs typeface="AkzidenzGroteskBE-Md"/>
                        </a:rPr>
                        <a:t>16</a:t>
                      </a:r>
                      <a:endParaRPr lang="en-GB" sz="160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4036">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0</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1</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a:solidFill>
                            <a:srgbClr val="000000"/>
                          </a:solidFill>
                          <a:latin typeface="Tahoma"/>
                          <a:ea typeface="Calibri"/>
                          <a:cs typeface="AkzidenzGroteskBE-Md"/>
                        </a:rPr>
                        <a:t>1</a:t>
                      </a:r>
                      <a:endParaRPr lang="en-GB" sz="160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a:solidFill>
                            <a:srgbClr val="000000"/>
                          </a:solidFill>
                          <a:latin typeface="Tahoma"/>
                          <a:ea typeface="Calibri"/>
                          <a:cs typeface="AkzidenzGroteskBE-Md"/>
                        </a:rPr>
                        <a:t>0</a:t>
                      </a:r>
                      <a:endParaRPr lang="en-GB" sz="160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0</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1</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1</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0</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Oval 10"/>
          <p:cNvSpPr>
            <a:spLocks noChangeArrowheads="1"/>
          </p:cNvSpPr>
          <p:nvPr/>
        </p:nvSpPr>
        <p:spPr bwMode="auto">
          <a:xfrm>
            <a:off x="6014281" y="2854792"/>
            <a:ext cx="192000" cy="144016"/>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graphicFrame>
        <p:nvGraphicFramePr>
          <p:cNvPr id="7" name="Table 6"/>
          <p:cNvGraphicFramePr>
            <a:graphicFrameLocks noGrp="1"/>
          </p:cNvGraphicFramePr>
          <p:nvPr>
            <p:extLst>
              <p:ext uri="{D42A27DB-BD31-4B8C-83A1-F6EECF244321}">
                <p14:modId xmlns:p14="http://schemas.microsoft.com/office/powerpoint/2010/main" val="3971354857"/>
              </p:ext>
            </p:extLst>
          </p:nvPr>
        </p:nvGraphicFramePr>
        <p:xfrm>
          <a:off x="978792" y="1827249"/>
          <a:ext cx="10264464" cy="370840"/>
        </p:xfrm>
        <a:graphic>
          <a:graphicData uri="http://schemas.openxmlformats.org/drawingml/2006/table">
            <a:tbl>
              <a:tblPr firstRow="1" bandRow="1">
                <a:tableStyleId>{5940675A-B579-460E-94D1-54222C63F5DA}</a:tableStyleId>
              </a:tblPr>
              <a:tblGrid>
                <a:gridCol w="1283058"/>
                <a:gridCol w="1283058"/>
                <a:gridCol w="1283058"/>
                <a:gridCol w="1283058"/>
                <a:gridCol w="1283058"/>
                <a:gridCol w="1283058"/>
                <a:gridCol w="1283058"/>
                <a:gridCol w="1283058"/>
              </a:tblGrid>
              <a:tr h="370840">
                <a:tc>
                  <a:txBody>
                    <a:bodyPr/>
                    <a:lstStyle/>
                    <a:p>
                      <a:pPr algn="ctr"/>
                      <a:r>
                        <a:rPr lang="en-GB" dirty="0" smtClean="0"/>
                        <a:t>2</a:t>
                      </a:r>
                      <a:r>
                        <a:rPr lang="en-GB" baseline="30000" dirty="0" smtClean="0"/>
                        <a:t>3</a:t>
                      </a:r>
                      <a:endParaRPr lang="en-GB" baseline="30000" dirty="0"/>
                    </a:p>
                  </a:txBody>
                  <a:tcPr/>
                </a:tc>
                <a:tc>
                  <a:txBody>
                    <a:bodyPr/>
                    <a:lstStyle/>
                    <a:p>
                      <a:pPr algn="ctr"/>
                      <a:r>
                        <a:rPr lang="en-GB" dirty="0" smtClean="0"/>
                        <a:t>2</a:t>
                      </a:r>
                      <a:r>
                        <a:rPr lang="en-GB" baseline="30000" dirty="0" smtClean="0"/>
                        <a:t>2</a:t>
                      </a:r>
                      <a:endParaRPr lang="en-GB" baseline="30000" dirty="0"/>
                    </a:p>
                  </a:txBody>
                  <a:tcPr/>
                </a:tc>
                <a:tc>
                  <a:txBody>
                    <a:bodyPr/>
                    <a:lstStyle/>
                    <a:p>
                      <a:pPr algn="ctr"/>
                      <a:r>
                        <a:rPr lang="en-GB" dirty="0" smtClean="0"/>
                        <a:t>2</a:t>
                      </a:r>
                      <a:r>
                        <a:rPr lang="en-GB" baseline="30000" dirty="0" smtClean="0"/>
                        <a:t>1</a:t>
                      </a:r>
                      <a:endParaRPr lang="en-GB" baseline="30000" dirty="0"/>
                    </a:p>
                  </a:txBody>
                  <a:tcPr/>
                </a:tc>
                <a:tc>
                  <a:txBody>
                    <a:bodyPr/>
                    <a:lstStyle/>
                    <a:p>
                      <a:pPr algn="ctr"/>
                      <a:r>
                        <a:rPr lang="en-GB" dirty="0" smtClean="0"/>
                        <a:t>2</a:t>
                      </a:r>
                      <a:r>
                        <a:rPr lang="en-GB" baseline="30000" dirty="0" smtClean="0"/>
                        <a:t>0</a:t>
                      </a:r>
                      <a:endParaRPr lang="en-GB" baseline="30000" dirty="0"/>
                    </a:p>
                  </a:txBody>
                  <a:tcPr/>
                </a:tc>
                <a:tc>
                  <a:txBody>
                    <a:bodyPr/>
                    <a:lstStyle/>
                    <a:p>
                      <a:pPr algn="ctr"/>
                      <a:r>
                        <a:rPr lang="en-GB" dirty="0" smtClean="0"/>
                        <a:t>2</a:t>
                      </a:r>
                      <a:r>
                        <a:rPr lang="en-GB" baseline="30000" dirty="0" smtClean="0"/>
                        <a:t>-1</a:t>
                      </a:r>
                      <a:endParaRPr lang="en-GB" baseline="30000" dirty="0"/>
                    </a:p>
                  </a:txBody>
                  <a:tcPr/>
                </a:tc>
                <a:tc>
                  <a:txBody>
                    <a:bodyPr/>
                    <a:lstStyle/>
                    <a:p>
                      <a:pPr algn="ctr"/>
                      <a:r>
                        <a:rPr lang="en-GB" dirty="0" smtClean="0"/>
                        <a:t>2</a:t>
                      </a:r>
                      <a:r>
                        <a:rPr lang="en-GB" baseline="30000" dirty="0" smtClean="0"/>
                        <a:t>-2</a:t>
                      </a:r>
                      <a:endParaRPr lang="en-GB" baseline="30000" dirty="0"/>
                    </a:p>
                  </a:txBody>
                  <a:tcPr/>
                </a:tc>
                <a:tc>
                  <a:txBody>
                    <a:bodyPr/>
                    <a:lstStyle/>
                    <a:p>
                      <a:pPr algn="ctr"/>
                      <a:r>
                        <a:rPr lang="en-GB" dirty="0" smtClean="0"/>
                        <a:t>2</a:t>
                      </a:r>
                      <a:r>
                        <a:rPr lang="en-GB" baseline="30000" dirty="0" smtClean="0"/>
                        <a:t>-3</a:t>
                      </a:r>
                      <a:endParaRPr lang="en-GB" baseline="30000" dirty="0"/>
                    </a:p>
                  </a:txBody>
                  <a:tcPr/>
                </a:tc>
                <a:tc>
                  <a:txBody>
                    <a:bodyPr/>
                    <a:lstStyle/>
                    <a:p>
                      <a:pPr algn="ctr"/>
                      <a:r>
                        <a:rPr lang="en-GB" dirty="0" smtClean="0"/>
                        <a:t>2</a:t>
                      </a:r>
                      <a:r>
                        <a:rPr lang="en-GB" baseline="30000" dirty="0" smtClean="0"/>
                        <a:t>-4</a:t>
                      </a:r>
                      <a:endParaRPr lang="en-GB" baseline="30000" dirty="0"/>
                    </a:p>
                  </a:txBody>
                  <a:tcPr/>
                </a:tc>
              </a:tr>
            </a:tbl>
          </a:graphicData>
        </a:graphic>
      </p:graphicFrame>
    </p:spTree>
    <p:extLst>
      <p:ext uri="{BB962C8B-B14F-4D97-AF65-F5344CB8AC3E}">
        <p14:creationId xmlns:p14="http://schemas.microsoft.com/office/powerpoint/2010/main" val="2856666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Numbers with a Fractional part</a:t>
            </a:r>
          </a:p>
        </p:txBody>
      </p:sp>
      <p:sp>
        <p:nvSpPr>
          <p:cNvPr id="3" name="Content Placeholder 2"/>
          <p:cNvSpPr>
            <a:spLocks noGrp="1"/>
          </p:cNvSpPr>
          <p:nvPr>
            <p:ph idx="1"/>
          </p:nvPr>
        </p:nvSpPr>
        <p:spPr/>
        <p:txBody>
          <a:bodyPr>
            <a:normAutofit/>
          </a:bodyPr>
          <a:lstStyle/>
          <a:p>
            <a:r>
              <a:rPr lang="en-GB" b="1" dirty="0" smtClean="0"/>
              <a:t>Fixed Point</a:t>
            </a:r>
          </a:p>
          <a:p>
            <a:endParaRPr lang="en-GB" b="1" dirty="0"/>
          </a:p>
          <a:p>
            <a:endParaRPr lang="en-GB" b="1" dirty="0" smtClean="0"/>
          </a:p>
          <a:p>
            <a:endParaRPr lang="en-GB" dirty="0" smtClean="0"/>
          </a:p>
          <a:p>
            <a:pPr marL="342900" lvl="0" indent="-342900">
              <a:buFont typeface="Arial" panose="020B0604020202020204" pitchFamily="34" charset="0"/>
              <a:buChar char="•"/>
            </a:pPr>
            <a:r>
              <a:rPr lang="en-GB" sz="2200" dirty="0"/>
              <a:t>Moving the binary point to the left means that we can have more accurate decimals but reduces the range of whole numbers available.</a:t>
            </a:r>
          </a:p>
          <a:p>
            <a:pPr marL="342900" lvl="0" indent="-342900">
              <a:buFont typeface="Arial" panose="020B0604020202020204" pitchFamily="34" charset="0"/>
              <a:buChar char="•"/>
            </a:pPr>
            <a:r>
              <a:rPr lang="en-GB" sz="2200" dirty="0"/>
              <a:t>Moving the binary point to the right increases the range of whole numbers but reduces the accuracy.</a:t>
            </a:r>
          </a:p>
          <a:p>
            <a:pPr marL="342900" lvl="0" indent="-342900">
              <a:buFont typeface="Arial" panose="020B0604020202020204" pitchFamily="34" charset="0"/>
              <a:buChar char="•"/>
            </a:pPr>
            <a:r>
              <a:rPr lang="en-GB" sz="2200" dirty="0"/>
              <a:t>It remains the case that with an 8-bit code, we </a:t>
            </a:r>
            <a:r>
              <a:rPr lang="en-GB" sz="2200" dirty="0" smtClean="0"/>
              <a:t>can </a:t>
            </a:r>
            <a:r>
              <a:rPr lang="en-GB" sz="2200" dirty="0"/>
              <a:t>represent 256 different combinations </a:t>
            </a:r>
            <a:r>
              <a:rPr lang="en-GB" sz="2200" dirty="0" smtClean="0"/>
              <a:t>regardless </a:t>
            </a:r>
            <a:r>
              <a:rPr lang="en-GB" sz="2200" dirty="0"/>
              <a:t>of where we put the binary point.</a:t>
            </a:r>
          </a:p>
          <a:p>
            <a:endParaRPr lang="en-GB" sz="2000" dirty="0" smtClean="0"/>
          </a:p>
          <a:p>
            <a:endParaRPr lang="en-GB" b="1" dirty="0"/>
          </a:p>
          <a:p>
            <a:endParaRPr lang="en-GB" b="1" dirty="0" smtClean="0"/>
          </a:p>
          <a:p>
            <a:endParaRPr lang="en-GB" b="1" dirty="0"/>
          </a:p>
          <a:p>
            <a:endParaRPr lang="en-GB" b="1" dirty="0" smtClean="0"/>
          </a:p>
          <a:p>
            <a:endParaRPr lang="en-GB" sz="2000" dirty="0" smtClean="0"/>
          </a:p>
          <a:p>
            <a:endParaRPr lang="en-GB" sz="2000" dirty="0"/>
          </a:p>
          <a:p>
            <a:endParaRPr lang="en-GB" sz="2000" dirty="0" smtClean="0"/>
          </a:p>
          <a:p>
            <a:endParaRPr lang="en-GB" sz="2000" dirty="0" smtClean="0"/>
          </a:p>
        </p:txBody>
      </p:sp>
      <p:sp>
        <p:nvSpPr>
          <p:cNvPr id="4" name="Text Placeholder 3"/>
          <p:cNvSpPr>
            <a:spLocks noGrp="1"/>
          </p:cNvSpPr>
          <p:nvPr>
            <p:ph type="body" sz="quarter" idx="13"/>
          </p:nvPr>
        </p:nvSpPr>
        <p:spPr/>
        <p:txBody>
          <a:bodyPr/>
          <a:lstStyle/>
          <a:p>
            <a:r>
              <a:rPr lang="en-GB" dirty="0"/>
              <a:t>LO: To understand how numbers with a fractional part are represented in </a:t>
            </a:r>
            <a:r>
              <a:rPr lang="en-GB" dirty="0" smtClean="0"/>
              <a:t>binary</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3186230749"/>
              </p:ext>
            </p:extLst>
          </p:nvPr>
        </p:nvGraphicFramePr>
        <p:xfrm>
          <a:off x="973709" y="2291417"/>
          <a:ext cx="10273144" cy="648072"/>
        </p:xfrm>
        <a:graphic>
          <a:graphicData uri="http://schemas.openxmlformats.org/drawingml/2006/table">
            <a:tbl>
              <a:tblPr/>
              <a:tblGrid>
                <a:gridCol w="1284143"/>
                <a:gridCol w="1284143"/>
                <a:gridCol w="1284143"/>
                <a:gridCol w="1284143"/>
                <a:gridCol w="1284143"/>
                <a:gridCol w="1284143"/>
                <a:gridCol w="1284143"/>
                <a:gridCol w="1284143"/>
              </a:tblGrid>
              <a:tr h="324036">
                <a:tc>
                  <a:txBody>
                    <a:bodyPr/>
                    <a:lstStyle/>
                    <a:p>
                      <a:pPr marL="215900" marR="247015" indent="-215900" algn="ctr">
                        <a:lnSpc>
                          <a:spcPct val="100000"/>
                        </a:lnSpc>
                        <a:spcBef>
                          <a:spcPts val="140"/>
                        </a:spcBef>
                        <a:spcAft>
                          <a:spcPts val="0"/>
                        </a:spcAft>
                        <a:tabLst>
                          <a:tab pos="215900" algn="l"/>
                          <a:tab pos="131445" algn="l"/>
                        </a:tabLst>
                      </a:pPr>
                      <a:r>
                        <a:rPr lang="en-GB" sz="1600" dirty="0">
                          <a:solidFill>
                            <a:srgbClr val="000000"/>
                          </a:solidFill>
                          <a:latin typeface="Tahoma"/>
                          <a:ea typeface="Calibri"/>
                          <a:cs typeface="AkzidenzGroteskBE-Md"/>
                        </a:rPr>
                        <a:t>8</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4</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2</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1</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½</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¼</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baseline="30000" dirty="0">
                          <a:solidFill>
                            <a:srgbClr val="000000"/>
                          </a:solidFill>
                          <a:latin typeface="Tahoma"/>
                          <a:ea typeface="Calibri"/>
                          <a:cs typeface="AkzidenzGroteskBE-Md"/>
                        </a:rPr>
                        <a:t>1</a:t>
                      </a:r>
                      <a:r>
                        <a:rPr lang="en-GB" sz="1600" dirty="0">
                          <a:solidFill>
                            <a:srgbClr val="000000"/>
                          </a:solidFill>
                          <a:latin typeface="Tahoma"/>
                          <a:ea typeface="Calibri"/>
                          <a:cs typeface="AkzidenzGroteskBE-Md"/>
                        </a:rPr>
                        <a:t>/</a:t>
                      </a:r>
                      <a:r>
                        <a:rPr lang="en-GB" sz="1600" baseline="-25000" dirty="0">
                          <a:solidFill>
                            <a:srgbClr val="000000"/>
                          </a:solidFill>
                          <a:latin typeface="Tahoma"/>
                          <a:ea typeface="Calibri"/>
                          <a:cs typeface="AkzidenzGroteskBE-Md"/>
                        </a:rPr>
                        <a:t>8</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baseline="30000">
                          <a:solidFill>
                            <a:srgbClr val="000000"/>
                          </a:solidFill>
                          <a:latin typeface="Tahoma"/>
                          <a:ea typeface="Calibri"/>
                          <a:cs typeface="AkzidenzGroteskBE-Md"/>
                        </a:rPr>
                        <a:t>1</a:t>
                      </a:r>
                      <a:r>
                        <a:rPr lang="en-GB" sz="1600">
                          <a:solidFill>
                            <a:srgbClr val="000000"/>
                          </a:solidFill>
                          <a:latin typeface="Tahoma"/>
                          <a:ea typeface="Calibri"/>
                          <a:cs typeface="AkzidenzGroteskBE-Md"/>
                        </a:rPr>
                        <a:t>/</a:t>
                      </a:r>
                      <a:r>
                        <a:rPr lang="en-GB" sz="1600" baseline="-25000">
                          <a:solidFill>
                            <a:srgbClr val="000000"/>
                          </a:solidFill>
                          <a:latin typeface="Tahoma"/>
                          <a:ea typeface="Calibri"/>
                          <a:cs typeface="AkzidenzGroteskBE-Md"/>
                        </a:rPr>
                        <a:t>16</a:t>
                      </a:r>
                      <a:endParaRPr lang="en-GB" sz="160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4036">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0</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1</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a:solidFill>
                            <a:srgbClr val="000000"/>
                          </a:solidFill>
                          <a:latin typeface="Tahoma"/>
                          <a:ea typeface="Calibri"/>
                          <a:cs typeface="AkzidenzGroteskBE-Md"/>
                        </a:rPr>
                        <a:t>1</a:t>
                      </a:r>
                      <a:endParaRPr lang="en-GB" sz="160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a:solidFill>
                            <a:srgbClr val="000000"/>
                          </a:solidFill>
                          <a:latin typeface="Tahoma"/>
                          <a:ea typeface="Calibri"/>
                          <a:cs typeface="AkzidenzGroteskBE-Md"/>
                        </a:rPr>
                        <a:t>0</a:t>
                      </a:r>
                      <a:endParaRPr lang="en-GB" sz="160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0</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1</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1</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0</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Oval 10"/>
          <p:cNvSpPr>
            <a:spLocks noChangeArrowheads="1"/>
          </p:cNvSpPr>
          <p:nvPr/>
        </p:nvSpPr>
        <p:spPr bwMode="auto">
          <a:xfrm>
            <a:off x="6014281" y="2854792"/>
            <a:ext cx="192000" cy="144016"/>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graphicFrame>
        <p:nvGraphicFramePr>
          <p:cNvPr id="7" name="Table 6"/>
          <p:cNvGraphicFramePr>
            <a:graphicFrameLocks noGrp="1"/>
          </p:cNvGraphicFramePr>
          <p:nvPr>
            <p:extLst>
              <p:ext uri="{D42A27DB-BD31-4B8C-83A1-F6EECF244321}">
                <p14:modId xmlns:p14="http://schemas.microsoft.com/office/powerpoint/2010/main" val="3740899339"/>
              </p:ext>
            </p:extLst>
          </p:nvPr>
        </p:nvGraphicFramePr>
        <p:xfrm>
          <a:off x="978792" y="1827249"/>
          <a:ext cx="10264464" cy="370840"/>
        </p:xfrm>
        <a:graphic>
          <a:graphicData uri="http://schemas.openxmlformats.org/drawingml/2006/table">
            <a:tbl>
              <a:tblPr firstRow="1" bandRow="1">
                <a:tableStyleId>{5940675A-B579-460E-94D1-54222C63F5DA}</a:tableStyleId>
              </a:tblPr>
              <a:tblGrid>
                <a:gridCol w="1283058"/>
                <a:gridCol w="1283058"/>
                <a:gridCol w="1283058"/>
                <a:gridCol w="1283058"/>
                <a:gridCol w="1283058"/>
                <a:gridCol w="1283058"/>
                <a:gridCol w="1283058"/>
                <a:gridCol w="1283058"/>
              </a:tblGrid>
              <a:tr h="370840">
                <a:tc>
                  <a:txBody>
                    <a:bodyPr/>
                    <a:lstStyle/>
                    <a:p>
                      <a:pPr algn="ctr"/>
                      <a:r>
                        <a:rPr lang="en-GB" dirty="0" smtClean="0"/>
                        <a:t>2</a:t>
                      </a:r>
                      <a:r>
                        <a:rPr lang="en-GB" baseline="30000" dirty="0" smtClean="0"/>
                        <a:t>3</a:t>
                      </a:r>
                      <a:endParaRPr lang="en-GB" baseline="30000" dirty="0"/>
                    </a:p>
                  </a:txBody>
                  <a:tcPr/>
                </a:tc>
                <a:tc>
                  <a:txBody>
                    <a:bodyPr/>
                    <a:lstStyle/>
                    <a:p>
                      <a:pPr algn="ctr"/>
                      <a:r>
                        <a:rPr lang="en-GB" dirty="0" smtClean="0"/>
                        <a:t>2</a:t>
                      </a:r>
                      <a:r>
                        <a:rPr lang="en-GB" baseline="30000" dirty="0" smtClean="0"/>
                        <a:t>2</a:t>
                      </a:r>
                      <a:endParaRPr lang="en-GB" baseline="30000" dirty="0"/>
                    </a:p>
                  </a:txBody>
                  <a:tcPr/>
                </a:tc>
                <a:tc>
                  <a:txBody>
                    <a:bodyPr/>
                    <a:lstStyle/>
                    <a:p>
                      <a:pPr algn="ctr"/>
                      <a:r>
                        <a:rPr lang="en-GB" dirty="0" smtClean="0"/>
                        <a:t>2</a:t>
                      </a:r>
                      <a:r>
                        <a:rPr lang="en-GB" baseline="30000" dirty="0" smtClean="0"/>
                        <a:t>1</a:t>
                      </a:r>
                      <a:endParaRPr lang="en-GB" baseline="30000" dirty="0"/>
                    </a:p>
                  </a:txBody>
                  <a:tcPr/>
                </a:tc>
                <a:tc>
                  <a:txBody>
                    <a:bodyPr/>
                    <a:lstStyle/>
                    <a:p>
                      <a:pPr algn="ctr"/>
                      <a:r>
                        <a:rPr lang="en-GB" dirty="0" smtClean="0"/>
                        <a:t>2</a:t>
                      </a:r>
                      <a:r>
                        <a:rPr lang="en-GB" baseline="30000" dirty="0" smtClean="0"/>
                        <a:t>0</a:t>
                      </a:r>
                      <a:endParaRPr lang="en-GB" baseline="30000" dirty="0"/>
                    </a:p>
                  </a:txBody>
                  <a:tcPr/>
                </a:tc>
                <a:tc>
                  <a:txBody>
                    <a:bodyPr/>
                    <a:lstStyle/>
                    <a:p>
                      <a:pPr algn="ctr"/>
                      <a:r>
                        <a:rPr lang="en-GB" dirty="0" smtClean="0"/>
                        <a:t>2</a:t>
                      </a:r>
                      <a:r>
                        <a:rPr lang="en-GB" baseline="30000" dirty="0" smtClean="0"/>
                        <a:t>-1</a:t>
                      </a:r>
                      <a:endParaRPr lang="en-GB" baseline="30000" dirty="0"/>
                    </a:p>
                  </a:txBody>
                  <a:tcPr/>
                </a:tc>
                <a:tc>
                  <a:txBody>
                    <a:bodyPr/>
                    <a:lstStyle/>
                    <a:p>
                      <a:pPr algn="ctr"/>
                      <a:r>
                        <a:rPr lang="en-GB" dirty="0" smtClean="0"/>
                        <a:t>2</a:t>
                      </a:r>
                      <a:r>
                        <a:rPr lang="en-GB" baseline="30000" dirty="0" smtClean="0"/>
                        <a:t>-2</a:t>
                      </a:r>
                      <a:endParaRPr lang="en-GB" baseline="30000" dirty="0"/>
                    </a:p>
                  </a:txBody>
                  <a:tcPr/>
                </a:tc>
                <a:tc>
                  <a:txBody>
                    <a:bodyPr/>
                    <a:lstStyle/>
                    <a:p>
                      <a:pPr algn="ctr"/>
                      <a:r>
                        <a:rPr lang="en-GB" dirty="0" smtClean="0"/>
                        <a:t>2</a:t>
                      </a:r>
                      <a:r>
                        <a:rPr lang="en-GB" baseline="30000" dirty="0" smtClean="0"/>
                        <a:t>-3</a:t>
                      </a:r>
                      <a:endParaRPr lang="en-GB" baseline="30000" dirty="0"/>
                    </a:p>
                  </a:txBody>
                  <a:tcPr/>
                </a:tc>
                <a:tc>
                  <a:txBody>
                    <a:bodyPr/>
                    <a:lstStyle/>
                    <a:p>
                      <a:pPr algn="ctr"/>
                      <a:r>
                        <a:rPr lang="en-GB" dirty="0" smtClean="0"/>
                        <a:t>2</a:t>
                      </a:r>
                      <a:r>
                        <a:rPr lang="en-GB" baseline="30000" dirty="0" smtClean="0"/>
                        <a:t>-4</a:t>
                      </a:r>
                      <a:endParaRPr lang="en-GB" baseline="30000" dirty="0"/>
                    </a:p>
                  </a:txBody>
                  <a:tcPr/>
                </a:tc>
              </a:tr>
            </a:tbl>
          </a:graphicData>
        </a:graphic>
      </p:graphicFrame>
    </p:spTree>
    <p:extLst>
      <p:ext uri="{BB962C8B-B14F-4D97-AF65-F5344CB8AC3E}">
        <p14:creationId xmlns:p14="http://schemas.microsoft.com/office/powerpoint/2010/main" val="3430963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Numbers with a Fractional part</a:t>
            </a:r>
          </a:p>
        </p:txBody>
      </p:sp>
      <p:sp>
        <p:nvSpPr>
          <p:cNvPr id="3" name="Content Placeholder 2"/>
          <p:cNvSpPr>
            <a:spLocks noGrp="1"/>
          </p:cNvSpPr>
          <p:nvPr>
            <p:ph idx="1"/>
          </p:nvPr>
        </p:nvSpPr>
        <p:spPr/>
        <p:txBody>
          <a:bodyPr>
            <a:normAutofit/>
          </a:bodyPr>
          <a:lstStyle/>
          <a:p>
            <a:r>
              <a:rPr lang="en-GB" b="1" dirty="0" smtClean="0"/>
              <a:t>Fixed Point</a:t>
            </a:r>
          </a:p>
          <a:p>
            <a:endParaRPr lang="en-GB" b="1" dirty="0"/>
          </a:p>
          <a:p>
            <a:endParaRPr lang="en-GB" b="1" dirty="0" smtClean="0"/>
          </a:p>
          <a:p>
            <a:endParaRPr lang="en-GB" dirty="0" smtClean="0"/>
          </a:p>
          <a:p>
            <a:r>
              <a:rPr lang="en-GB" sz="2800" b="1" dirty="0" smtClean="0"/>
              <a:t>Questions</a:t>
            </a:r>
            <a:endParaRPr lang="en-GB" sz="2000" b="1" dirty="0" smtClean="0"/>
          </a:p>
          <a:p>
            <a:r>
              <a:rPr lang="en-GB" sz="2000" dirty="0" smtClean="0"/>
              <a:t>3. What is the largest number that can be represented if the binary point is two places to the left of the least significant bit?</a:t>
            </a:r>
          </a:p>
          <a:p>
            <a:r>
              <a:rPr lang="en-GB" sz="2000" dirty="0" smtClean="0"/>
              <a:t>4. </a:t>
            </a:r>
            <a:r>
              <a:rPr lang="en-GB" sz="2000" dirty="0"/>
              <a:t>What is the </a:t>
            </a:r>
            <a:r>
              <a:rPr lang="en-GB" sz="2000" dirty="0" smtClean="0"/>
              <a:t>smallest number </a:t>
            </a:r>
            <a:r>
              <a:rPr lang="en-GB" sz="2000" dirty="0"/>
              <a:t>that can be represented if the binary point is two places to the left of the least significant bit</a:t>
            </a:r>
            <a:r>
              <a:rPr lang="en-GB" sz="2000" dirty="0" smtClean="0"/>
              <a:t>?</a:t>
            </a:r>
          </a:p>
          <a:p>
            <a:r>
              <a:rPr lang="en-GB" sz="2000" dirty="0" smtClean="0"/>
              <a:t>5. Where would you fix the binary point in order to achieve the greatest accuracy of the fractional part?</a:t>
            </a:r>
          </a:p>
          <a:p>
            <a:r>
              <a:rPr lang="en-GB" sz="2000" dirty="0" smtClean="0"/>
              <a:t>6. What would be the advantage, and disadvantage of  fixing the binary point 7 places to the left of the least significant bit?</a:t>
            </a:r>
            <a:endParaRPr lang="en-GB" sz="2000" dirty="0"/>
          </a:p>
          <a:p>
            <a:endParaRPr lang="en-GB" sz="2000" dirty="0" smtClean="0"/>
          </a:p>
          <a:p>
            <a:endParaRPr lang="en-GB" b="1" dirty="0"/>
          </a:p>
          <a:p>
            <a:endParaRPr lang="en-GB" b="1" dirty="0" smtClean="0"/>
          </a:p>
          <a:p>
            <a:endParaRPr lang="en-GB" b="1" dirty="0"/>
          </a:p>
          <a:p>
            <a:endParaRPr lang="en-GB" b="1" dirty="0" smtClean="0"/>
          </a:p>
          <a:p>
            <a:endParaRPr lang="en-GB" sz="2000" dirty="0" smtClean="0"/>
          </a:p>
          <a:p>
            <a:endParaRPr lang="en-GB" sz="2000" dirty="0"/>
          </a:p>
          <a:p>
            <a:endParaRPr lang="en-GB" sz="2000" dirty="0" smtClean="0"/>
          </a:p>
          <a:p>
            <a:endParaRPr lang="en-GB" sz="2000" dirty="0" smtClean="0"/>
          </a:p>
        </p:txBody>
      </p:sp>
      <p:sp>
        <p:nvSpPr>
          <p:cNvPr id="4" name="Text Placeholder 3"/>
          <p:cNvSpPr>
            <a:spLocks noGrp="1"/>
          </p:cNvSpPr>
          <p:nvPr>
            <p:ph type="body" sz="quarter" idx="13"/>
          </p:nvPr>
        </p:nvSpPr>
        <p:spPr/>
        <p:txBody>
          <a:bodyPr/>
          <a:lstStyle/>
          <a:p>
            <a:r>
              <a:rPr lang="en-GB" dirty="0"/>
              <a:t>LO: To understand how numbers with a fractional part are represented in </a:t>
            </a:r>
            <a:r>
              <a:rPr lang="en-GB" dirty="0" smtClean="0"/>
              <a:t>binary</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2883529674"/>
              </p:ext>
            </p:extLst>
          </p:nvPr>
        </p:nvGraphicFramePr>
        <p:xfrm>
          <a:off x="973709" y="2291417"/>
          <a:ext cx="10273144" cy="648072"/>
        </p:xfrm>
        <a:graphic>
          <a:graphicData uri="http://schemas.openxmlformats.org/drawingml/2006/table">
            <a:tbl>
              <a:tblPr/>
              <a:tblGrid>
                <a:gridCol w="1284143"/>
                <a:gridCol w="1284143"/>
                <a:gridCol w="1284143"/>
                <a:gridCol w="1284143"/>
                <a:gridCol w="1284143"/>
                <a:gridCol w="1284143"/>
                <a:gridCol w="1284143"/>
                <a:gridCol w="1284143"/>
              </a:tblGrid>
              <a:tr h="324036">
                <a:tc>
                  <a:txBody>
                    <a:bodyPr/>
                    <a:lstStyle/>
                    <a:p>
                      <a:pPr marL="215900" marR="247015" indent="-215900" algn="ctr">
                        <a:lnSpc>
                          <a:spcPct val="100000"/>
                        </a:lnSpc>
                        <a:spcBef>
                          <a:spcPts val="140"/>
                        </a:spcBef>
                        <a:spcAft>
                          <a:spcPts val="0"/>
                        </a:spcAft>
                        <a:tabLst>
                          <a:tab pos="215900" algn="l"/>
                          <a:tab pos="131445" algn="l"/>
                        </a:tabLst>
                      </a:pPr>
                      <a:r>
                        <a:rPr lang="en-GB" sz="1600" dirty="0">
                          <a:solidFill>
                            <a:srgbClr val="000000"/>
                          </a:solidFill>
                          <a:latin typeface="Tahoma"/>
                          <a:ea typeface="Calibri"/>
                          <a:cs typeface="AkzidenzGroteskBE-Md"/>
                        </a:rPr>
                        <a:t>8</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4</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2</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1</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½</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¼</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baseline="30000" dirty="0">
                          <a:solidFill>
                            <a:srgbClr val="000000"/>
                          </a:solidFill>
                          <a:latin typeface="Tahoma"/>
                          <a:ea typeface="Calibri"/>
                          <a:cs typeface="AkzidenzGroteskBE-Md"/>
                        </a:rPr>
                        <a:t>1</a:t>
                      </a:r>
                      <a:r>
                        <a:rPr lang="en-GB" sz="1600" dirty="0">
                          <a:solidFill>
                            <a:srgbClr val="000000"/>
                          </a:solidFill>
                          <a:latin typeface="Tahoma"/>
                          <a:ea typeface="Calibri"/>
                          <a:cs typeface="AkzidenzGroteskBE-Md"/>
                        </a:rPr>
                        <a:t>/</a:t>
                      </a:r>
                      <a:r>
                        <a:rPr lang="en-GB" sz="1600" baseline="-25000" dirty="0">
                          <a:solidFill>
                            <a:srgbClr val="000000"/>
                          </a:solidFill>
                          <a:latin typeface="Tahoma"/>
                          <a:ea typeface="Calibri"/>
                          <a:cs typeface="AkzidenzGroteskBE-Md"/>
                        </a:rPr>
                        <a:t>8</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baseline="30000">
                          <a:solidFill>
                            <a:srgbClr val="000000"/>
                          </a:solidFill>
                          <a:latin typeface="Tahoma"/>
                          <a:ea typeface="Calibri"/>
                          <a:cs typeface="AkzidenzGroteskBE-Md"/>
                        </a:rPr>
                        <a:t>1</a:t>
                      </a:r>
                      <a:r>
                        <a:rPr lang="en-GB" sz="1600">
                          <a:solidFill>
                            <a:srgbClr val="000000"/>
                          </a:solidFill>
                          <a:latin typeface="Tahoma"/>
                          <a:ea typeface="Calibri"/>
                          <a:cs typeface="AkzidenzGroteskBE-Md"/>
                        </a:rPr>
                        <a:t>/</a:t>
                      </a:r>
                      <a:r>
                        <a:rPr lang="en-GB" sz="1600" baseline="-25000">
                          <a:solidFill>
                            <a:srgbClr val="000000"/>
                          </a:solidFill>
                          <a:latin typeface="Tahoma"/>
                          <a:ea typeface="Calibri"/>
                          <a:cs typeface="AkzidenzGroteskBE-Md"/>
                        </a:rPr>
                        <a:t>16</a:t>
                      </a:r>
                      <a:endParaRPr lang="en-GB" sz="160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4036">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0</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1</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a:solidFill>
                            <a:srgbClr val="000000"/>
                          </a:solidFill>
                          <a:latin typeface="Tahoma"/>
                          <a:ea typeface="Calibri"/>
                          <a:cs typeface="AkzidenzGroteskBE-Md"/>
                        </a:rPr>
                        <a:t>1</a:t>
                      </a:r>
                      <a:endParaRPr lang="en-GB" sz="160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a:solidFill>
                            <a:srgbClr val="000000"/>
                          </a:solidFill>
                          <a:latin typeface="Tahoma"/>
                          <a:ea typeface="Calibri"/>
                          <a:cs typeface="AkzidenzGroteskBE-Md"/>
                        </a:rPr>
                        <a:t>0</a:t>
                      </a:r>
                      <a:endParaRPr lang="en-GB" sz="160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0</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1</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1</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0" marR="467995" indent="-215900" algn="ctr">
                        <a:lnSpc>
                          <a:spcPct val="100000"/>
                        </a:lnSpc>
                        <a:spcBef>
                          <a:spcPts val="140"/>
                        </a:spcBef>
                        <a:spcAft>
                          <a:spcPts val="0"/>
                        </a:spcAft>
                        <a:tabLst>
                          <a:tab pos="215900" algn="l"/>
                        </a:tabLst>
                      </a:pPr>
                      <a:r>
                        <a:rPr lang="en-GB" sz="1600" dirty="0">
                          <a:solidFill>
                            <a:srgbClr val="000000"/>
                          </a:solidFill>
                          <a:latin typeface="Tahoma"/>
                          <a:ea typeface="Calibri"/>
                          <a:cs typeface="AkzidenzGroteskBE-Md"/>
                        </a:rPr>
                        <a:t>0</a:t>
                      </a:r>
                      <a:endParaRPr lang="en-GB" sz="1600" dirty="0">
                        <a:solidFill>
                          <a:srgbClr val="000000"/>
                        </a:solidFill>
                        <a:latin typeface="AkzidenzGroteskBE-Md"/>
                        <a:ea typeface="Times New Roman"/>
                        <a:cs typeface="AkzidenzGroteskBE-Md"/>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Oval 10"/>
          <p:cNvSpPr>
            <a:spLocks noChangeArrowheads="1"/>
          </p:cNvSpPr>
          <p:nvPr/>
        </p:nvSpPr>
        <p:spPr bwMode="auto">
          <a:xfrm>
            <a:off x="6014281" y="2854792"/>
            <a:ext cx="192000" cy="144016"/>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graphicFrame>
        <p:nvGraphicFramePr>
          <p:cNvPr id="7" name="Table 6"/>
          <p:cNvGraphicFramePr>
            <a:graphicFrameLocks noGrp="1"/>
          </p:cNvGraphicFramePr>
          <p:nvPr>
            <p:extLst>
              <p:ext uri="{D42A27DB-BD31-4B8C-83A1-F6EECF244321}">
                <p14:modId xmlns:p14="http://schemas.microsoft.com/office/powerpoint/2010/main" val="1001720959"/>
              </p:ext>
            </p:extLst>
          </p:nvPr>
        </p:nvGraphicFramePr>
        <p:xfrm>
          <a:off x="978792" y="1827249"/>
          <a:ext cx="10264464" cy="370840"/>
        </p:xfrm>
        <a:graphic>
          <a:graphicData uri="http://schemas.openxmlformats.org/drawingml/2006/table">
            <a:tbl>
              <a:tblPr firstRow="1" bandRow="1">
                <a:tableStyleId>{5940675A-B579-460E-94D1-54222C63F5DA}</a:tableStyleId>
              </a:tblPr>
              <a:tblGrid>
                <a:gridCol w="1283058"/>
                <a:gridCol w="1283058"/>
                <a:gridCol w="1283058"/>
                <a:gridCol w="1283058"/>
                <a:gridCol w="1283058"/>
                <a:gridCol w="1283058"/>
                <a:gridCol w="1283058"/>
                <a:gridCol w="1283058"/>
              </a:tblGrid>
              <a:tr h="370840">
                <a:tc>
                  <a:txBody>
                    <a:bodyPr/>
                    <a:lstStyle/>
                    <a:p>
                      <a:pPr algn="ctr"/>
                      <a:r>
                        <a:rPr lang="en-GB" dirty="0" smtClean="0"/>
                        <a:t>2</a:t>
                      </a:r>
                      <a:r>
                        <a:rPr lang="en-GB" baseline="30000" dirty="0" smtClean="0"/>
                        <a:t>3</a:t>
                      </a:r>
                      <a:endParaRPr lang="en-GB" baseline="30000" dirty="0"/>
                    </a:p>
                  </a:txBody>
                  <a:tcPr/>
                </a:tc>
                <a:tc>
                  <a:txBody>
                    <a:bodyPr/>
                    <a:lstStyle/>
                    <a:p>
                      <a:pPr algn="ctr"/>
                      <a:r>
                        <a:rPr lang="en-GB" dirty="0" smtClean="0"/>
                        <a:t>2</a:t>
                      </a:r>
                      <a:r>
                        <a:rPr lang="en-GB" baseline="30000" dirty="0" smtClean="0"/>
                        <a:t>2</a:t>
                      </a:r>
                      <a:endParaRPr lang="en-GB" baseline="30000" dirty="0"/>
                    </a:p>
                  </a:txBody>
                  <a:tcPr/>
                </a:tc>
                <a:tc>
                  <a:txBody>
                    <a:bodyPr/>
                    <a:lstStyle/>
                    <a:p>
                      <a:pPr algn="ctr"/>
                      <a:r>
                        <a:rPr lang="en-GB" dirty="0" smtClean="0"/>
                        <a:t>2</a:t>
                      </a:r>
                      <a:r>
                        <a:rPr lang="en-GB" baseline="30000" dirty="0" smtClean="0"/>
                        <a:t>1</a:t>
                      </a:r>
                      <a:endParaRPr lang="en-GB" baseline="30000" dirty="0"/>
                    </a:p>
                  </a:txBody>
                  <a:tcPr/>
                </a:tc>
                <a:tc>
                  <a:txBody>
                    <a:bodyPr/>
                    <a:lstStyle/>
                    <a:p>
                      <a:pPr algn="ctr"/>
                      <a:r>
                        <a:rPr lang="en-GB" dirty="0" smtClean="0"/>
                        <a:t>2</a:t>
                      </a:r>
                      <a:r>
                        <a:rPr lang="en-GB" baseline="30000" dirty="0" smtClean="0"/>
                        <a:t>0</a:t>
                      </a:r>
                      <a:endParaRPr lang="en-GB" baseline="30000" dirty="0"/>
                    </a:p>
                  </a:txBody>
                  <a:tcPr/>
                </a:tc>
                <a:tc>
                  <a:txBody>
                    <a:bodyPr/>
                    <a:lstStyle/>
                    <a:p>
                      <a:pPr algn="ctr"/>
                      <a:r>
                        <a:rPr lang="en-GB" dirty="0" smtClean="0"/>
                        <a:t>2</a:t>
                      </a:r>
                      <a:r>
                        <a:rPr lang="en-GB" baseline="30000" dirty="0" smtClean="0"/>
                        <a:t>-1</a:t>
                      </a:r>
                      <a:endParaRPr lang="en-GB" baseline="30000" dirty="0"/>
                    </a:p>
                  </a:txBody>
                  <a:tcPr/>
                </a:tc>
                <a:tc>
                  <a:txBody>
                    <a:bodyPr/>
                    <a:lstStyle/>
                    <a:p>
                      <a:pPr algn="ctr"/>
                      <a:r>
                        <a:rPr lang="en-GB" dirty="0" smtClean="0"/>
                        <a:t>2</a:t>
                      </a:r>
                      <a:r>
                        <a:rPr lang="en-GB" baseline="30000" dirty="0" smtClean="0"/>
                        <a:t>-2</a:t>
                      </a:r>
                      <a:endParaRPr lang="en-GB" baseline="30000" dirty="0"/>
                    </a:p>
                  </a:txBody>
                  <a:tcPr/>
                </a:tc>
                <a:tc>
                  <a:txBody>
                    <a:bodyPr/>
                    <a:lstStyle/>
                    <a:p>
                      <a:pPr algn="ctr"/>
                      <a:r>
                        <a:rPr lang="en-GB" dirty="0" smtClean="0"/>
                        <a:t>2</a:t>
                      </a:r>
                      <a:r>
                        <a:rPr lang="en-GB" baseline="30000" dirty="0" smtClean="0"/>
                        <a:t>-3</a:t>
                      </a:r>
                      <a:endParaRPr lang="en-GB" baseline="30000" dirty="0"/>
                    </a:p>
                  </a:txBody>
                  <a:tcPr/>
                </a:tc>
                <a:tc>
                  <a:txBody>
                    <a:bodyPr/>
                    <a:lstStyle/>
                    <a:p>
                      <a:pPr algn="ctr"/>
                      <a:r>
                        <a:rPr lang="en-GB" dirty="0" smtClean="0"/>
                        <a:t>2</a:t>
                      </a:r>
                      <a:r>
                        <a:rPr lang="en-GB" baseline="30000" dirty="0" smtClean="0"/>
                        <a:t>-4</a:t>
                      </a:r>
                      <a:endParaRPr lang="en-GB" baseline="30000" dirty="0"/>
                    </a:p>
                  </a:txBody>
                  <a:tcPr/>
                </a:tc>
              </a:tr>
            </a:tbl>
          </a:graphicData>
        </a:graphic>
      </p:graphicFrame>
    </p:spTree>
    <p:extLst>
      <p:ext uri="{BB962C8B-B14F-4D97-AF65-F5344CB8AC3E}">
        <p14:creationId xmlns:p14="http://schemas.microsoft.com/office/powerpoint/2010/main" val="409964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CCF606A979DC44894736665245F394F" ma:contentTypeVersion="12" ma:contentTypeDescription="Create a new document." ma:contentTypeScope="" ma:versionID="f4e250cc5a06a1b5dbd89e0164d93615">
  <xsd:schema xmlns:xsd="http://www.w3.org/2001/XMLSchema" xmlns:xs="http://www.w3.org/2001/XMLSchema" xmlns:p="http://schemas.microsoft.com/office/2006/metadata/properties" targetNamespace="http://schemas.microsoft.com/office/2006/metadata/properties" ma:root="true" ma:fieldsID="cfefa9bea55d2fa40d32303509fe1c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F27E461-463C-44ED-A708-BA2FE8EA99F0}">
  <ds:schemaRefs>
    <ds:schemaRef ds:uri="http://schemas.microsoft.com/sharepoint/v3/contenttype/forms"/>
  </ds:schemaRefs>
</ds:datastoreItem>
</file>

<file path=customXml/itemProps2.xml><?xml version="1.0" encoding="utf-8"?>
<ds:datastoreItem xmlns:ds="http://schemas.openxmlformats.org/officeDocument/2006/customXml" ds:itemID="{0570B0CE-6F2C-4406-8B5C-4C109A49EB1A}">
  <ds:schemaRefs>
    <ds:schemaRef ds:uri="http://www.w3.org/XML/1998/namespace"/>
    <ds:schemaRef ds:uri="http://purl.org/dc/elements/1.1/"/>
    <ds:schemaRef ds:uri="http://purl.org/dc/dcmitype/"/>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B5AD191A-FD5F-438A-9F99-6C5AAD180F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184</TotalTime>
  <Words>1225</Words>
  <Application>Microsoft Office PowerPoint</Application>
  <PresentationFormat>Custom</PresentationFormat>
  <Paragraphs>381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Numbers with a Fractional part</vt:lpstr>
      <vt:lpstr>Numbers with a Fractional part</vt:lpstr>
      <vt:lpstr>Numbers with a Fractional part</vt:lpstr>
      <vt:lpstr>Numbers with a Fractional part</vt:lpstr>
      <vt:lpstr>Numbers with a Fractional part</vt:lpstr>
      <vt:lpstr>Numbers with a Fractional part</vt:lpstr>
      <vt:lpstr>Numbers with a Fractional part</vt:lpstr>
      <vt:lpstr>Numbers with a Fractional part</vt:lpstr>
      <vt:lpstr>Numbers with a Fractional part</vt:lpstr>
      <vt:lpstr>Numbers with a Fractional part</vt:lpstr>
      <vt:lpstr>Numbers with a Fractional part</vt:lpstr>
      <vt:lpstr>Numbers with a Fractional part</vt:lpstr>
      <vt:lpstr>Numbers with a Fractional part</vt:lpstr>
      <vt:lpstr>Numbers with a Fractional part</vt:lpstr>
      <vt:lpstr>Numbers with a Fractional part</vt:lpstr>
      <vt:lpstr>Numbers with a Fractional part</vt:lpstr>
      <vt:lpstr>PowerPoint Presentation</vt:lpstr>
    </vt:vector>
  </TitlesOfParts>
  <Company>Twyford CE High School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Wiggins</dc:creator>
  <cp:lastModifiedBy>Chris</cp:lastModifiedBy>
  <cp:revision>33</cp:revision>
  <dcterms:created xsi:type="dcterms:W3CDTF">2015-09-03T10:10:43Z</dcterms:created>
  <dcterms:modified xsi:type="dcterms:W3CDTF">2016-09-18T19:34:08Z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0x0101000CCF606A979DC44894736665245F394F</vt:lpwstr>
  </property>
</Properties>
</file>