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61" r:id="rId5"/>
    <p:sldId id="260" r:id="rId6"/>
    <p:sldId id="263" r:id="rId7"/>
    <p:sldId id="264" r:id="rId8"/>
    <p:sldId id="271" r:id="rId9"/>
    <p:sldId id="265" r:id="rId10"/>
    <p:sldId id="272" r:id="rId11"/>
    <p:sldId id="273" r:id="rId12"/>
    <p:sldId id="274" r:id="rId13"/>
    <p:sldId id="276" r:id="rId14"/>
    <p:sldId id="275" r:id="rId15"/>
    <p:sldId id="279" r:id="rId16"/>
    <p:sldId id="277" r:id="rId17"/>
    <p:sldId id="278" r:id="rId18"/>
    <p:sldId id="262" r:id="rId19"/>
    <p:sldId id="281" r:id="rId20"/>
    <p:sldId id="282" r:id="rId21"/>
    <p:sldId id="284" r:id="rId22"/>
    <p:sldId id="285" r:id="rId23"/>
    <p:sldId id="286" r:id="rId24"/>
    <p:sldId id="287" r:id="rId25"/>
    <p:sldId id="2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0" d="100"/>
          <a:sy n="60" d="100"/>
        </p:scale>
        <p:origin x="504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F9CF6-4EEB-434F-A0FD-E6738F39905C}" type="datetimeFigureOut">
              <a:rPr lang="en-GB" smtClean="0"/>
              <a:t>09/10/2016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1E970-5942-454A-B913-1D145AA40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539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760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96500039"/>
              </p:ext>
            </p:extLst>
          </p:nvPr>
        </p:nvGraphicFramePr>
        <p:xfrm>
          <a:off x="9740" y="2655106"/>
          <a:ext cx="12174307" cy="255189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0631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631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631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2661539"/>
            <a:ext cx="12174323" cy="84715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Gold Outcome</a:t>
            </a:r>
            <a:endParaRPr lang="en-GB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515131"/>
            <a:ext cx="12174323" cy="85705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Silver Outcome</a:t>
            </a:r>
            <a:endParaRPr lang="en-GB" dirty="0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7677" y="4378621"/>
            <a:ext cx="12174323" cy="8348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Bronze Outcome</a:t>
            </a:r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87296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86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0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67654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95476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9350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9350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90932269"/>
              </p:ext>
            </p:extLst>
          </p:nvPr>
        </p:nvGraphicFramePr>
        <p:xfrm>
          <a:off x="9740" y="5741207"/>
          <a:ext cx="12174307" cy="11158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938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5747640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Gold Outcome</a:t>
            </a:r>
            <a:endParaRPr lang="en-GB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9712" y="6122331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Silver Outcome</a:t>
            </a:r>
            <a:endParaRPr lang="en-GB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26" y="6495504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Bronze Outcome</a:t>
            </a:r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43315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09/10/2016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26852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90932269"/>
              </p:ext>
            </p:extLst>
          </p:nvPr>
        </p:nvGraphicFramePr>
        <p:xfrm>
          <a:off x="9740" y="5741207"/>
          <a:ext cx="12174307" cy="11158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938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5747640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Gold Outcome</a:t>
            </a:r>
            <a:endParaRPr lang="en-GB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9712" y="6122331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Silver Outcome</a:t>
            </a:r>
            <a:endParaRPr lang="en-GB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26" y="6495504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Bronze Outcome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06498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09/10/2016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95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43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35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7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0" y="1111664"/>
            <a:ext cx="12182259" cy="4621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8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u="sng" kern="1200" baseline="0">
          <a:solidFill>
            <a:schemeClr val="tx1"/>
          </a:solidFill>
          <a:uFill>
            <a:solidFill>
              <a:srgbClr val="FF0000"/>
            </a:solidFill>
          </a:u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2" Type="http://schemas.openxmlformats.org/officeDocument/2006/relationships/image" Target="../media/image6.png"/><Relationship Id="rId16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hyperlink" Target="http://www.google.co.uk/url?sa=i&amp;source=images&amp;cd=&amp;cad=rja&amp;docid=2sYVBH_szcF87M&amp;tbnid=qOdqZ4aX10-SWM:&amp;ved=0CAgQjRwwAA&amp;url=http://bestclipartblog.com/28-ear-clip-art.html/ear-clip-art-14&amp;ei=63s0UvOACMSO7Qba94GwBw&amp;psig=AFQjCNEZQd_10GjPYHaPG9bzOQB08fLR4g&amp;ust=1379257707221425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Floating Point Binary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89" y="1032153"/>
            <a:ext cx="12182259" cy="174914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Floating Point representation works</a:t>
            </a:r>
          </a:p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4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Floating Point: Worked Example</a:t>
            </a:r>
          </a:p>
          <a:p>
            <a:r>
              <a:rPr lang="en-GB" sz="2400" dirty="0" smtClean="0"/>
              <a:t>Now, calculate </a:t>
            </a:r>
            <a:r>
              <a:rPr lang="en-GB" sz="2400" dirty="0"/>
              <a:t>the </a:t>
            </a:r>
            <a:r>
              <a:rPr lang="en-GB" sz="2400" dirty="0" smtClean="0"/>
              <a:t>mantissa</a:t>
            </a:r>
          </a:p>
          <a:p>
            <a:endParaRPr lang="en-GB" sz="2400" dirty="0"/>
          </a:p>
          <a:p>
            <a:endParaRPr lang="en-GB" sz="2400" dirty="0" smtClean="0"/>
          </a:p>
          <a:p>
            <a:r>
              <a:rPr lang="en-GB" sz="2400" dirty="0" smtClean="0"/>
              <a:t>The </a:t>
            </a:r>
            <a:r>
              <a:rPr lang="en-GB" sz="2400" dirty="0"/>
              <a:t>binary point is always placed after the most significant bit as follows:</a:t>
            </a:r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r>
              <a:rPr lang="en-GB" sz="2400" dirty="0"/>
              <a:t>The point now floats three places to the right. The values for the conversion have changed because the binary point has now moved.</a:t>
            </a:r>
          </a:p>
          <a:p>
            <a:endParaRPr lang="en-GB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Floating Point representation works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93" t="39437" r="28237" b="40492"/>
          <a:stretch/>
        </p:blipFill>
        <p:spPr bwMode="auto">
          <a:xfrm>
            <a:off x="7972023" y="1068947"/>
            <a:ext cx="4185635" cy="14681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504147"/>
              </p:ext>
            </p:extLst>
          </p:nvPr>
        </p:nvGraphicFramePr>
        <p:xfrm>
          <a:off x="1686530" y="3574721"/>
          <a:ext cx="8832984" cy="808644"/>
        </p:xfrm>
        <a:graphic>
          <a:graphicData uri="http://schemas.openxmlformats.org/drawingml/2006/table">
            <a:tbl>
              <a:tblPr/>
              <a:tblGrid>
                <a:gridCol w="1104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4059"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-1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½ 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¼ </a:t>
                      </a:r>
                      <a:endParaRPr lang="en-GB" sz="18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8</a:t>
                      </a:r>
                      <a:endParaRPr lang="en-GB" sz="18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16</a:t>
                      </a:r>
                      <a:endParaRPr lang="en-GB" sz="18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32</a:t>
                      </a:r>
                      <a:endParaRPr lang="en-GB" sz="18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64</a:t>
                      </a:r>
                      <a:endParaRPr lang="en-GB" sz="18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128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585"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1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1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Oval 13"/>
          <p:cNvSpPr>
            <a:spLocks noChangeArrowheads="1"/>
          </p:cNvSpPr>
          <p:nvPr/>
        </p:nvSpPr>
        <p:spPr bwMode="auto">
          <a:xfrm>
            <a:off x="2694919" y="4294802"/>
            <a:ext cx="160867" cy="1111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98844"/>
              </p:ext>
            </p:extLst>
          </p:nvPr>
        </p:nvGraphicFramePr>
        <p:xfrm>
          <a:off x="1699409" y="5724431"/>
          <a:ext cx="8832980" cy="792088"/>
        </p:xfrm>
        <a:graphic>
          <a:graphicData uri="http://schemas.openxmlformats.org/drawingml/2006/table">
            <a:tbl>
              <a:tblPr/>
              <a:tblGrid>
                <a:gridCol w="1103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4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3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4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44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5044"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-8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4 </a:t>
                      </a:r>
                      <a:endParaRPr lang="en-GB" sz="180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2 </a:t>
                      </a:r>
                      <a:endParaRPr lang="en-GB" sz="180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 spc="-1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1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 spc="-10" baseline="300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2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 spc="-10" baseline="300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4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 spc="-10" baseline="300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8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 spc="-10" baseline="300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16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044"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1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1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Oval 13"/>
          <p:cNvSpPr>
            <a:spLocks noChangeArrowheads="1"/>
          </p:cNvSpPr>
          <p:nvPr/>
        </p:nvSpPr>
        <p:spPr bwMode="auto">
          <a:xfrm>
            <a:off x="6041280" y="6443427"/>
            <a:ext cx="160867" cy="1111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61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Floating Point: Worked Example</a:t>
            </a:r>
          </a:p>
          <a:p>
            <a:r>
              <a:rPr lang="en-GB" sz="2400" dirty="0"/>
              <a:t>Now, calculate the mantissa</a:t>
            </a:r>
          </a:p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r>
              <a:rPr lang="en-GB" sz="2400" dirty="0" smtClean="0"/>
              <a:t>Therefore, the floating point representation of 000011000011 is 0.75</a:t>
            </a:r>
          </a:p>
          <a:p>
            <a:endParaRPr lang="en-GB" sz="2400" dirty="0"/>
          </a:p>
          <a:p>
            <a:r>
              <a:rPr lang="en-GB" sz="2400" dirty="0" smtClean="0"/>
              <a:t>You can check your answers with a calculator by just using the denary values of the mantissa and exponent e.g.  </a:t>
            </a:r>
            <a:endParaRPr lang="en-GB" sz="2400" dirty="0"/>
          </a:p>
          <a:p>
            <a:endParaRPr lang="en-GB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Floating Point representation works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507386"/>
              </p:ext>
            </p:extLst>
          </p:nvPr>
        </p:nvGraphicFramePr>
        <p:xfrm>
          <a:off x="1454710" y="2633502"/>
          <a:ext cx="8832980" cy="792088"/>
        </p:xfrm>
        <a:graphic>
          <a:graphicData uri="http://schemas.openxmlformats.org/drawingml/2006/table">
            <a:tbl>
              <a:tblPr/>
              <a:tblGrid>
                <a:gridCol w="1103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4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3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4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44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5044"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-8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4 </a:t>
                      </a:r>
                      <a:endParaRPr lang="en-GB" sz="180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2 </a:t>
                      </a:r>
                      <a:endParaRPr lang="en-GB" sz="180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 spc="-1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1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 spc="-10" baseline="300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2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 spc="-10" baseline="300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4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 spc="-10" baseline="300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8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 spc="-10" baseline="300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16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044"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1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1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val 13"/>
          <p:cNvSpPr>
            <a:spLocks noChangeArrowheads="1"/>
          </p:cNvSpPr>
          <p:nvPr/>
        </p:nvSpPr>
        <p:spPr bwMode="auto">
          <a:xfrm>
            <a:off x="5796581" y="3352498"/>
            <a:ext cx="160867" cy="1111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93" t="39437" r="28237" b="40492"/>
          <a:stretch/>
        </p:blipFill>
        <p:spPr bwMode="auto">
          <a:xfrm>
            <a:off x="7972023" y="1068947"/>
            <a:ext cx="4185635" cy="14681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96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Floating Point: Worked Example</a:t>
            </a:r>
          </a:p>
          <a:p>
            <a:endParaRPr lang="en-GB" b="1" dirty="0" smtClean="0"/>
          </a:p>
          <a:p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You can check your answers with a calculator by just using the denary values of the mantissa and exponent e.g.  </a:t>
            </a:r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r>
              <a:rPr lang="en-GB" sz="2400" dirty="0" smtClean="0"/>
              <a:t>Which means in standard form this would be   0.09375 x 2</a:t>
            </a:r>
            <a:r>
              <a:rPr lang="en-GB" sz="2400" baseline="30000" dirty="0" smtClean="0"/>
              <a:t>3  </a:t>
            </a:r>
            <a:r>
              <a:rPr lang="en-GB" sz="2400" dirty="0" smtClean="0"/>
              <a:t>    =       0.75</a:t>
            </a:r>
            <a:r>
              <a:rPr lang="en-GB" sz="2400" baseline="30000" dirty="0" smtClean="0"/>
              <a:t>  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Floating Point representation works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93" t="39437" r="28237" b="40492"/>
          <a:stretch/>
        </p:blipFill>
        <p:spPr bwMode="auto">
          <a:xfrm>
            <a:off x="7972023" y="1068947"/>
            <a:ext cx="4185635" cy="14681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610105"/>
              </p:ext>
            </p:extLst>
          </p:nvPr>
        </p:nvGraphicFramePr>
        <p:xfrm>
          <a:off x="707736" y="4001605"/>
          <a:ext cx="8832984" cy="808644"/>
        </p:xfrm>
        <a:graphic>
          <a:graphicData uri="http://schemas.openxmlformats.org/drawingml/2006/table">
            <a:tbl>
              <a:tblPr/>
              <a:tblGrid>
                <a:gridCol w="1104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4059"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-1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½ 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¼ </a:t>
                      </a:r>
                      <a:endParaRPr lang="en-GB" sz="18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8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16</a:t>
                      </a:r>
                      <a:endParaRPr lang="en-GB" sz="18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32</a:t>
                      </a:r>
                      <a:endParaRPr lang="en-GB" sz="18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64</a:t>
                      </a:r>
                      <a:endParaRPr lang="en-GB" sz="18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128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585"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1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1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1716125" y="4721686"/>
            <a:ext cx="160867" cy="1111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841035"/>
              </p:ext>
            </p:extLst>
          </p:nvPr>
        </p:nvGraphicFramePr>
        <p:xfrm>
          <a:off x="691189" y="5143102"/>
          <a:ext cx="5491468" cy="576064"/>
        </p:xfrm>
        <a:graphic>
          <a:graphicData uri="http://schemas.openxmlformats.org/drawingml/2006/table">
            <a:tbl>
              <a:tblPr/>
              <a:tblGrid>
                <a:gridCol w="1372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2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2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-8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4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2</a:t>
                      </a:r>
                      <a:endParaRPr lang="en-GB" sz="180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1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1</a:t>
                      </a:r>
                      <a:endParaRPr lang="en-GB" sz="180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1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723549" y="4129258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= 0.09375</a:t>
            </a:r>
            <a:endParaRPr lang="en-GB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463048" y="5157421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= 3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9419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Questions</a:t>
            </a:r>
          </a:p>
          <a:p>
            <a:r>
              <a:rPr lang="en-GB" sz="2400" dirty="0" smtClean="0"/>
              <a:t>Convert the following binary strings into decimal values with</a:t>
            </a:r>
          </a:p>
          <a:p>
            <a:r>
              <a:rPr lang="en-GB" sz="2400" dirty="0" smtClean="0"/>
              <a:t>the Floating Point form we have seen today.</a:t>
            </a:r>
          </a:p>
          <a:p>
            <a:r>
              <a:rPr lang="en-GB" sz="2400" dirty="0" smtClean="0"/>
              <a:t>1. 01011101 0001</a:t>
            </a:r>
          </a:p>
          <a:p>
            <a:r>
              <a:rPr lang="en-GB" sz="2400" dirty="0" smtClean="0"/>
              <a:t>2</a:t>
            </a:r>
            <a:r>
              <a:rPr lang="en-GB" sz="2400" dirty="0"/>
              <a:t>. 01011101 </a:t>
            </a:r>
            <a:r>
              <a:rPr lang="en-GB" sz="2400" dirty="0" smtClean="0"/>
              <a:t>0011</a:t>
            </a:r>
          </a:p>
          <a:p>
            <a:r>
              <a:rPr lang="en-GB" sz="2400" dirty="0" smtClean="0"/>
              <a:t>3. 00000111 0100</a:t>
            </a:r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Floating Point representation works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93" t="39437" r="28237" b="40492"/>
          <a:stretch/>
        </p:blipFill>
        <p:spPr bwMode="auto">
          <a:xfrm>
            <a:off x="7972023" y="1068947"/>
            <a:ext cx="4185635" cy="14681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39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Advantage of Floating Point representation</a:t>
            </a:r>
          </a:p>
          <a:p>
            <a:r>
              <a:rPr lang="en-GB" dirty="0"/>
              <a:t>The advantages of using floating point are: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dirty="0"/>
              <a:t>a much wider range of numbers can be produced with the same number of bits as the fixed point system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dirty="0"/>
              <a:t>consequently, floating point lends itself to applications where a wide range of values may need to be represented.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Floating Point representation works</a:t>
            </a:r>
          </a:p>
        </p:txBody>
      </p:sp>
    </p:spTree>
    <p:extLst>
      <p:ext uri="{BB962C8B-B14F-4D97-AF65-F5344CB8AC3E}">
        <p14:creationId xmlns:p14="http://schemas.microsoft.com/office/powerpoint/2010/main" val="408207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Working with negative Mantissa and exponent </a:t>
            </a:r>
            <a:r>
              <a:rPr lang="en-GB" b="1" dirty="0" smtClean="0"/>
              <a:t>values</a:t>
            </a:r>
            <a:endParaRPr lang="en-GB" b="1" dirty="0"/>
          </a:p>
          <a:p>
            <a:r>
              <a:rPr lang="en-GB" sz="2400" b="1" dirty="0"/>
              <a:t>(negative exponent)</a:t>
            </a:r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 smtClean="0"/>
          </a:p>
          <a:p>
            <a:r>
              <a:rPr lang="en-GB" b="1" dirty="0" smtClean="0"/>
              <a:t>Exponent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Floating Point representation works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37552" y="2729183"/>
            <a:ext cx="56605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/>
              <a:t>01010000               </a:t>
            </a:r>
            <a:r>
              <a:rPr lang="en-GB" sz="4400" dirty="0" smtClean="0"/>
              <a:t>1101 </a:t>
            </a:r>
            <a:endParaRPr lang="en-GB" sz="4400" dirty="0"/>
          </a:p>
        </p:txBody>
      </p:sp>
      <p:sp>
        <p:nvSpPr>
          <p:cNvPr id="6" name="Rectangle 5"/>
          <p:cNvSpPr/>
          <p:nvPr/>
        </p:nvSpPr>
        <p:spPr>
          <a:xfrm>
            <a:off x="6549007" y="2403178"/>
            <a:ext cx="15975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accent1"/>
                </a:solidFill>
              </a:rPr>
              <a:t>exponent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966533" y="2403178"/>
            <a:ext cx="1519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chemeClr val="accent1"/>
                </a:solidFill>
              </a:rPr>
              <a:t>mantissa</a:t>
            </a:r>
            <a:endParaRPr lang="en-GB" sz="2800" b="1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78470" y="1608717"/>
            <a:ext cx="28739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01010000 </a:t>
            </a:r>
            <a:r>
              <a:rPr lang="en-GB" sz="3200" dirty="0" smtClean="0"/>
              <a:t>1101</a:t>
            </a:r>
            <a:endParaRPr lang="en-GB" sz="32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271653" y="2193492"/>
            <a:ext cx="708338" cy="20968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30126" y="2193492"/>
            <a:ext cx="607454" cy="20968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68633" y="1608717"/>
            <a:ext cx="0" cy="68961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35368"/>
              </p:ext>
            </p:extLst>
          </p:nvPr>
        </p:nvGraphicFramePr>
        <p:xfrm>
          <a:off x="665431" y="4537795"/>
          <a:ext cx="5491468" cy="576064"/>
        </p:xfrm>
        <a:graphic>
          <a:graphicData uri="http://schemas.openxmlformats.org/drawingml/2006/table">
            <a:tbl>
              <a:tblPr/>
              <a:tblGrid>
                <a:gridCol w="1372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2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2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-8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4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2</a:t>
                      </a:r>
                      <a:endParaRPr lang="en-GB" sz="180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1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AkzidenzGroteskBE-Md"/>
                        </a:rPr>
                        <a:t>1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AkzidenzGroteskBE-Md"/>
                        </a:rPr>
                        <a:t>1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1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463048" y="4545107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= -3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9886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Working with negative Mantissa and exponent values</a:t>
            </a:r>
          </a:p>
          <a:p>
            <a:r>
              <a:rPr lang="en-GB" sz="2400" b="1" dirty="0" smtClean="0"/>
              <a:t>(negative exponent)</a:t>
            </a:r>
          </a:p>
          <a:p>
            <a:endParaRPr lang="en-GB" sz="2000" dirty="0"/>
          </a:p>
          <a:p>
            <a:r>
              <a:rPr lang="en-GB" b="1" dirty="0" smtClean="0"/>
              <a:t>Mantissa</a:t>
            </a:r>
          </a:p>
          <a:p>
            <a:endParaRPr lang="en-GB" b="1" dirty="0"/>
          </a:p>
          <a:p>
            <a:endParaRPr lang="en-GB" b="1" dirty="0"/>
          </a:p>
          <a:p>
            <a:endParaRPr lang="en-GB" sz="1000" b="1" dirty="0"/>
          </a:p>
          <a:p>
            <a:r>
              <a:rPr lang="en-GB" sz="2400" dirty="0" smtClean="0"/>
              <a:t>Move the binary point 3 places to the left (because the exponent is negative)</a:t>
            </a:r>
          </a:p>
          <a:p>
            <a:endParaRPr lang="en-GB" sz="1000" dirty="0"/>
          </a:p>
          <a:p>
            <a:endParaRPr lang="en-GB" sz="1000" dirty="0" smtClean="0"/>
          </a:p>
          <a:p>
            <a:endParaRPr lang="en-GB" sz="1000" dirty="0" smtClean="0"/>
          </a:p>
          <a:p>
            <a:endParaRPr lang="en-GB" sz="1000" dirty="0" smtClean="0"/>
          </a:p>
          <a:p>
            <a:r>
              <a:rPr lang="en-GB" sz="2400" dirty="0" smtClean="0"/>
              <a:t>    </a:t>
            </a:r>
            <a:r>
              <a:rPr lang="en-GB" sz="2400" spc="-10" baseline="30000" dirty="0" smtClean="0">
                <a:solidFill>
                  <a:srgbClr val="000000"/>
                </a:solidFill>
                <a:ea typeface="Calibri"/>
                <a:cs typeface="Helvetica"/>
              </a:rPr>
              <a:t>1</a:t>
            </a:r>
            <a:r>
              <a:rPr lang="en-GB" sz="2400" spc="-10" dirty="0" smtClean="0">
                <a:solidFill>
                  <a:srgbClr val="000000"/>
                </a:solidFill>
                <a:ea typeface="Calibri"/>
                <a:cs typeface="Helvetica"/>
              </a:rPr>
              <a:t>/</a:t>
            </a:r>
            <a:r>
              <a:rPr lang="en-GB" sz="2400" spc="-10" baseline="-25000" dirty="0" smtClean="0">
                <a:solidFill>
                  <a:srgbClr val="000000"/>
                </a:solidFill>
                <a:ea typeface="Calibri"/>
                <a:cs typeface="Helvetica"/>
              </a:rPr>
              <a:t>16    </a:t>
            </a:r>
            <a:r>
              <a:rPr lang="en-GB" sz="2400" spc="-10" dirty="0" smtClean="0">
                <a:solidFill>
                  <a:srgbClr val="000000"/>
                </a:solidFill>
                <a:ea typeface="Calibri"/>
                <a:cs typeface="Helvetica"/>
              </a:rPr>
              <a:t>+</a:t>
            </a:r>
            <a:r>
              <a:rPr lang="en-GB" sz="2400" spc="-10" baseline="-25000" dirty="0" smtClean="0">
                <a:solidFill>
                  <a:srgbClr val="000000"/>
                </a:solidFill>
                <a:ea typeface="Calibri"/>
                <a:cs typeface="Helvetica"/>
              </a:rPr>
              <a:t>    </a:t>
            </a:r>
            <a:r>
              <a:rPr lang="en-GB" sz="2400" spc="-10" baseline="30000" dirty="0" smtClean="0">
                <a:solidFill>
                  <a:srgbClr val="000000"/>
                </a:solidFill>
                <a:ea typeface="Calibri"/>
                <a:cs typeface="Helvetica"/>
              </a:rPr>
              <a:t>1</a:t>
            </a:r>
            <a:r>
              <a:rPr lang="en-GB" sz="2400" spc="-10" dirty="0" smtClean="0">
                <a:solidFill>
                  <a:srgbClr val="000000"/>
                </a:solidFill>
                <a:ea typeface="Calibri"/>
                <a:cs typeface="Helvetica"/>
              </a:rPr>
              <a:t>/</a:t>
            </a:r>
            <a:r>
              <a:rPr lang="en-GB" sz="2400" spc="-10" baseline="-25000" dirty="0" smtClean="0">
                <a:solidFill>
                  <a:srgbClr val="000000"/>
                </a:solidFill>
                <a:ea typeface="Calibri"/>
                <a:cs typeface="Helvetica"/>
              </a:rPr>
              <a:t>64n   </a:t>
            </a:r>
            <a:r>
              <a:rPr lang="en-GB" sz="2400" spc="-10" dirty="0" smtClean="0">
                <a:solidFill>
                  <a:srgbClr val="000000"/>
                </a:solidFill>
                <a:ea typeface="Calibri"/>
                <a:cs typeface="Helvetica"/>
              </a:rPr>
              <a:t>+</a:t>
            </a:r>
            <a:r>
              <a:rPr lang="en-GB" sz="2400" spc="-10" baseline="-25000" dirty="0" smtClean="0">
                <a:solidFill>
                  <a:srgbClr val="000000"/>
                </a:solidFill>
                <a:ea typeface="Calibri"/>
                <a:cs typeface="Helvetica"/>
              </a:rPr>
              <a:t>    </a:t>
            </a:r>
            <a:r>
              <a:rPr lang="en-GB" sz="2400" baseline="30000" dirty="0" smtClean="0"/>
              <a:t>1</a:t>
            </a:r>
            <a:r>
              <a:rPr lang="en-GB" sz="2400" dirty="0" smtClean="0"/>
              <a:t>/</a:t>
            </a:r>
            <a:r>
              <a:rPr lang="en-GB" sz="2400" baseline="-25000" dirty="0" smtClean="0"/>
              <a:t>256    </a:t>
            </a:r>
            <a:r>
              <a:rPr lang="en-GB" sz="2400" dirty="0" smtClean="0"/>
              <a:t>=</a:t>
            </a:r>
            <a:r>
              <a:rPr lang="en-GB" sz="2400" baseline="-25000" dirty="0" smtClean="0"/>
              <a:t>    </a:t>
            </a:r>
            <a:r>
              <a:rPr lang="en-GB" sz="2400" baseline="30000" dirty="0" smtClean="0"/>
              <a:t>21</a:t>
            </a:r>
            <a:r>
              <a:rPr lang="en-GB" sz="2400" dirty="0" smtClean="0"/>
              <a:t>/</a:t>
            </a:r>
            <a:r>
              <a:rPr lang="en-GB" sz="2400" baseline="-25000" dirty="0" smtClean="0"/>
              <a:t>256    </a:t>
            </a:r>
            <a:r>
              <a:rPr lang="en-GB" sz="2400" dirty="0" smtClean="0"/>
              <a:t>=</a:t>
            </a:r>
            <a:r>
              <a:rPr lang="en-GB" sz="2400" baseline="-25000" dirty="0" smtClean="0"/>
              <a:t>    </a:t>
            </a:r>
            <a:r>
              <a:rPr lang="en-GB" sz="2400" dirty="0" smtClean="0"/>
              <a:t>0.08203125</a:t>
            </a:r>
            <a:endParaRPr lang="en-GB" sz="2400" dirty="0">
              <a:solidFill>
                <a:srgbClr val="000000"/>
              </a:solidFill>
              <a:ea typeface="Times New Roman"/>
              <a:cs typeface="Helvetica"/>
            </a:endParaRPr>
          </a:p>
          <a:p>
            <a:endParaRPr lang="en-GB" sz="2400" dirty="0">
              <a:solidFill>
                <a:srgbClr val="000000"/>
              </a:solidFill>
              <a:ea typeface="Times New Roman"/>
              <a:cs typeface="Helvetica"/>
            </a:endParaRPr>
          </a:p>
          <a:p>
            <a:endParaRPr lang="en-GB" sz="2400" dirty="0">
              <a:solidFill>
                <a:srgbClr val="000000"/>
              </a:solidFill>
              <a:ea typeface="Times New Roman"/>
              <a:cs typeface="Helvetica"/>
            </a:endParaRPr>
          </a:p>
          <a:p>
            <a:endParaRPr lang="en-GB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Floating Point representation works</a:t>
            </a:r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983532" y="2961004"/>
            <a:ext cx="1019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= -3</a:t>
            </a:r>
            <a:endParaRPr lang="en-GB" sz="32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574243"/>
              </p:ext>
            </p:extLst>
          </p:nvPr>
        </p:nvGraphicFramePr>
        <p:xfrm>
          <a:off x="372886" y="3141457"/>
          <a:ext cx="8832984" cy="808644"/>
        </p:xfrm>
        <a:graphic>
          <a:graphicData uri="http://schemas.openxmlformats.org/drawingml/2006/table">
            <a:tbl>
              <a:tblPr/>
              <a:tblGrid>
                <a:gridCol w="1104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4059"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-1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½ 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¼ 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8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16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32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64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128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585"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kzidenzGroteskBE-Md"/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kzidenzGroteskBE-Md"/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kzidenzGroteskBE-Md"/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kzidenzGroteskBE-Md"/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1387669" y="3910476"/>
            <a:ext cx="160867" cy="1111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2528900" y="5722344"/>
            <a:ext cx="160867" cy="1111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389711"/>
              </p:ext>
            </p:extLst>
          </p:nvPr>
        </p:nvGraphicFramePr>
        <p:xfrm>
          <a:off x="1980484" y="5021210"/>
          <a:ext cx="81279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78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25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-1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15900" marR="467995" indent="-21590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½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215900" marR="467995" indent="-21590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¼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8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16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32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64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128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aseline="30000" dirty="0" smtClean="0"/>
                        <a:t>1</a:t>
                      </a:r>
                      <a:r>
                        <a:rPr lang="en-GB" dirty="0" smtClean="0"/>
                        <a:t>/</a:t>
                      </a:r>
                      <a:r>
                        <a:rPr lang="en-GB" baseline="-25000" dirty="0" smtClean="0"/>
                        <a:t>256</a:t>
                      </a:r>
                      <a:r>
                        <a:rPr lang="en-GB" baseline="0" dirty="0" smtClean="0"/>
                        <a:t> 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/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215900" marR="467995" indent="-21590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/>
                        <a:t>1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215900" marR="467995" indent="-21590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/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215900" marR="467995" indent="-21590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/>
                        <a:t>1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215900" marR="467995" indent="-21590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/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215900" marR="467995" indent="-21590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/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215900" marR="467995" indent="-21590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/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215900" marR="467995" indent="-21590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/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08" t="36796" r="30117" b="45024"/>
          <a:stretch/>
        </p:blipFill>
        <p:spPr bwMode="auto">
          <a:xfrm>
            <a:off x="7856111" y="1524448"/>
            <a:ext cx="4121241" cy="132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247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Working with negative Mantissa and exponent </a:t>
            </a:r>
            <a:r>
              <a:rPr lang="en-GB" b="1" dirty="0" smtClean="0"/>
              <a:t>values</a:t>
            </a:r>
            <a:endParaRPr lang="en-GB" b="1" dirty="0"/>
          </a:p>
          <a:p>
            <a:r>
              <a:rPr lang="en-GB" sz="2400" b="1" dirty="0"/>
              <a:t>(negative </a:t>
            </a:r>
            <a:r>
              <a:rPr lang="en-GB" sz="2400" b="1" dirty="0" smtClean="0"/>
              <a:t>mantissa)</a:t>
            </a:r>
            <a:endParaRPr lang="en-GB" sz="2400" b="1" dirty="0"/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r>
              <a:rPr lang="en-GB" b="1" dirty="0" smtClean="0"/>
              <a:t>Exponent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Floating Point representation works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537552" y="2729183"/>
            <a:ext cx="56605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 smtClean="0"/>
              <a:t>10010000               0011 </a:t>
            </a:r>
            <a:endParaRPr lang="en-GB" sz="4400" dirty="0"/>
          </a:p>
        </p:txBody>
      </p:sp>
      <p:sp>
        <p:nvSpPr>
          <p:cNvPr id="6" name="Rectangle 5"/>
          <p:cNvSpPr/>
          <p:nvPr/>
        </p:nvSpPr>
        <p:spPr>
          <a:xfrm>
            <a:off x="6549007" y="2403178"/>
            <a:ext cx="15975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accent1"/>
                </a:solidFill>
              </a:rPr>
              <a:t>exponent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966533" y="2403178"/>
            <a:ext cx="1519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chemeClr val="accent1"/>
                </a:solidFill>
              </a:rPr>
              <a:t>mantissa</a:t>
            </a:r>
            <a:endParaRPr lang="en-GB" sz="2800" b="1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78470" y="1608717"/>
            <a:ext cx="28739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01010000 </a:t>
            </a:r>
            <a:r>
              <a:rPr lang="en-GB" sz="3200" dirty="0" smtClean="0"/>
              <a:t>1011</a:t>
            </a:r>
            <a:endParaRPr lang="en-GB" sz="32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271653" y="2193492"/>
            <a:ext cx="708338" cy="20968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30126" y="2193492"/>
            <a:ext cx="607454" cy="20968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68633" y="1608717"/>
            <a:ext cx="0" cy="68961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478839"/>
              </p:ext>
            </p:extLst>
          </p:nvPr>
        </p:nvGraphicFramePr>
        <p:xfrm>
          <a:off x="665431" y="4537795"/>
          <a:ext cx="5491468" cy="576064"/>
        </p:xfrm>
        <a:graphic>
          <a:graphicData uri="http://schemas.openxmlformats.org/drawingml/2006/table">
            <a:tbl>
              <a:tblPr/>
              <a:tblGrid>
                <a:gridCol w="1372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2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2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-8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4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2</a:t>
                      </a:r>
                      <a:endParaRPr lang="en-GB" sz="180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1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1</a:t>
                      </a:r>
                      <a:endParaRPr lang="en-GB" sz="180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1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463048" y="4545107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= 3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511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Working with negative Mantissa and exponent </a:t>
            </a:r>
            <a:r>
              <a:rPr lang="en-GB" b="1" dirty="0" smtClean="0"/>
              <a:t>values</a:t>
            </a:r>
            <a:endParaRPr lang="en-GB" b="1" dirty="0"/>
          </a:p>
          <a:p>
            <a:r>
              <a:rPr lang="en-GB" sz="2400" b="1" dirty="0"/>
              <a:t>(negative mantissa)</a:t>
            </a:r>
          </a:p>
          <a:p>
            <a:endParaRPr lang="en-GB" b="1" dirty="0"/>
          </a:p>
          <a:p>
            <a:r>
              <a:rPr lang="en-GB" b="1" dirty="0" smtClean="0"/>
              <a:t>Mantissa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sz="2400" dirty="0" smtClean="0"/>
              <a:t>Move the binary point 3 places to the right (because the exponent is positive)</a:t>
            </a:r>
          </a:p>
          <a:p>
            <a:endParaRPr lang="en-GB" sz="1000" dirty="0"/>
          </a:p>
          <a:p>
            <a:endParaRPr lang="en-GB" sz="1000" dirty="0" smtClean="0"/>
          </a:p>
          <a:p>
            <a:endParaRPr lang="en-GB" sz="1000" dirty="0" smtClean="0"/>
          </a:p>
          <a:p>
            <a:endParaRPr lang="en-GB" sz="1000" dirty="0" smtClean="0"/>
          </a:p>
          <a:p>
            <a:r>
              <a:rPr lang="en-GB" sz="2400" dirty="0" smtClean="0"/>
              <a:t>    -8 + 1 = -7.0</a:t>
            </a:r>
            <a:endParaRPr lang="en-GB" sz="2400" dirty="0">
              <a:solidFill>
                <a:srgbClr val="000000"/>
              </a:solidFill>
              <a:ea typeface="Times New Roman"/>
              <a:cs typeface="Helvetica"/>
            </a:endParaRPr>
          </a:p>
          <a:p>
            <a:endParaRPr lang="en-GB" sz="24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814240"/>
              </p:ext>
            </p:extLst>
          </p:nvPr>
        </p:nvGraphicFramePr>
        <p:xfrm>
          <a:off x="1980484" y="4892420"/>
          <a:ext cx="81279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78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66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-8</a:t>
                      </a:r>
                      <a:endParaRPr lang="en-GB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15900" marR="467995" indent="-21590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½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215900" marR="467995" indent="-21590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¼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8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16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kzidenzGroteskBE-Md"/>
                        </a:rPr>
                        <a:t>1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kzidenzGroteskBE-Md"/>
                        </a:rPr>
                        <a:t>0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kzidenzGroteskBE-Md"/>
                        </a:rPr>
                        <a:t>1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kzidenzGroteskBE-Md"/>
                        </a:rPr>
                        <a:t>0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kzidenzGroteskBE-Md"/>
                        </a:rPr>
                        <a:t>0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215900" marR="467995" indent="-21590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215900" marR="467995" indent="-21590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215900" marR="467995" indent="-21590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Binary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Floating Point representation works</a:t>
            </a:r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983532" y="2961004"/>
            <a:ext cx="1019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= 3</a:t>
            </a:r>
            <a:endParaRPr lang="en-GB" sz="32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044853"/>
              </p:ext>
            </p:extLst>
          </p:nvPr>
        </p:nvGraphicFramePr>
        <p:xfrm>
          <a:off x="372886" y="3141457"/>
          <a:ext cx="8832984" cy="808644"/>
        </p:xfrm>
        <a:graphic>
          <a:graphicData uri="http://schemas.openxmlformats.org/drawingml/2006/table">
            <a:tbl>
              <a:tblPr/>
              <a:tblGrid>
                <a:gridCol w="1104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4059"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-1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½ 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¼ 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8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16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32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64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128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585"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kzidenzGroteskBE-Md"/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kzidenzGroteskBE-Md"/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kzidenzGroteskBE-Md"/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kzidenzGroteskBE-Md"/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kzidenzGroteskBE-Md"/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1387669" y="3910476"/>
            <a:ext cx="160867" cy="1111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5632739" y="5593554"/>
            <a:ext cx="160867" cy="1111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07" t="36444" r="29920" b="45784"/>
          <a:stretch/>
        </p:blipFill>
        <p:spPr bwMode="auto">
          <a:xfrm>
            <a:off x="7868992" y="1532587"/>
            <a:ext cx="4134118" cy="1300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36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Working with negative Mantissa and exponent </a:t>
            </a:r>
            <a:r>
              <a:rPr lang="en-GB" b="1" dirty="0" smtClean="0"/>
              <a:t>values</a:t>
            </a:r>
            <a:endParaRPr lang="en-GB" b="1" dirty="0"/>
          </a:p>
          <a:p>
            <a:r>
              <a:rPr lang="en-GB" sz="2400" b="1" dirty="0"/>
              <a:t>(negative </a:t>
            </a:r>
            <a:r>
              <a:rPr lang="en-GB" sz="2400" b="1" dirty="0" smtClean="0"/>
              <a:t>mantissa)</a:t>
            </a:r>
            <a:endParaRPr lang="en-GB" sz="2400" b="1" dirty="0"/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r>
              <a:rPr lang="en-GB" b="1" dirty="0" smtClean="0"/>
              <a:t>Exponent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Floating Point representation works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537552" y="2729183"/>
            <a:ext cx="56605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 smtClean="0"/>
              <a:t>10110000               1100 </a:t>
            </a:r>
            <a:endParaRPr lang="en-GB" sz="4400" dirty="0"/>
          </a:p>
        </p:txBody>
      </p:sp>
      <p:sp>
        <p:nvSpPr>
          <p:cNvPr id="6" name="Rectangle 5"/>
          <p:cNvSpPr/>
          <p:nvPr/>
        </p:nvSpPr>
        <p:spPr>
          <a:xfrm>
            <a:off x="6549007" y="2403178"/>
            <a:ext cx="15975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accent1"/>
                </a:solidFill>
              </a:rPr>
              <a:t>exponent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966533" y="2403178"/>
            <a:ext cx="1519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chemeClr val="accent1"/>
                </a:solidFill>
              </a:rPr>
              <a:t>mantissa</a:t>
            </a:r>
            <a:endParaRPr lang="en-GB" sz="2800" b="1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78470" y="1608717"/>
            <a:ext cx="28739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/>
              <a:t>10110000 1100</a:t>
            </a:r>
            <a:endParaRPr lang="en-GB" sz="32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271653" y="2193492"/>
            <a:ext cx="708338" cy="20968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30126" y="2193492"/>
            <a:ext cx="607454" cy="20968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68633" y="1608717"/>
            <a:ext cx="0" cy="68961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082828"/>
              </p:ext>
            </p:extLst>
          </p:nvPr>
        </p:nvGraphicFramePr>
        <p:xfrm>
          <a:off x="665431" y="4537795"/>
          <a:ext cx="5491468" cy="576064"/>
        </p:xfrm>
        <a:graphic>
          <a:graphicData uri="http://schemas.openxmlformats.org/drawingml/2006/table">
            <a:tbl>
              <a:tblPr/>
              <a:tblGrid>
                <a:gridCol w="1372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2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2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-8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4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2</a:t>
                      </a:r>
                      <a:endParaRPr lang="en-GB" sz="180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1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AkzidenzGroteskBE-Md"/>
                        </a:rPr>
                        <a:t>1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AkzidenzGroteskBE-Md"/>
                          <a:ea typeface="Times New Roman"/>
                          <a:cs typeface="AkzidenzGroteskBE-Md"/>
                        </a:rPr>
                        <a:t>1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AkzidenzGroteskBE-Md"/>
                          <a:ea typeface="Times New Roman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AkzidenzGroteskBE-Md"/>
                          <a:ea typeface="Times New Roman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463048" y="4545107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= -4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4263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/>
          <a:lstStyle/>
          <a:p>
            <a:r>
              <a:rPr lang="en-GB" b="1" dirty="0"/>
              <a:t>Specification Points</a:t>
            </a:r>
          </a:p>
          <a:p>
            <a:pPr fontAlgn="auto"/>
            <a:r>
              <a:rPr lang="en-GB" dirty="0"/>
              <a:t>3.5.4.5 Rounding errors </a:t>
            </a:r>
            <a:r>
              <a:rPr lang="en-GB" b="1" dirty="0"/>
              <a:t>(A level only)</a:t>
            </a:r>
            <a:endParaRPr lang="en-GB" dirty="0"/>
          </a:p>
          <a:p>
            <a:pPr fontAlgn="auto"/>
            <a:r>
              <a:rPr lang="en-GB"/>
              <a:t>3.5.4.6 Absolute and relative errors </a:t>
            </a:r>
            <a:r>
              <a:rPr lang="en-GB" b="1"/>
              <a:t>(A level only)</a:t>
            </a:r>
            <a:endParaRPr lang="en-GB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Floating Point representation works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11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Working with negative Mantissa and exponent </a:t>
            </a:r>
            <a:r>
              <a:rPr lang="en-GB" b="1" dirty="0" smtClean="0"/>
              <a:t>values</a:t>
            </a:r>
            <a:endParaRPr lang="en-GB" b="1" dirty="0"/>
          </a:p>
          <a:p>
            <a:r>
              <a:rPr lang="en-GB" sz="2400" b="1" dirty="0"/>
              <a:t>(negative </a:t>
            </a:r>
            <a:r>
              <a:rPr lang="en-GB" sz="2400" b="1" dirty="0" smtClean="0"/>
              <a:t>mantissa &amp; negative exponent)</a:t>
            </a:r>
            <a:endParaRPr lang="en-GB" sz="2400" b="1" dirty="0"/>
          </a:p>
          <a:p>
            <a:endParaRPr lang="en-GB" b="1" dirty="0"/>
          </a:p>
          <a:p>
            <a:r>
              <a:rPr lang="en-GB" b="1" dirty="0" smtClean="0"/>
              <a:t>Mantissa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sz="2400" dirty="0" smtClean="0"/>
              <a:t>Move the binary point 4 places to the left (because the exponent is negative)</a:t>
            </a:r>
          </a:p>
          <a:p>
            <a:endParaRPr lang="en-GB" sz="1000" dirty="0" smtClean="0"/>
          </a:p>
          <a:p>
            <a:endParaRPr lang="en-GB" sz="1000" dirty="0"/>
          </a:p>
          <a:p>
            <a:endParaRPr lang="en-GB" sz="1000" dirty="0" smtClean="0"/>
          </a:p>
          <a:p>
            <a:endParaRPr lang="en-GB" sz="1000" dirty="0"/>
          </a:p>
          <a:p>
            <a:r>
              <a:rPr lang="en-GB" sz="2400" dirty="0" smtClean="0"/>
              <a:t>-</a:t>
            </a:r>
            <a:r>
              <a:rPr lang="en-GB" sz="2400" baseline="30000" dirty="0" smtClean="0"/>
              <a:t>1</a:t>
            </a:r>
            <a:r>
              <a:rPr lang="en-GB" sz="2400" dirty="0" smtClean="0"/>
              <a:t>/</a:t>
            </a:r>
            <a:r>
              <a:rPr lang="en-GB" sz="2400" baseline="-25000" dirty="0" smtClean="0"/>
              <a:t>16</a:t>
            </a:r>
            <a:r>
              <a:rPr lang="en-GB" sz="2400" dirty="0" smtClean="0"/>
              <a:t>    +    </a:t>
            </a:r>
            <a:r>
              <a:rPr lang="en-GB" sz="2400" baseline="30000" dirty="0" smtClean="0"/>
              <a:t>1</a:t>
            </a:r>
            <a:r>
              <a:rPr lang="en-GB" sz="2400" dirty="0" smtClean="0"/>
              <a:t>/</a:t>
            </a:r>
            <a:r>
              <a:rPr lang="en-GB" sz="2400" baseline="-25000" dirty="0" smtClean="0"/>
              <a:t>64</a:t>
            </a:r>
            <a:r>
              <a:rPr lang="en-GB" sz="2400" dirty="0" smtClean="0"/>
              <a:t>   +   </a:t>
            </a:r>
            <a:r>
              <a:rPr lang="en-GB" sz="2400" baseline="30000" dirty="0" smtClean="0"/>
              <a:t>1</a:t>
            </a:r>
            <a:r>
              <a:rPr lang="en-GB" sz="2400" dirty="0" smtClean="0"/>
              <a:t>/</a:t>
            </a:r>
            <a:r>
              <a:rPr lang="en-GB" sz="2400" baseline="-25000" dirty="0" smtClean="0"/>
              <a:t>128</a:t>
            </a:r>
            <a:r>
              <a:rPr lang="en-GB" sz="2400" dirty="0" smtClean="0"/>
              <a:t>   =   -</a:t>
            </a:r>
            <a:r>
              <a:rPr lang="en-GB" sz="2400" baseline="30000" dirty="0" smtClean="0"/>
              <a:t>1</a:t>
            </a:r>
            <a:r>
              <a:rPr lang="en-GB" sz="2400" dirty="0" smtClean="0"/>
              <a:t>/</a:t>
            </a:r>
            <a:r>
              <a:rPr lang="en-GB" sz="2400" baseline="-25000" dirty="0" smtClean="0"/>
              <a:t>16</a:t>
            </a:r>
            <a:r>
              <a:rPr lang="en-GB" sz="2400" dirty="0" smtClean="0"/>
              <a:t>  +  </a:t>
            </a:r>
            <a:r>
              <a:rPr lang="en-GB" sz="2400" baseline="30000" dirty="0" smtClean="0"/>
              <a:t>3</a:t>
            </a:r>
            <a:r>
              <a:rPr lang="en-GB" sz="2400" dirty="0" smtClean="0"/>
              <a:t>/</a:t>
            </a:r>
            <a:r>
              <a:rPr lang="en-GB" sz="2400" baseline="-25000" dirty="0" smtClean="0"/>
              <a:t>128    </a:t>
            </a:r>
            <a:r>
              <a:rPr lang="en-GB" sz="2400" dirty="0" smtClean="0"/>
              <a:t>=      -</a:t>
            </a:r>
            <a:r>
              <a:rPr lang="en-GB" sz="2400" baseline="30000" dirty="0" smtClean="0"/>
              <a:t>8</a:t>
            </a:r>
            <a:r>
              <a:rPr lang="en-GB" sz="2400" dirty="0" smtClean="0"/>
              <a:t>/</a:t>
            </a:r>
            <a:r>
              <a:rPr lang="en-GB" sz="2400" baseline="-25000" dirty="0" smtClean="0"/>
              <a:t>128</a:t>
            </a:r>
            <a:r>
              <a:rPr lang="en-GB" sz="2400" dirty="0" smtClean="0"/>
              <a:t>  +  </a:t>
            </a:r>
            <a:r>
              <a:rPr lang="en-GB" sz="2400" baseline="30000" dirty="0" smtClean="0"/>
              <a:t>3</a:t>
            </a:r>
            <a:r>
              <a:rPr lang="en-GB" sz="2400" dirty="0" smtClean="0"/>
              <a:t>/</a:t>
            </a:r>
            <a:r>
              <a:rPr lang="en-GB" sz="2400" baseline="-25000" dirty="0" smtClean="0"/>
              <a:t>128     </a:t>
            </a:r>
            <a:r>
              <a:rPr lang="en-GB" sz="2400" dirty="0" smtClean="0"/>
              <a:t>=    -</a:t>
            </a:r>
            <a:r>
              <a:rPr lang="en-GB" sz="2400" baseline="30000" dirty="0" smtClean="0"/>
              <a:t>5</a:t>
            </a:r>
            <a:r>
              <a:rPr lang="en-GB" sz="2400" dirty="0" smtClean="0"/>
              <a:t>/</a:t>
            </a:r>
            <a:r>
              <a:rPr lang="en-GB" sz="2400" baseline="-25000" dirty="0" smtClean="0"/>
              <a:t>128     </a:t>
            </a:r>
            <a:r>
              <a:rPr lang="en-GB" sz="2400" dirty="0" smtClean="0"/>
              <a:t>=   </a:t>
            </a:r>
            <a:r>
              <a:rPr lang="en-GB" sz="2400" dirty="0" smtClean="0"/>
              <a:t>-0.0390625</a:t>
            </a:r>
            <a:endParaRPr lang="en-GB" sz="2400" baseline="-25000" dirty="0"/>
          </a:p>
          <a:p>
            <a:endParaRPr lang="en-GB" sz="1000" dirty="0" smtClean="0"/>
          </a:p>
          <a:p>
            <a:endParaRPr lang="en-GB" sz="1000" dirty="0" smtClean="0"/>
          </a:p>
          <a:p>
            <a:endParaRPr lang="en-GB" sz="1000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994856"/>
              </p:ext>
            </p:extLst>
          </p:nvPr>
        </p:nvGraphicFramePr>
        <p:xfrm>
          <a:off x="1980484" y="4892420"/>
          <a:ext cx="8127990" cy="79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78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66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215900" marR="467995" indent="-21590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½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215900" marR="467995" indent="-21590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¼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8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800" b="1" spc="-10" baseline="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-</a:t>
                      </a:r>
                      <a:r>
                        <a:rPr lang="en-GB" sz="1800" spc="-10" baseline="300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16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32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64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128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kzidenzGroteskBE-Md"/>
                        </a:rPr>
                        <a:t>1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kzidenzGroteskBE-Md"/>
                        </a:rPr>
                        <a:t>0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kzidenzGroteskBE-Md"/>
                        </a:rPr>
                        <a:t>1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kzidenzGroteskBE-Md"/>
                        </a:rPr>
                        <a:t>1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Binary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Floating Point representation works</a:t>
            </a:r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983532" y="2961004"/>
            <a:ext cx="1019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= -4</a:t>
            </a:r>
            <a:endParaRPr lang="en-GB" sz="32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877339"/>
              </p:ext>
            </p:extLst>
          </p:nvPr>
        </p:nvGraphicFramePr>
        <p:xfrm>
          <a:off x="372886" y="3141457"/>
          <a:ext cx="8832984" cy="808644"/>
        </p:xfrm>
        <a:graphic>
          <a:graphicData uri="http://schemas.openxmlformats.org/drawingml/2006/table">
            <a:tbl>
              <a:tblPr/>
              <a:tblGrid>
                <a:gridCol w="1104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4059"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-1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½ 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¼ 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8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16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32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64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128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585"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kzidenzGroteskBE-Md"/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kzidenzGroteskBE-Md"/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kzidenzGroteskBE-Md"/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kzidenzGroteskBE-Md"/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kzidenzGroteskBE-Md"/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kzidenzGroteskBE-Md"/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1387669" y="3910476"/>
            <a:ext cx="160867" cy="1111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3147116" y="5606437"/>
            <a:ext cx="160867" cy="1111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05" t="36972" r="30019" b="45024"/>
          <a:stretch/>
        </p:blipFill>
        <p:spPr bwMode="auto">
          <a:xfrm>
            <a:off x="7804597" y="1493948"/>
            <a:ext cx="4095481" cy="13170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21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Decimal to binary floating point</a:t>
            </a:r>
            <a:endParaRPr lang="en-GB" b="1" dirty="0"/>
          </a:p>
          <a:p>
            <a:r>
              <a:rPr lang="en-GB" sz="1800" dirty="0" smtClean="0"/>
              <a:t>(Five bits used for the exponent and 7 bits for the mantissa)</a:t>
            </a:r>
            <a:endParaRPr lang="en-GB" sz="1800" dirty="0"/>
          </a:p>
          <a:p>
            <a:r>
              <a:rPr lang="en-GB" dirty="0" smtClean="0"/>
              <a:t>Example: </a:t>
            </a:r>
            <a:r>
              <a:rPr lang="en-GB" dirty="0" smtClean="0"/>
              <a:t>560</a:t>
            </a:r>
            <a:endParaRPr lang="en-GB" sz="1800" dirty="0" smtClean="0"/>
          </a:p>
          <a:p>
            <a:r>
              <a:rPr lang="en-GB" sz="1800" dirty="0" smtClean="0"/>
              <a:t>	</a:t>
            </a:r>
            <a:r>
              <a:rPr lang="en-GB" sz="2400" dirty="0" smtClean="0"/>
              <a:t>560 – 512</a:t>
            </a:r>
          </a:p>
          <a:p>
            <a:r>
              <a:rPr lang="en-GB" sz="2400" dirty="0" smtClean="0"/>
              <a:t>	= 48</a:t>
            </a:r>
          </a:p>
          <a:p>
            <a:r>
              <a:rPr lang="en-GB" sz="2400" dirty="0" smtClean="0"/>
              <a:t>	48 – 32</a:t>
            </a:r>
          </a:p>
          <a:p>
            <a:r>
              <a:rPr lang="en-GB" sz="2400" dirty="0" smtClean="0"/>
              <a:t>	= 16</a:t>
            </a:r>
          </a:p>
          <a:p>
            <a:r>
              <a:rPr lang="en-GB" sz="2400" dirty="0" smtClean="0"/>
              <a:t>	16 – 16</a:t>
            </a:r>
          </a:p>
          <a:p>
            <a:r>
              <a:rPr lang="en-GB" sz="2400" dirty="0" smtClean="0"/>
              <a:t>	= 0</a:t>
            </a:r>
            <a:endParaRPr lang="en-GB" sz="2400" dirty="0"/>
          </a:p>
          <a:p>
            <a:r>
              <a:rPr lang="en-GB" sz="2400" dirty="0" smtClean="0"/>
              <a:t>	</a:t>
            </a:r>
            <a:endParaRPr lang="en-GB" sz="1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Binary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Floating Point representation works</a:t>
            </a:r>
          </a:p>
          <a:p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958032"/>
              </p:ext>
            </p:extLst>
          </p:nvPr>
        </p:nvGraphicFramePr>
        <p:xfrm>
          <a:off x="3062311" y="2360968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800890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281674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84754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38984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54302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43401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10392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940242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620631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72245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512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33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96382"/>
                  </a:ext>
                </a:extLst>
              </a:tr>
            </a:tbl>
          </a:graphicData>
        </a:graphic>
      </p:graphicFrame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11096910" y="3005908"/>
            <a:ext cx="160867" cy="1111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004186" y="3393749"/>
            <a:ext cx="8205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Now we need to normalise the value by moving the binary point to the appropriate location</a:t>
            </a:r>
            <a:endParaRPr lang="en-GB" sz="20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215659"/>
              </p:ext>
            </p:extLst>
          </p:nvPr>
        </p:nvGraphicFramePr>
        <p:xfrm>
          <a:off x="3081670" y="4400064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800890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281674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84754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38984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54302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43401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10392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940242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620631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72245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512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33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96382"/>
                  </a:ext>
                </a:extLst>
              </a:tr>
            </a:tbl>
          </a:graphicData>
        </a:graphic>
      </p:graphicFrame>
      <p:sp>
        <p:nvSpPr>
          <p:cNvPr id="19" name="Oval 13"/>
          <p:cNvSpPr>
            <a:spLocks noChangeArrowheads="1"/>
          </p:cNvSpPr>
          <p:nvPr/>
        </p:nvSpPr>
        <p:spPr bwMode="auto">
          <a:xfrm>
            <a:off x="3014204" y="5086181"/>
            <a:ext cx="160867" cy="1111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0518641" y="5310880"/>
            <a:ext cx="66717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9673501" y="5312594"/>
            <a:ext cx="66717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8913803" y="5315379"/>
            <a:ext cx="66717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8068663" y="5317093"/>
            <a:ext cx="66717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266244" y="5319282"/>
            <a:ext cx="66717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421104" y="5320996"/>
            <a:ext cx="66717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661406" y="5323781"/>
            <a:ext cx="66717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816266" y="5325495"/>
            <a:ext cx="66717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013847" y="5320996"/>
            <a:ext cx="66717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168707" y="5322710"/>
            <a:ext cx="66717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04185" y="5519837"/>
            <a:ext cx="82535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10 moves of the binary point to the left mean that the exponent will be 10</a:t>
            </a:r>
            <a:r>
              <a:rPr lang="en-GB" sz="2000" baseline="-25000" dirty="0" smtClean="0"/>
              <a:t>10</a:t>
            </a:r>
            <a:r>
              <a:rPr lang="en-GB" sz="2000" dirty="0" smtClean="0"/>
              <a:t> (01010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) and the mantissa will be 0100011</a:t>
            </a:r>
            <a:r>
              <a:rPr lang="en-GB" sz="2000" baseline="-25000" dirty="0" smtClean="0"/>
              <a:t>2</a:t>
            </a:r>
          </a:p>
          <a:p>
            <a:r>
              <a:rPr lang="en-GB" sz="2000" dirty="0" smtClean="0"/>
              <a:t>Leaving</a:t>
            </a:r>
            <a:r>
              <a:rPr lang="en-GB" sz="2000" smtClean="0"/>
              <a:t>:    0100011 </a:t>
            </a:r>
            <a:r>
              <a:rPr lang="en-GB" sz="2000" dirty="0" smtClean="0"/>
              <a:t>01010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754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29" y="562249"/>
            <a:ext cx="688908" cy="7376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529" y="1510470"/>
            <a:ext cx="688908" cy="7437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012" y="2424536"/>
            <a:ext cx="658425" cy="731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5004" y="1402085"/>
            <a:ext cx="999831" cy="11888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1876" y="2533860"/>
            <a:ext cx="640135" cy="792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4296" y="4801528"/>
            <a:ext cx="829128" cy="6279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1876" y="3722683"/>
            <a:ext cx="707197" cy="658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5004" y="4662156"/>
            <a:ext cx="1103655" cy="9907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8054" y="3115034"/>
            <a:ext cx="1019618" cy="11013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04238" y="4816745"/>
            <a:ext cx="1034388" cy="688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44865" y="4867611"/>
            <a:ext cx="630554" cy="7772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23100" y="4765103"/>
            <a:ext cx="740092" cy="7400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4" b="25451"/>
          <a:stretch/>
        </p:blipFill>
        <p:spPr>
          <a:xfrm>
            <a:off x="3334744" y="2090431"/>
            <a:ext cx="2010229" cy="52190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228715" y="1622138"/>
            <a:ext cx="3203848" cy="230364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u="sng" dirty="0" smtClean="0">
                <a:solidFill>
                  <a:srgbClr val="FFFF00"/>
                </a:solidFill>
              </a:rPr>
              <a:t>Key words:</a:t>
            </a:r>
          </a:p>
          <a:p>
            <a:pPr algn="ctr"/>
            <a:r>
              <a:rPr lang="en-GB" sz="2400" dirty="0" smtClean="0">
                <a:solidFill>
                  <a:srgbClr val="FFFF00"/>
                </a:solidFill>
              </a:rPr>
              <a:t>Noted clearly</a:t>
            </a:r>
          </a:p>
          <a:p>
            <a:pPr algn="ctr"/>
            <a:r>
              <a:rPr lang="en-GB" sz="2400" dirty="0" smtClean="0">
                <a:solidFill>
                  <a:srgbClr val="FFFF00"/>
                </a:solidFill>
              </a:rPr>
              <a:t>Topic specific vocabulary wherever necessary</a:t>
            </a:r>
            <a:endParaRPr lang="en-GB" sz="2400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28345" y="2405789"/>
            <a:ext cx="247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Icon for extension activity if appropriate</a:t>
            </a:r>
            <a:endParaRPr lang="en-GB" dirty="0"/>
          </a:p>
        </p:txBody>
      </p:sp>
      <p:pic>
        <p:nvPicPr>
          <p:cNvPr id="17" name="Picture 16" descr="http://bestclipartblog.com/clipart-pics/ear-clip-art-14.jpg">
            <a:hlinkClick r:id="rId15"/>
          </p:cNvPr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047" y="3287833"/>
            <a:ext cx="536595" cy="88001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3683335" y="3310219"/>
            <a:ext cx="2013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 might want to develop subject specific icons</a:t>
            </a:r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04" y="4162581"/>
            <a:ext cx="1196904" cy="89767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435735" y="2817546"/>
            <a:ext cx="1432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Icon same colour as </a:t>
            </a:r>
            <a:r>
              <a:rPr lang="en-GB" dirty="0" err="1" smtClean="0"/>
              <a:t>dept</a:t>
            </a:r>
            <a:r>
              <a:rPr lang="en-GB" dirty="0" smtClean="0"/>
              <a:t> ex book</a:t>
            </a:r>
            <a:endParaRPr lang="en-GB" dirty="0"/>
          </a:p>
        </p:txBody>
      </p:sp>
      <p:pic>
        <p:nvPicPr>
          <p:cNvPr id="21" name="Picture 12" descr="image00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4416425"/>
            <a:ext cx="992188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27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Floating Point</a:t>
            </a:r>
          </a:p>
          <a:p>
            <a:r>
              <a:rPr lang="en-GB" dirty="0"/>
              <a:t>Using floating point the binary point can be moved depending on the number that you are trying to represent. </a:t>
            </a:r>
          </a:p>
          <a:p>
            <a:endParaRPr lang="en-GB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LO: To understand how Floating Point representation works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133132"/>
              </p:ext>
            </p:extLst>
          </p:nvPr>
        </p:nvGraphicFramePr>
        <p:xfrm>
          <a:off x="973709" y="3244451"/>
          <a:ext cx="10273144" cy="324036"/>
        </p:xfrm>
        <a:graphic>
          <a:graphicData uri="http://schemas.openxmlformats.org/drawingml/2006/table">
            <a:tbl>
              <a:tblPr/>
              <a:tblGrid>
                <a:gridCol w="1284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1</a:t>
                      </a:r>
                      <a:endParaRPr lang="en-GB" sz="18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1</a:t>
                      </a:r>
                      <a:endParaRPr lang="en-GB" sz="18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1</a:t>
                      </a:r>
                      <a:endParaRPr lang="en-GB" sz="18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1</a:t>
                      </a:r>
                      <a:endParaRPr lang="en-GB" sz="18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1</a:t>
                      </a:r>
                      <a:endParaRPr lang="en-GB" sz="18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6032855" y="4116923"/>
            <a:ext cx="192000" cy="14401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313645" y="4188931"/>
            <a:ext cx="455912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347138" y="4188931"/>
            <a:ext cx="462566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7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Floating Point</a:t>
            </a:r>
          </a:p>
          <a:p>
            <a:r>
              <a:rPr lang="en-GB" sz="2800" dirty="0"/>
              <a:t>A </a:t>
            </a:r>
            <a:r>
              <a:rPr lang="en-GB" sz="2800" b="1" dirty="0"/>
              <a:t>floating point number </a:t>
            </a:r>
            <a:r>
              <a:rPr lang="en-GB" sz="2800" dirty="0"/>
              <a:t>is made up of two parts – </a:t>
            </a:r>
            <a:br>
              <a:rPr lang="en-GB" sz="2800" dirty="0"/>
            </a:br>
            <a:r>
              <a:rPr lang="en-GB" sz="2800" dirty="0"/>
              <a:t>the </a:t>
            </a:r>
            <a:r>
              <a:rPr lang="en-GB" sz="2800" b="1" dirty="0"/>
              <a:t>mantissa</a:t>
            </a:r>
            <a:r>
              <a:rPr lang="en-GB" sz="2800" dirty="0"/>
              <a:t> and the </a:t>
            </a:r>
            <a:r>
              <a:rPr lang="en-GB" sz="2800" b="1" dirty="0"/>
              <a:t>exponent</a:t>
            </a:r>
            <a:r>
              <a:rPr lang="en-GB" sz="2800" dirty="0"/>
              <a:t>.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Floating Point representation works</a:t>
            </a:r>
          </a:p>
        </p:txBody>
      </p:sp>
      <p:pic>
        <p:nvPicPr>
          <p:cNvPr id="1026" name="Picture 2" descr="Floating point example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81"/>
          <a:stretch/>
        </p:blipFill>
        <p:spPr bwMode="auto">
          <a:xfrm>
            <a:off x="3430878" y="2774099"/>
            <a:ext cx="4572895" cy="127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35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Floating Point</a:t>
            </a:r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In </a:t>
            </a:r>
            <a:r>
              <a:rPr lang="en-GB" sz="2800" dirty="0"/>
              <a:t>decimal, we often have to calculate large numbers on our calculators. Most calculators have an eight or ten digit display and often the numbers we are calculating need more digits. </a:t>
            </a:r>
          </a:p>
          <a:p>
            <a:r>
              <a:rPr lang="en-GB" sz="2800" dirty="0"/>
              <a:t>When this happens, an exponent and mantissa are used. </a:t>
            </a:r>
          </a:p>
          <a:p>
            <a:r>
              <a:rPr lang="en-GB" sz="2800" dirty="0"/>
              <a:t>For example, the number 450 000 000 000, which is 45 and ten zeros, would be shown as 4.5 x 10</a:t>
            </a:r>
            <a:r>
              <a:rPr lang="en-GB" sz="2800" baseline="30000" dirty="0"/>
              <a:t>11</a:t>
            </a:r>
            <a:r>
              <a:rPr lang="en-GB" sz="2800" dirty="0"/>
              <a:t>. </a:t>
            </a:r>
          </a:p>
          <a:p>
            <a:r>
              <a:rPr lang="en-GB" sz="2800" dirty="0"/>
              <a:t>4.5 is the mantissa and 10</a:t>
            </a:r>
            <a:r>
              <a:rPr lang="en-GB" sz="2800" baseline="30000" dirty="0"/>
              <a:t>11 </a:t>
            </a:r>
            <a:r>
              <a:rPr lang="en-GB" sz="2800" dirty="0"/>
              <a:t>is the exponent, meaning that  the decimal place is moved 11 </a:t>
            </a:r>
            <a:r>
              <a:rPr lang="en-GB" sz="2800" dirty="0" smtClean="0"/>
              <a:t>places </a:t>
            </a:r>
            <a:r>
              <a:rPr lang="en-GB" sz="2800" dirty="0"/>
              <a:t>to the right</a:t>
            </a:r>
            <a:r>
              <a:rPr lang="en-GB" sz="2800" dirty="0" smtClean="0"/>
              <a:t>.</a:t>
            </a:r>
            <a:endParaRPr lang="en-GB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Floating Point representation works</a:t>
            </a:r>
          </a:p>
        </p:txBody>
      </p:sp>
      <p:pic>
        <p:nvPicPr>
          <p:cNvPr id="6" name="Picture 2" descr="Floating point example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81"/>
          <a:stretch/>
        </p:blipFill>
        <p:spPr bwMode="auto">
          <a:xfrm>
            <a:off x="3263453" y="1678282"/>
            <a:ext cx="4572895" cy="127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71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Floating Point</a:t>
            </a:r>
          </a:p>
          <a:p>
            <a:r>
              <a:rPr lang="en-GB" sz="2800" dirty="0"/>
              <a:t>In binary, the exponent and mantissa are used to allow the binary point to float as in the previous example. </a:t>
            </a:r>
            <a:endParaRPr lang="en-GB" sz="2800" dirty="0" smtClean="0"/>
          </a:p>
          <a:p>
            <a:endParaRPr lang="en-GB" sz="2800" dirty="0"/>
          </a:p>
          <a:p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The exponent holds a value which tells the computer what the position of the binary point should be. </a:t>
            </a:r>
          </a:p>
          <a:p>
            <a:r>
              <a:rPr lang="en-GB" sz="2800" dirty="0" smtClean="0"/>
              <a:t>E.g. if the exponent is 0010</a:t>
            </a:r>
            <a:r>
              <a:rPr lang="en-GB" sz="2800" baseline="-25000" dirty="0" smtClean="0"/>
              <a:t>2</a:t>
            </a:r>
            <a:r>
              <a:rPr lang="en-GB" sz="2800" dirty="0" smtClean="0"/>
              <a:t> (2</a:t>
            </a:r>
            <a:r>
              <a:rPr lang="en-GB" sz="2800" baseline="-25000" dirty="0" smtClean="0"/>
              <a:t>10</a:t>
            </a:r>
            <a:r>
              <a:rPr lang="en-GB" sz="2800" dirty="0" smtClean="0"/>
              <a:t>) then the binary point floats 2 places to the right</a:t>
            </a:r>
            <a:endParaRPr lang="en-GB" sz="2800" baseline="-25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Floating Point representation works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38801"/>
              </p:ext>
            </p:extLst>
          </p:nvPr>
        </p:nvGraphicFramePr>
        <p:xfrm>
          <a:off x="896283" y="2652022"/>
          <a:ext cx="10273144" cy="324036"/>
        </p:xfrm>
        <a:graphic>
          <a:graphicData uri="http://schemas.openxmlformats.org/drawingml/2006/table">
            <a:tbl>
              <a:tblPr/>
              <a:tblGrid>
                <a:gridCol w="1284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1</a:t>
                      </a:r>
                      <a:endParaRPr lang="en-GB" sz="18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1</a:t>
                      </a:r>
                      <a:endParaRPr lang="en-GB" sz="18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1</a:t>
                      </a:r>
                      <a:endParaRPr lang="en-GB" sz="18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1</a:t>
                      </a:r>
                      <a:endParaRPr lang="en-GB" sz="18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1</a:t>
                      </a:r>
                      <a:endParaRPr lang="en-GB" sz="18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5936855" y="3086613"/>
            <a:ext cx="192000" cy="14401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217645" y="3158621"/>
            <a:ext cx="455912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251138" y="3158621"/>
            <a:ext cx="462566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878956"/>
              </p:ext>
            </p:extLst>
          </p:nvPr>
        </p:nvGraphicFramePr>
        <p:xfrm>
          <a:off x="992283" y="5715047"/>
          <a:ext cx="10273144" cy="324036"/>
        </p:xfrm>
        <a:graphic>
          <a:graphicData uri="http://schemas.openxmlformats.org/drawingml/2006/table">
            <a:tbl>
              <a:tblPr/>
              <a:tblGrid>
                <a:gridCol w="1284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1</a:t>
                      </a:r>
                      <a:endParaRPr lang="en-GB" sz="18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1</a:t>
                      </a:r>
                      <a:endParaRPr lang="en-GB" sz="18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1</a:t>
                      </a:r>
                      <a:endParaRPr lang="en-GB" sz="18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1</a:t>
                      </a:r>
                      <a:endParaRPr lang="en-GB" sz="18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1</a:t>
                      </a:r>
                      <a:endParaRPr lang="en-GB" sz="18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2174077" y="5995091"/>
            <a:ext cx="192000" cy="14401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366077" y="6234526"/>
            <a:ext cx="24635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4733577" y="6003475"/>
            <a:ext cx="192000" cy="14401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9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Floating Point</a:t>
            </a:r>
          </a:p>
          <a:p>
            <a:r>
              <a:rPr lang="en-GB" sz="2800" dirty="0" smtClean="0"/>
              <a:t>Remember </a:t>
            </a:r>
            <a:r>
              <a:rPr lang="en-GB" sz="2800" dirty="0"/>
              <a:t>that the mantissa and/or the exponent </a:t>
            </a:r>
            <a:r>
              <a:rPr lang="en-GB" sz="2800" b="1" dirty="0"/>
              <a:t>may be negative </a:t>
            </a:r>
            <a:r>
              <a:rPr lang="en-GB" sz="2800" dirty="0"/>
              <a:t>as the two’s complement method is also used on each part</a:t>
            </a:r>
            <a:r>
              <a:rPr lang="en-GB" sz="2800" dirty="0" smtClean="0"/>
              <a:t>.</a:t>
            </a:r>
          </a:p>
          <a:p>
            <a:endParaRPr lang="en-GB" sz="2800" dirty="0" smtClean="0"/>
          </a:p>
          <a:p>
            <a:r>
              <a:rPr lang="en-GB" sz="2800" dirty="0" smtClean="0"/>
              <a:t>Consider </a:t>
            </a:r>
            <a:r>
              <a:rPr lang="en-GB" sz="2800" dirty="0"/>
              <a:t>the following 12-bit code: 000011000011.  </a:t>
            </a:r>
          </a:p>
          <a:p>
            <a:r>
              <a:rPr lang="en-GB" sz="2800" dirty="0"/>
              <a:t>The code can be broken down as follows:</a:t>
            </a:r>
          </a:p>
          <a:p>
            <a:pPr lvl="1"/>
            <a:r>
              <a:rPr lang="en-GB" dirty="0"/>
              <a:t>the first eight bits are the mantissa which can be broken down further as:</a:t>
            </a:r>
          </a:p>
          <a:p>
            <a:pPr lvl="1"/>
            <a:r>
              <a:rPr lang="en-GB" dirty="0"/>
              <a:t>the MSB is 0 which means that the number is positive;</a:t>
            </a:r>
          </a:p>
          <a:p>
            <a:pPr lvl="1"/>
            <a:r>
              <a:rPr lang="en-GB" dirty="0"/>
              <a:t>the next seven bits are the rest of the mantissa: 0001100.</a:t>
            </a:r>
          </a:p>
          <a:p>
            <a:pPr lvl="0"/>
            <a:r>
              <a:rPr lang="en-GB" sz="2800" dirty="0"/>
              <a:t>The remaining four bits are the exponent: </a:t>
            </a:r>
            <a:r>
              <a:rPr lang="en-GB" sz="2800" dirty="0" smtClean="0"/>
              <a:t>0011</a:t>
            </a:r>
            <a:endParaRPr lang="en-GB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Floating Point representation works</a:t>
            </a:r>
          </a:p>
        </p:txBody>
      </p:sp>
    </p:spTree>
    <p:extLst>
      <p:ext uri="{BB962C8B-B14F-4D97-AF65-F5344CB8AC3E}">
        <p14:creationId xmlns:p14="http://schemas.microsoft.com/office/powerpoint/2010/main" val="334815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Floating Point</a:t>
            </a:r>
          </a:p>
          <a:p>
            <a:r>
              <a:rPr lang="en-GB" sz="2800" dirty="0" smtClean="0"/>
              <a:t>Consider </a:t>
            </a:r>
            <a:r>
              <a:rPr lang="en-GB" sz="2800" dirty="0"/>
              <a:t>the following 12-bit code: 000011000011.  </a:t>
            </a:r>
          </a:p>
          <a:p>
            <a:r>
              <a:rPr lang="en-GB" sz="2800" dirty="0"/>
              <a:t>The code can be broken down as follows:</a:t>
            </a:r>
          </a:p>
          <a:p>
            <a:pPr lvl="1"/>
            <a:r>
              <a:rPr lang="en-GB" dirty="0"/>
              <a:t>the first eight bits are the mantissa which can be broken down further as:</a:t>
            </a:r>
          </a:p>
          <a:p>
            <a:pPr lvl="1"/>
            <a:r>
              <a:rPr lang="en-GB" dirty="0"/>
              <a:t>the MSB is 0 which means that the number is positive;</a:t>
            </a:r>
          </a:p>
          <a:p>
            <a:pPr lvl="1"/>
            <a:r>
              <a:rPr lang="en-GB" dirty="0"/>
              <a:t>the next seven bits are the rest of the mantissa: 0001100.</a:t>
            </a:r>
          </a:p>
          <a:p>
            <a:pPr lvl="0"/>
            <a:r>
              <a:rPr lang="en-GB" sz="2800" dirty="0"/>
              <a:t>The remaining four bits are the </a:t>
            </a:r>
            <a:r>
              <a:rPr lang="en-GB" sz="2800" dirty="0" smtClean="0"/>
              <a:t>exponent</a:t>
            </a:r>
            <a:r>
              <a:rPr lang="en-GB" sz="2800" dirty="0"/>
              <a:t>: </a:t>
            </a:r>
            <a:r>
              <a:rPr lang="en-GB" sz="2800" dirty="0" smtClean="0"/>
              <a:t>0011</a:t>
            </a:r>
            <a:endParaRPr lang="en-GB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Floating Point representation works</a:t>
            </a:r>
          </a:p>
        </p:txBody>
      </p:sp>
      <p:sp>
        <p:nvSpPr>
          <p:cNvPr id="5" name="Rectangle 4"/>
          <p:cNvSpPr/>
          <p:nvPr/>
        </p:nvSpPr>
        <p:spPr>
          <a:xfrm>
            <a:off x="3159871" y="5639809"/>
            <a:ext cx="56605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 smtClean="0"/>
              <a:t>00001100               0011 </a:t>
            </a:r>
            <a:endParaRPr lang="en-GB" sz="4400" dirty="0"/>
          </a:p>
        </p:txBody>
      </p:sp>
      <p:sp>
        <p:nvSpPr>
          <p:cNvPr id="6" name="Rectangle 5"/>
          <p:cNvSpPr/>
          <p:nvPr/>
        </p:nvSpPr>
        <p:spPr>
          <a:xfrm>
            <a:off x="7171326" y="5313804"/>
            <a:ext cx="15975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accent1"/>
                </a:solidFill>
              </a:rPr>
              <a:t>exponent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8852" y="5313804"/>
            <a:ext cx="1519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chemeClr val="accent1"/>
                </a:solidFill>
              </a:rPr>
              <a:t>mantissa</a:t>
            </a:r>
            <a:endParaRPr lang="en-GB" sz="2800" b="1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00789" y="4519343"/>
            <a:ext cx="28739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/>
              <a:t>00001100 0011</a:t>
            </a:r>
            <a:endParaRPr lang="en-GB" sz="32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893972" y="5104118"/>
            <a:ext cx="708338" cy="20968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952445" y="5104118"/>
            <a:ext cx="607454" cy="20968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490952" y="4519343"/>
            <a:ext cx="0" cy="68961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75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Floating Point: Worked Example</a:t>
            </a:r>
          </a:p>
          <a:p>
            <a:r>
              <a:rPr lang="en-GB" sz="2400" dirty="0" smtClean="0"/>
              <a:t>First, calculate </a:t>
            </a:r>
            <a:r>
              <a:rPr lang="en-GB" sz="2400" dirty="0"/>
              <a:t>the </a:t>
            </a:r>
            <a:r>
              <a:rPr lang="en-GB" sz="2400" dirty="0" smtClean="0"/>
              <a:t>exponent</a:t>
            </a:r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r>
              <a:rPr lang="en-GB" sz="2400" dirty="0"/>
              <a:t>First, work out the exponent in the usual way, remembering that two’s complement is being used:</a:t>
            </a:r>
          </a:p>
          <a:p>
            <a:r>
              <a:rPr lang="en-GB" sz="2400" dirty="0"/>
              <a:t>Therefore the exponent is +3</a:t>
            </a:r>
            <a:r>
              <a:rPr lang="en-GB" sz="2400" dirty="0" smtClean="0"/>
              <a:t>.</a:t>
            </a:r>
          </a:p>
          <a:p>
            <a:endParaRPr lang="en-GB" sz="2400" dirty="0"/>
          </a:p>
          <a:p>
            <a:endParaRPr lang="en-GB" sz="2400" dirty="0" smtClean="0"/>
          </a:p>
          <a:p>
            <a:r>
              <a:rPr lang="en-GB" sz="2400" dirty="0"/>
              <a:t>This means that the binary point will ‘float’ three places to the right</a:t>
            </a:r>
            <a:endParaRPr lang="en-GB" sz="2400" dirty="0" smtClean="0"/>
          </a:p>
          <a:p>
            <a:endParaRPr lang="en-GB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Floating Point representation works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07854" y="3231460"/>
            <a:ext cx="56605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 smtClean="0"/>
              <a:t>00001100               0011 </a:t>
            </a:r>
            <a:endParaRPr lang="en-GB" sz="4400" dirty="0"/>
          </a:p>
        </p:txBody>
      </p:sp>
      <p:sp>
        <p:nvSpPr>
          <p:cNvPr id="13" name="Rectangle 12"/>
          <p:cNvSpPr/>
          <p:nvPr/>
        </p:nvSpPr>
        <p:spPr>
          <a:xfrm>
            <a:off x="6819309" y="2905455"/>
            <a:ext cx="15975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accent1"/>
                </a:solidFill>
              </a:rPr>
              <a:t>exponent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36835" y="2905455"/>
            <a:ext cx="1519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chemeClr val="accent1"/>
                </a:solidFill>
              </a:rPr>
              <a:t>mantissa</a:t>
            </a:r>
            <a:endParaRPr lang="en-GB" sz="2800" b="1" dirty="0">
              <a:solidFill>
                <a:schemeClr val="accent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48772" y="2110994"/>
            <a:ext cx="28739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/>
              <a:t>00001100 0011</a:t>
            </a:r>
            <a:endParaRPr lang="en-GB" sz="32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541955" y="2695769"/>
            <a:ext cx="708338" cy="20968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600428" y="2695769"/>
            <a:ext cx="607454" cy="20968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138935" y="2110994"/>
            <a:ext cx="0" cy="68961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83985"/>
              </p:ext>
            </p:extLst>
          </p:nvPr>
        </p:nvGraphicFramePr>
        <p:xfrm>
          <a:off x="3138175" y="5271890"/>
          <a:ext cx="5491468" cy="576064"/>
        </p:xfrm>
        <a:graphic>
          <a:graphicData uri="http://schemas.openxmlformats.org/drawingml/2006/table">
            <a:tbl>
              <a:tblPr/>
              <a:tblGrid>
                <a:gridCol w="1372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2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2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-8</a:t>
                      </a:r>
                      <a:endParaRPr lang="en-GB" sz="180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4</a:t>
                      </a:r>
                      <a:endParaRPr lang="en-GB" sz="180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2</a:t>
                      </a:r>
                      <a:endParaRPr lang="en-GB" sz="180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1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1</a:t>
                      </a:r>
                      <a:endParaRPr lang="en-GB" sz="180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1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95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CF606A979DC44894736665245F394F" ma:contentTypeVersion="12" ma:contentTypeDescription="Create a new document." ma:contentTypeScope="" ma:versionID="f4e250cc5a06a1b5dbd89e0164d9361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fefa9bea55d2fa40d32303509fe1c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27E461-463C-44ED-A708-BA2FE8EA99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70B0CE-6F2C-4406-8B5C-4C109A49EB1A}">
  <ds:schemaRefs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B5AD191A-FD5F-438A-9F99-6C5AAD180F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1367</Words>
  <Application>Microsoft Office PowerPoint</Application>
  <PresentationFormat>Widescreen</PresentationFormat>
  <Paragraphs>504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AkzidenzGroteskBE-Md</vt:lpstr>
      <vt:lpstr>Arial</vt:lpstr>
      <vt:lpstr>Calibri</vt:lpstr>
      <vt:lpstr>Helvetica</vt:lpstr>
      <vt:lpstr>Tahoma</vt:lpstr>
      <vt:lpstr>Times New Roman</vt:lpstr>
      <vt:lpstr>Office Theme</vt:lpstr>
      <vt:lpstr>Floating Point Binary</vt:lpstr>
      <vt:lpstr>Floating Point Binary</vt:lpstr>
      <vt:lpstr>Floating Point Binary</vt:lpstr>
      <vt:lpstr>Floating Point Binary</vt:lpstr>
      <vt:lpstr>Floating Point Binary</vt:lpstr>
      <vt:lpstr>Floating Point Binary</vt:lpstr>
      <vt:lpstr>Floating Point Binary</vt:lpstr>
      <vt:lpstr>Floating Point Binary</vt:lpstr>
      <vt:lpstr>Floating Point Binary</vt:lpstr>
      <vt:lpstr>Floating Point Binary</vt:lpstr>
      <vt:lpstr>Floating Point Binary</vt:lpstr>
      <vt:lpstr>Floating Point Binary</vt:lpstr>
      <vt:lpstr>Floating Point Binary</vt:lpstr>
      <vt:lpstr>Floating Point Binary</vt:lpstr>
      <vt:lpstr>Floating Point Binary</vt:lpstr>
      <vt:lpstr>Floating Point Binary</vt:lpstr>
      <vt:lpstr>Floating Point Binary</vt:lpstr>
      <vt:lpstr>Floating Point Binary</vt:lpstr>
      <vt:lpstr>Floating Point Binary</vt:lpstr>
      <vt:lpstr>Floating Point Binary</vt:lpstr>
      <vt:lpstr>Floating Point Binary</vt:lpstr>
      <vt:lpstr>PowerPoint Presentation</vt:lpstr>
    </vt:vector>
  </TitlesOfParts>
  <Company>Twyford CE High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Wiggins</dc:creator>
  <cp:lastModifiedBy>Chris Wiggins</cp:lastModifiedBy>
  <cp:revision>64</cp:revision>
  <dcterms:created xsi:type="dcterms:W3CDTF">2015-09-03T10:10:43Z</dcterms:created>
  <dcterms:modified xsi:type="dcterms:W3CDTF">2016-10-09T20:44:50Z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0x0101000CCF606A979DC44894736665245F394F</vt:lpwstr>
  </property>
</Properties>
</file>