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1" r:id="rId5"/>
    <p:sldId id="260" r:id="rId6"/>
    <p:sldId id="269" r:id="rId7"/>
    <p:sldId id="272" r:id="rId8"/>
    <p:sldId id="273" r:id="rId9"/>
    <p:sldId id="274" r:id="rId10"/>
    <p:sldId id="275" r:id="rId11"/>
    <p:sldId id="276" r:id="rId12"/>
    <p:sldId id="277" r:id="rId13"/>
    <p:sldId id="270" r:id="rId14"/>
    <p:sldId id="278" r:id="rId15"/>
    <p:sldId id="271" r:id="rId16"/>
    <p:sldId id="268" r:id="rId17"/>
    <p:sldId id="279" r:id="rId18"/>
    <p:sldId id="280" r:id="rId19"/>
    <p:sldId id="281" r:id="rId20"/>
    <p:sldId id="282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4968-1F22-4B89-9C16-D0622D06B613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EBE71-9427-40D8-AA58-4357B46DA3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6500039"/>
              </p:ext>
            </p:extLst>
          </p:nvPr>
        </p:nvGraphicFramePr>
        <p:xfrm>
          <a:off x="9740" y="2655106"/>
          <a:ext cx="12174307" cy="25518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0631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631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2661539"/>
            <a:ext cx="12174323" cy="84715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5131"/>
            <a:ext cx="12174323" cy="85705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7677" y="4378621"/>
            <a:ext cx="12174323" cy="8348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7296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6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654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5476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3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43315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26852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8014"/>
            <a:ext cx="12192000" cy="409754"/>
          </a:xfrm>
          <a:solidFill>
            <a:srgbClr val="FFFF99"/>
          </a:solidFill>
        </p:spPr>
        <p:txBody>
          <a:bodyPr>
            <a:noAutofit/>
          </a:bodyPr>
          <a:lstStyle>
            <a:lvl1pPr marL="0" indent="0" algn="ctr">
              <a:buNone/>
              <a:defRPr sz="2400" u="sng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LO: Insert Learning Objective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0932269"/>
              </p:ext>
            </p:extLst>
          </p:nvPr>
        </p:nvGraphicFramePr>
        <p:xfrm>
          <a:off x="9740" y="5741207"/>
          <a:ext cx="12174307" cy="111581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7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938">
                <a:tc>
                  <a:txBody>
                    <a:bodyPr/>
                    <a:lstStyle/>
                    <a:p>
                      <a:pPr algn="ctr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38">
                <a:tc>
                  <a:txBody>
                    <a:bodyPr/>
                    <a:lstStyle/>
                    <a:p>
                      <a:pPr algn="ctr"/>
                      <a:endParaRPr lang="en-GB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87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726" y="5747640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Gold Outcome</a:t>
            </a:r>
            <a:endParaRPr lang="en-GB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9712" y="6122331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Silver Outcome</a:t>
            </a:r>
            <a:endParaRPr lang="en-GB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726" y="6495504"/>
            <a:ext cx="12174323" cy="35083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 smtClean="0"/>
              <a:t>Bronze Outcome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16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C/W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1170470" y="4779"/>
            <a:ext cx="1008112" cy="5933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u="sng" dirty="0" smtClean="0">
                <a:solidFill>
                  <a:sysClr val="windowText" lastClr="000000"/>
                </a:solidFill>
                <a:uFill>
                  <a:solidFill>
                    <a:srgbClr val="FF0000"/>
                  </a:solidFill>
                </a:uFill>
              </a:rPr>
              <a:t>Date</a:t>
            </a:r>
            <a:endParaRPr lang="en-GB" sz="3200" b="1" u="sng" dirty="0">
              <a:solidFill>
                <a:sysClr val="windowText" lastClr="000000"/>
              </a:solidFill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06498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95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736AA5-A07E-409B-BC80-BAE9017355A7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C2C46-459C-4473-A2EC-956AED3E79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5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0" y="1111664"/>
            <a:ext cx="12182259" cy="4621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u="sng" kern="1200" baseline="0">
          <a:solidFill>
            <a:schemeClr val="tx1"/>
          </a:solidFill>
          <a:uFill>
            <a:solidFill>
              <a:srgbClr val="FF0000"/>
            </a:solidFill>
          </a:u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wsulxODrqo" TargetMode="External"/><Relationship Id="rId2" Type="http://schemas.openxmlformats.org/officeDocument/2006/relationships/hyperlink" Target="https://www.youtube.com/watch?v=E_OsK5_sEl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hyperlink" Target="http://www.google.co.uk/url?sa=i&amp;source=images&amp;cd=&amp;cad=rja&amp;docid=2sYVBH_szcF87M&amp;tbnid=qOdqZ4aX10-SWM:&amp;ved=0CAgQjRwwAA&amp;url=http://bestclipartblog.com/28-ear-clip-art.html/ear-clip-art-14&amp;ei=63s0UvOACMSO7Qba94GwBw&amp;psig=AFQjCNEZQd_10GjPYHaPG9bzOQB08fLR4g&amp;ust=1379257707221425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89" y="1032153"/>
            <a:ext cx="12182259" cy="174914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LO: understand how bitmapped and vector images are represented in a computer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 and Memory</a:t>
            </a:r>
          </a:p>
          <a:p>
            <a:r>
              <a:rPr lang="en-GB" sz="2400" dirty="0"/>
              <a:t>The amount of memory allocated for bit-mapping </a:t>
            </a:r>
            <a:r>
              <a:rPr lang="en-GB" sz="2400" dirty="0" smtClean="0"/>
              <a:t>depends </a:t>
            </a:r>
            <a:r>
              <a:rPr lang="en-GB" sz="2400" dirty="0"/>
              <a:t>on the amount of memory on the graphics card. </a:t>
            </a:r>
          </a:p>
          <a:p>
            <a:r>
              <a:rPr lang="en-GB" sz="2400" dirty="0"/>
              <a:t>			Storage = Resolution × colour depth </a:t>
            </a:r>
          </a:p>
          <a:p>
            <a:endParaRPr lang="en-GB" sz="2400" dirty="0"/>
          </a:p>
          <a:p>
            <a:r>
              <a:rPr lang="en-GB" sz="2400" dirty="0"/>
              <a:t>If 24 bits were allocated to each pixel this would give 2</a:t>
            </a:r>
            <a:r>
              <a:rPr lang="en-GB" sz="2400" baseline="30000" dirty="0"/>
              <a:t>24</a:t>
            </a:r>
            <a:r>
              <a:rPr lang="en-GB" sz="2400" dirty="0"/>
              <a:t> combinations or 16 777 216 different colours.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15845" r="61099" b="52993"/>
          <a:stretch/>
        </p:blipFill>
        <p:spPr bwMode="auto">
          <a:xfrm>
            <a:off x="7491211" y="4243590"/>
            <a:ext cx="4211391" cy="227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" y="4224273"/>
            <a:ext cx="73280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24 bits are typically used as eight bits are allocated to each of the three primary colours, red, green and blue (RGB), from which all other colours are created. 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/>
              <a:t>This means that, with a 1024 × 768 display with 24 bits per pixel, you get 18 874 368 bits or 2.36 Mb of memory to make one picture.</a:t>
            </a:r>
          </a:p>
        </p:txBody>
      </p:sp>
    </p:spTree>
    <p:extLst>
      <p:ext uri="{BB962C8B-B14F-4D97-AF65-F5344CB8AC3E}">
        <p14:creationId xmlns:p14="http://schemas.microsoft.com/office/powerpoint/2010/main" val="349310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RGB Colour Scheme</a:t>
            </a:r>
          </a:p>
          <a:p>
            <a:r>
              <a:rPr lang="en-GB" sz="2400" dirty="0" smtClean="0"/>
              <a:t>8 bits for the Red value</a:t>
            </a:r>
          </a:p>
          <a:p>
            <a:r>
              <a:rPr lang="en-GB" sz="2400" dirty="0"/>
              <a:t>8 bits for the </a:t>
            </a:r>
            <a:r>
              <a:rPr lang="en-GB" sz="2400" dirty="0" smtClean="0"/>
              <a:t>Green value</a:t>
            </a:r>
            <a:endParaRPr lang="en-GB" sz="2400" dirty="0"/>
          </a:p>
          <a:p>
            <a:r>
              <a:rPr lang="en-GB" sz="2400" dirty="0"/>
              <a:t>8 bits for the </a:t>
            </a:r>
            <a:r>
              <a:rPr lang="en-GB" sz="2400" dirty="0" smtClean="0"/>
              <a:t>Blue value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Commonly represented in Hexadecimal</a:t>
            </a:r>
          </a:p>
          <a:p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5" t="24296" r="34213" b="30985"/>
          <a:stretch/>
        </p:blipFill>
        <p:spPr bwMode="auto">
          <a:xfrm>
            <a:off x="7626641" y="1023869"/>
            <a:ext cx="4451394" cy="327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0" t="26056" r="35166" b="31866"/>
          <a:stretch/>
        </p:blipFill>
        <p:spPr bwMode="auto">
          <a:xfrm>
            <a:off x="5975796" y="3203619"/>
            <a:ext cx="3876542" cy="3078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6" t="34801" r="50805" b="61062"/>
          <a:stretch/>
        </p:blipFill>
        <p:spPr bwMode="auto">
          <a:xfrm>
            <a:off x="2730614" y="4710449"/>
            <a:ext cx="4584586" cy="108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17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7300532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Vector Graphics</a:t>
            </a:r>
          </a:p>
          <a:p>
            <a:r>
              <a:rPr lang="en-GB" sz="2400" dirty="0"/>
              <a:t>Vector graphics are created using objects and coordinates. </a:t>
            </a:r>
          </a:p>
          <a:p>
            <a:r>
              <a:rPr lang="en-GB" sz="2400" dirty="0"/>
              <a:t>A vector is a measure of quantity and direction. </a:t>
            </a:r>
          </a:p>
          <a:p>
            <a:r>
              <a:rPr lang="en-GB" sz="2400" dirty="0"/>
              <a:t>It is easier to think of vector graphics as geometric shapes. </a:t>
            </a:r>
          </a:p>
          <a:p>
            <a:r>
              <a:rPr lang="en-GB" sz="2400" dirty="0"/>
              <a:t>For example, if we had a vector graphic of a square it would be made up of four coordinates with lines drawn between them. </a:t>
            </a:r>
          </a:p>
          <a:p>
            <a:r>
              <a:rPr lang="en-GB" sz="2400" dirty="0"/>
              <a:t>Vector images are made up of primitives, which are the basic pieces of data needed to create an image. Typically this will be points, lines, curves and polygons.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8196" name="Picture 4" descr="https://upload.wikimedia.org/wikipedia/commons/thumb/a/aa/VectorBitmapExample.svg/2000px-VectorBitmapExampl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852" y="1104900"/>
            <a:ext cx="44767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30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845" r="33186" b="25000"/>
          <a:stretch/>
        </p:blipFill>
        <p:spPr bwMode="auto">
          <a:xfrm>
            <a:off x="2859109" y="1159099"/>
            <a:ext cx="6915956" cy="566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3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Prep: Digital </a:t>
            </a:r>
            <a:r>
              <a:rPr lang="en-GB" b="1" dirty="0" smtClean="0"/>
              <a:t>Cameras</a:t>
            </a:r>
          </a:p>
          <a:p>
            <a:r>
              <a:rPr lang="en-GB" dirty="0" smtClean="0"/>
              <a:t>How a digital camera works</a:t>
            </a:r>
          </a:p>
          <a:p>
            <a:endParaRPr lang="en-GB" dirty="0"/>
          </a:p>
          <a:p>
            <a:pPr algn="ctr"/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www.youtube.com/watch?v=E_OsK5_sElA</a:t>
            </a:r>
            <a:endParaRPr lang="en-GB" dirty="0" smtClean="0"/>
          </a:p>
          <a:p>
            <a:pPr algn="ctr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www.youtube.com/watch?v=kwsulxODrqo</a:t>
            </a:r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3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Prep: Digital Cameras</a:t>
            </a:r>
          </a:p>
          <a:p>
            <a:r>
              <a:rPr lang="en-GB" dirty="0" smtClean="0"/>
              <a:t>Watch </a:t>
            </a:r>
            <a:r>
              <a:rPr lang="en-GB" dirty="0" smtClean="0"/>
              <a:t>the two videos on the previous slide and draw a flow chart to describe the process of a digital camera capturing an image.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1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5100" b="1" dirty="0"/>
              <a:t>Explain in detail how digital cameras capture an image.</a:t>
            </a:r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When </a:t>
            </a:r>
            <a:r>
              <a:rPr lang="en-GB" dirty="0"/>
              <a:t>a photograph is taken, the shutter opens and lets light in through the lens.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The light is focussed onto a sensor, which is usually either a </a:t>
            </a:r>
            <a:r>
              <a:rPr lang="en-GB" b="1" dirty="0"/>
              <a:t>charge coupled device</a:t>
            </a:r>
            <a:r>
              <a:rPr lang="en-GB" dirty="0"/>
              <a:t> (CCD) or a </a:t>
            </a:r>
            <a:r>
              <a:rPr lang="en-GB" b="1" dirty="0"/>
              <a:t>complementary metal oxide semiconductor</a:t>
            </a:r>
            <a:r>
              <a:rPr lang="en-GB" dirty="0"/>
              <a:t> (CMOS).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The sensors are made up of millions of transistors, each of which stores the data for one or more pixels.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A pixel is a picture element or individual dot, where the whole image will be made up of millions of pixels.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As the light hits the sensor, it is converted into electrons and the amount of charge is recorded for each pixel in digital form</a:t>
            </a:r>
            <a:r>
              <a:rPr lang="en-GB" dirty="0" smtClean="0"/>
              <a:t>. The greater the intensity of light, the greater the charge.</a:t>
            </a:r>
            <a:endParaRPr lang="en-GB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To </a:t>
            </a:r>
            <a:r>
              <a:rPr lang="en-GB" dirty="0"/>
              <a:t>record colour, the camera will either have three different sensors, or use three different filters – one for red, one for green and one for blue.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The data are typically stored onto removable storage </a:t>
            </a:r>
            <a:r>
              <a:rPr lang="en-GB" dirty="0" smtClean="0"/>
              <a:t>devices</a:t>
            </a:r>
            <a:r>
              <a:rPr lang="en-GB" dirty="0"/>
              <a:t> </a:t>
            </a:r>
            <a:r>
              <a:rPr lang="en-GB" dirty="0" smtClean="0"/>
              <a:t>such as an SD card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 smtClean="0"/>
              <a:t>Data </a:t>
            </a:r>
            <a:r>
              <a:rPr lang="en-GB" dirty="0"/>
              <a:t>are usually stored in compressed files, for example, TIFF, JPG or PNG.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RAW files can also be generated, which are uncompressed and therefore contain all of the data from the original photograph.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This digital data can now be decoded and manipulated using specialised software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1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file compression to this lesson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3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29" y="562249"/>
            <a:ext cx="688908" cy="737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29" y="1510470"/>
            <a:ext cx="688908" cy="7437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012" y="2424536"/>
            <a:ext cx="658425" cy="731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004" y="1402085"/>
            <a:ext cx="999831" cy="118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1876" y="2533860"/>
            <a:ext cx="640135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296" y="4801528"/>
            <a:ext cx="829128" cy="627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1876" y="3722683"/>
            <a:ext cx="707197" cy="65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5004" y="4662156"/>
            <a:ext cx="1103655" cy="9907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8054" y="3115034"/>
            <a:ext cx="1019618" cy="1101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238" y="4816745"/>
            <a:ext cx="1034388" cy="688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4865" y="4867611"/>
            <a:ext cx="630554" cy="777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3100" y="4765103"/>
            <a:ext cx="740092" cy="7400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4" b="25451"/>
          <a:stretch/>
        </p:blipFill>
        <p:spPr>
          <a:xfrm>
            <a:off x="3334744" y="2090431"/>
            <a:ext cx="2010229" cy="52190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28715" y="1622138"/>
            <a:ext cx="3203848" cy="23036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u="sng" dirty="0" smtClean="0">
                <a:solidFill>
                  <a:srgbClr val="FFFF00"/>
                </a:solidFill>
              </a:rPr>
              <a:t>Key words: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Noted clearly</a:t>
            </a:r>
          </a:p>
          <a:p>
            <a:pPr algn="ctr"/>
            <a:r>
              <a:rPr lang="en-GB" sz="2400" dirty="0" smtClean="0">
                <a:solidFill>
                  <a:srgbClr val="FFFF00"/>
                </a:solidFill>
              </a:rPr>
              <a:t>Topic specific vocabulary wherever necessary</a:t>
            </a:r>
            <a:endParaRPr lang="en-GB" sz="2400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8345" y="2405789"/>
            <a:ext cx="247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for extension activity if appropriate</a:t>
            </a:r>
            <a:endParaRPr lang="en-GB" dirty="0"/>
          </a:p>
        </p:txBody>
      </p:sp>
      <p:pic>
        <p:nvPicPr>
          <p:cNvPr id="17" name="Picture 16" descr="http://bestclipartblog.com/clipart-pics/ear-clip-art-14.jpg">
            <a:hlinkClick r:id="rId15"/>
          </p:cNvPr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047" y="3287833"/>
            <a:ext cx="536595" cy="880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3683335" y="3310219"/>
            <a:ext cx="2013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You might want to develop subject specific icons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704" y="4162581"/>
            <a:ext cx="1196904" cy="89767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435735" y="2817546"/>
            <a:ext cx="143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Icon same colour as </a:t>
            </a:r>
            <a:r>
              <a:rPr lang="en-GB" dirty="0" err="1" smtClean="0"/>
              <a:t>dept</a:t>
            </a:r>
            <a:r>
              <a:rPr lang="en-GB" dirty="0" smtClean="0"/>
              <a:t> ex book</a:t>
            </a:r>
            <a:endParaRPr lang="en-GB" dirty="0"/>
          </a:p>
        </p:txBody>
      </p:sp>
      <p:pic>
        <p:nvPicPr>
          <p:cNvPr id="21" name="Picture 12" descr="image00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416425"/>
            <a:ext cx="992188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2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/>
          <a:lstStyle/>
          <a:p>
            <a:r>
              <a:rPr lang="en-GB" b="1" dirty="0" smtClean="0"/>
              <a:t>Specification Points</a:t>
            </a:r>
          </a:p>
          <a:p>
            <a:r>
              <a:rPr lang="en-GB" dirty="0"/>
              <a:t>3.5.6 Representing images, sound and other data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computer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1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" y="1032153"/>
            <a:ext cx="6205828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Bitmapped Graphics</a:t>
            </a:r>
          </a:p>
          <a:p>
            <a:r>
              <a:rPr lang="en-GB" sz="2600" dirty="0"/>
              <a:t>The display on a monitor is made up of thousands of tiny dots or picture elements called pixels.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computer</a:t>
            </a:r>
          </a:p>
          <a:p>
            <a:endParaRPr lang="en-GB" dirty="0"/>
          </a:p>
        </p:txBody>
      </p:sp>
      <p:pic>
        <p:nvPicPr>
          <p:cNvPr id="1026" name="Picture 2" descr="http://digitalsafari.pbworks.com/f/1409512407/02%20Pix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2750208"/>
            <a:ext cx="4170387" cy="373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unctionx.com/win32/images/pixel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771" y="1130958"/>
            <a:ext cx="60293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28077" y="4633838"/>
            <a:ext cx="451301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600" dirty="0"/>
              <a:t>A typical monitor might have a grid of 1366 by 768 pixels. </a:t>
            </a:r>
            <a:endParaRPr lang="en-GB" sz="2600" dirty="0" smtClean="0"/>
          </a:p>
          <a:p>
            <a:r>
              <a:rPr lang="en-GB" sz="2600" dirty="0"/>
              <a:t>This is known as the </a:t>
            </a:r>
            <a:r>
              <a:rPr lang="en-GB" sz="2600" b="1" dirty="0"/>
              <a:t>resolution</a:t>
            </a:r>
            <a:r>
              <a:rPr lang="en-GB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25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82259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Bitmapped Graphics</a:t>
            </a:r>
          </a:p>
          <a:p>
            <a:r>
              <a:rPr lang="en-GB" sz="2600" dirty="0" smtClean="0"/>
              <a:t>LCD screens have a ‘native resolution’ which is the number of pixels it is made up of (width x height)</a:t>
            </a:r>
          </a:p>
          <a:p>
            <a:endParaRPr lang="en-GB" sz="2600" dirty="0"/>
          </a:p>
          <a:p>
            <a:endParaRPr lang="en-GB" sz="2600" dirty="0" smtClean="0"/>
          </a:p>
          <a:p>
            <a:endParaRPr lang="en-GB" sz="2600" dirty="0"/>
          </a:p>
          <a:p>
            <a:endParaRPr lang="en-GB" sz="2600" dirty="0" smtClean="0"/>
          </a:p>
          <a:p>
            <a:endParaRPr lang="en-GB" sz="2600" dirty="0"/>
          </a:p>
          <a:p>
            <a:endParaRPr lang="en-GB" sz="2600" dirty="0" smtClean="0"/>
          </a:p>
          <a:p>
            <a:r>
              <a:rPr lang="en-GB" sz="2600" dirty="0" smtClean="0"/>
              <a:t>A LCD can’t display a resolution greater than it’s native resolution – it has no way of representing more pixels.</a:t>
            </a:r>
            <a:endParaRPr lang="en-GB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computer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t="31866" r="43679" b="42782"/>
          <a:stretch/>
        </p:blipFill>
        <p:spPr bwMode="auto">
          <a:xfrm>
            <a:off x="2459864" y="2343955"/>
            <a:ext cx="9188722" cy="2833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5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Bitmapped Graphics</a:t>
            </a:r>
          </a:p>
          <a:p>
            <a:r>
              <a:rPr lang="en-GB" sz="2600" dirty="0" smtClean="0"/>
              <a:t>This </a:t>
            </a:r>
            <a:r>
              <a:rPr lang="en-GB" sz="2600" dirty="0"/>
              <a:t>term is also used on individual picture files. So the resolution of a file in pixels </a:t>
            </a:r>
            <a:r>
              <a:rPr lang="en-GB" sz="2600" dirty="0" smtClean="0"/>
              <a:t>is:</a:t>
            </a:r>
          </a:p>
          <a:p>
            <a:pPr algn="ctr"/>
            <a:r>
              <a:rPr lang="en-GB" sz="2600" dirty="0" smtClean="0"/>
              <a:t>Resolution </a:t>
            </a:r>
            <a:r>
              <a:rPr lang="en-GB" sz="2600" dirty="0"/>
              <a:t>= Width × Height </a:t>
            </a:r>
            <a:endParaRPr lang="en-GB" sz="2600" dirty="0" smtClean="0"/>
          </a:p>
          <a:p>
            <a:endParaRPr lang="en-GB" sz="2600" dirty="0"/>
          </a:p>
          <a:p>
            <a:endParaRPr lang="en-GB" sz="2600" dirty="0" smtClean="0"/>
          </a:p>
          <a:p>
            <a:endParaRPr lang="en-GB" sz="2600" dirty="0"/>
          </a:p>
          <a:p>
            <a:endParaRPr lang="en-GB" sz="2600" dirty="0" smtClean="0"/>
          </a:p>
          <a:p>
            <a:endParaRPr lang="en-GB" sz="2600" dirty="0"/>
          </a:p>
          <a:p>
            <a:r>
              <a:rPr lang="en-GB" sz="2600" dirty="0" smtClean="0"/>
              <a:t>By </a:t>
            </a:r>
            <a:r>
              <a:rPr lang="en-GB" sz="2600" dirty="0"/>
              <a:t>combining the pixels, a picture is created on the screen</a:t>
            </a:r>
            <a:r>
              <a:rPr lang="en-GB" sz="2600" dirty="0" smtClean="0"/>
              <a:t>. </a:t>
            </a:r>
          </a:p>
          <a:p>
            <a:endParaRPr lang="en-GB" sz="1000" dirty="0"/>
          </a:p>
          <a:p>
            <a:r>
              <a:rPr lang="en-GB" sz="2600" dirty="0" smtClean="0"/>
              <a:t>The greater the resolution of an image the more pixels are used to display it which means the image is represented more precisely</a:t>
            </a:r>
            <a:endParaRPr lang="en-GB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computer</a:t>
            </a:r>
          </a:p>
          <a:p>
            <a:endParaRPr lang="en-GB" dirty="0"/>
          </a:p>
        </p:txBody>
      </p:sp>
      <p:pic>
        <p:nvPicPr>
          <p:cNvPr id="3074" name="Picture 2" descr="http://www.pn-design.co.uk/design_blogs/images/resolution-as-mosa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78" y="2588651"/>
            <a:ext cx="7701603" cy="218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2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Bitmapped Graphics</a:t>
            </a:r>
          </a:p>
          <a:p>
            <a:r>
              <a:rPr lang="en-GB" sz="2600" dirty="0" smtClean="0"/>
              <a:t>At </a:t>
            </a:r>
            <a:r>
              <a:rPr lang="en-GB" sz="2600" dirty="0"/>
              <a:t>a very simple level, each pixel could be controlled by one bit. </a:t>
            </a:r>
          </a:p>
          <a:p>
            <a:r>
              <a:rPr lang="en-GB" sz="2600" dirty="0"/>
              <a:t>This means that each pixel is mapped to one bit in memory. </a:t>
            </a:r>
          </a:p>
          <a:p>
            <a:r>
              <a:rPr lang="en-GB" sz="2600" dirty="0"/>
              <a:t>The bit could be set to either 0 or 1 representing off or on which in this case would be black or white.</a:t>
            </a:r>
          </a:p>
          <a:p>
            <a:r>
              <a:rPr lang="en-GB" sz="2600" dirty="0"/>
              <a:t>To create colour graphics, each pixel could be mapped </a:t>
            </a:r>
            <a:br>
              <a:rPr lang="en-GB" sz="2600" dirty="0"/>
            </a:br>
            <a:r>
              <a:rPr lang="en-GB" sz="2600" dirty="0"/>
              <a:t>to at least one byte (eight bits) </a:t>
            </a:r>
            <a:r>
              <a:rPr lang="en-GB" sz="2600" dirty="0" smtClean="0"/>
              <a:t>in </a:t>
            </a:r>
            <a:r>
              <a:rPr lang="en-GB" sz="2600" dirty="0"/>
              <a:t>memory.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computer</a:t>
            </a:r>
          </a:p>
          <a:p>
            <a:endParaRPr lang="en-GB" dirty="0"/>
          </a:p>
        </p:txBody>
      </p:sp>
      <p:pic>
        <p:nvPicPr>
          <p:cNvPr id="4098" name="Picture 2" descr="http://vector-conversions.com/images/raster_vs_vect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35" y="3662743"/>
            <a:ext cx="4295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9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Bitmapped Graphics</a:t>
            </a:r>
          </a:p>
          <a:p>
            <a:endParaRPr lang="en-GB" sz="2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4098" name="Picture 2" descr="http://vector-conversions.com/images/raster_vs_vector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035" y="3662743"/>
            <a:ext cx="42957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010" y="1872630"/>
            <a:ext cx="11781799" cy="138499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en-GB" sz="2800" b="1" dirty="0"/>
              <a:t>Meta Data </a:t>
            </a:r>
            <a:r>
              <a:rPr lang="en-GB" sz="2800" dirty="0"/>
              <a:t>– data stored about an image e.g. it’s resolution </a:t>
            </a:r>
          </a:p>
          <a:p>
            <a:r>
              <a:rPr lang="en-GB" sz="2800" b="1" dirty="0"/>
              <a:t>Resolution</a:t>
            </a:r>
            <a:r>
              <a:rPr lang="en-GB" sz="2800" dirty="0"/>
              <a:t> – width and height of an image </a:t>
            </a:r>
          </a:p>
          <a:p>
            <a:r>
              <a:rPr lang="en-GB" sz="2800" b="1" dirty="0"/>
              <a:t>Colour Depth </a:t>
            </a:r>
            <a:r>
              <a:rPr lang="en-GB" sz="2800" dirty="0"/>
              <a:t>– the number of bits used to represent each pixel</a:t>
            </a:r>
          </a:p>
        </p:txBody>
      </p:sp>
    </p:spTree>
    <p:extLst>
      <p:ext uri="{BB962C8B-B14F-4D97-AF65-F5344CB8AC3E}">
        <p14:creationId xmlns:p14="http://schemas.microsoft.com/office/powerpoint/2010/main" val="33562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pic>
        <p:nvPicPr>
          <p:cNvPr id="5122" name="Picture 2" descr="http://terpconnect.umd.edu/~jwelsh12/MATLAB/imageprocessing/html/bitdepth_script_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5" t="1989" r="14367" b="9835"/>
          <a:stretch/>
        </p:blipFill>
        <p:spPr bwMode="auto">
          <a:xfrm>
            <a:off x="6308882" y="1107583"/>
            <a:ext cx="5883118" cy="575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6102797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 Questions</a:t>
            </a:r>
          </a:p>
          <a:p>
            <a:r>
              <a:rPr lang="en-GB" sz="2600" dirty="0" smtClean="0"/>
              <a:t>How many colours can be represented when using:</a:t>
            </a:r>
          </a:p>
          <a:p>
            <a:endParaRPr lang="en-GB" sz="2600" dirty="0"/>
          </a:p>
          <a:p>
            <a:pPr marL="514350" indent="-514350">
              <a:buFont typeface="+mj-lt"/>
              <a:buAutoNum type="alphaLcParenR"/>
            </a:pPr>
            <a:r>
              <a:rPr lang="en-GB" sz="2600" dirty="0" smtClean="0"/>
              <a:t> 2 bit colour depth?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600" dirty="0" smtClean="0"/>
              <a:t>1 bit colour depth?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600" dirty="0" smtClean="0"/>
              <a:t>8 bit colour depth?</a:t>
            </a:r>
          </a:p>
          <a:p>
            <a:pPr marL="514350" indent="-514350">
              <a:buFont typeface="+mj-lt"/>
              <a:buAutoNum type="alphaLcParenR"/>
            </a:pPr>
            <a:endParaRPr lang="en-GB" sz="2600" dirty="0"/>
          </a:p>
          <a:p>
            <a:r>
              <a:rPr lang="en-GB" sz="2600" dirty="0" smtClean="0"/>
              <a:t>What is the advantage of a low colour depth?</a:t>
            </a:r>
          </a:p>
        </p:txBody>
      </p:sp>
    </p:spTree>
    <p:extLst>
      <p:ext uri="{BB962C8B-B14F-4D97-AF65-F5344CB8AC3E}">
        <p14:creationId xmlns:p14="http://schemas.microsoft.com/office/powerpoint/2010/main" val="42533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Images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LO: understand how bitmapped and vector images are represented in a </a:t>
            </a:r>
            <a:r>
              <a:rPr lang="en-GB" dirty="0" smtClean="0"/>
              <a:t>computer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89" y="1032153"/>
            <a:ext cx="12190211" cy="5825847"/>
          </a:xfrm>
        </p:spPr>
        <p:txBody>
          <a:bodyPr>
            <a:normAutofit/>
          </a:bodyPr>
          <a:lstStyle/>
          <a:p>
            <a:r>
              <a:rPr lang="en-GB" b="1" dirty="0" smtClean="0"/>
              <a:t>Bitmap and Vector Research</a:t>
            </a:r>
          </a:p>
          <a:p>
            <a:endParaRPr lang="en-GB" sz="2600" dirty="0"/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/>
              <a:t>Find 3 bitmap file types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/>
              <a:t>Find 3 programs that allow users to create vector graphics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/>
              <a:t>How are colours represented using the RGB colour system?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dirty="0" smtClean="0"/>
              <a:t>Write an explanation of this in your </a:t>
            </a:r>
            <a:r>
              <a:rPr lang="en-GB" sz="2600" smtClean="0"/>
              <a:t>exercise </a:t>
            </a:r>
            <a:r>
              <a:rPr lang="en-GB" sz="2600" smtClean="0"/>
              <a:t>books</a:t>
            </a: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38734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CF606A979DC44894736665245F394F" ma:contentTypeVersion="12" ma:contentTypeDescription="Create a new document." ma:contentTypeScope="" ma:versionID="f4e250cc5a06a1b5dbd89e0164d9361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fefa9bea55d2fa40d32303509fe1c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AD191A-FD5F-438A-9F99-6C5AAD180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27E461-463C-44ED-A708-BA2FE8EA99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0B0CE-6F2C-4406-8B5C-4C109A49EB1A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869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Representing Images</vt:lpstr>
      <vt:lpstr>PowerPoint Presentation</vt:lpstr>
      <vt:lpstr>PowerPoint Presentation</vt:lpstr>
    </vt:vector>
  </TitlesOfParts>
  <Company>Twyford CE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Wiggins</dc:creator>
  <cp:lastModifiedBy>Chris Wiggins</cp:lastModifiedBy>
  <cp:revision>42</cp:revision>
  <dcterms:created xsi:type="dcterms:W3CDTF">2015-09-03T10:10:43Z</dcterms:created>
  <dcterms:modified xsi:type="dcterms:W3CDTF">2016-10-18T08:49:02Z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0x0101000CCF606A979DC44894736665245F394F</vt:lpwstr>
  </property>
</Properties>
</file>