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1" r:id="rId5"/>
    <p:sldId id="260" r:id="rId6"/>
    <p:sldId id="26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8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F299-5913-4A95-993E-985F6D6E81C3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ADD0-B651-4BD9-9EB8-AA4D3B4DC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" y="1032153"/>
            <a:ext cx="12182259" cy="17491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Creating a </a:t>
            </a:r>
            <a:r>
              <a:rPr lang="en-GB" b="1" dirty="0" err="1"/>
              <a:t>Vernam</a:t>
            </a:r>
            <a:r>
              <a:rPr lang="en-GB" b="1" dirty="0"/>
              <a:t> </a:t>
            </a:r>
            <a:r>
              <a:rPr lang="en-GB" b="1" dirty="0" smtClean="0"/>
              <a:t>cipher</a:t>
            </a:r>
          </a:p>
          <a:p>
            <a:r>
              <a:rPr lang="en-GB" sz="2800" dirty="0"/>
              <a:t>To encrypt a message, each character in the plaintext is combined with the character at the corresponding position in the key.</a:t>
            </a:r>
          </a:p>
          <a:p>
            <a:r>
              <a:rPr lang="en-GB" sz="2800" dirty="0"/>
              <a:t>Convert the corresponding plaintext and key characters into a binary code (originally a 5-bit </a:t>
            </a:r>
            <a:r>
              <a:rPr lang="en-GB" sz="2800" dirty="0" err="1"/>
              <a:t>Baudot</a:t>
            </a:r>
            <a:r>
              <a:rPr lang="en-GB" sz="2800" dirty="0"/>
              <a:t> code).</a:t>
            </a:r>
          </a:p>
          <a:p>
            <a:r>
              <a:rPr lang="en-GB" sz="2800" dirty="0"/>
              <a:t>Use a logical XOR on these binary representations to produce a new binary code, which in turn maps back to a character.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Computational </a:t>
            </a:r>
            <a:r>
              <a:rPr lang="en-GB" b="1" dirty="0" smtClean="0"/>
              <a:t>security</a:t>
            </a:r>
          </a:p>
          <a:p>
            <a:r>
              <a:rPr lang="en-GB" sz="2800" dirty="0"/>
              <a:t>The </a:t>
            </a:r>
            <a:r>
              <a:rPr lang="en-GB" sz="2800" dirty="0" err="1"/>
              <a:t>Vernam</a:t>
            </a:r>
            <a:r>
              <a:rPr lang="en-GB" sz="2800" dirty="0"/>
              <a:t> or one-time pad cipher is the only cipher that is considered to be 100% mathematically secure. </a:t>
            </a:r>
          </a:p>
          <a:p>
            <a:r>
              <a:rPr lang="en-GB" sz="2800" dirty="0"/>
              <a:t>All other ciphers can be cracked given enough time and enough </a:t>
            </a:r>
            <a:r>
              <a:rPr lang="en-GB" sz="2800" dirty="0" err="1"/>
              <a:t>ciphertext</a:t>
            </a:r>
            <a:r>
              <a:rPr lang="en-GB" sz="2800" dirty="0"/>
              <a:t> to work on. </a:t>
            </a:r>
          </a:p>
          <a:p>
            <a:r>
              <a:rPr lang="en-GB" sz="2800" dirty="0"/>
              <a:t>This leads to the concept of </a:t>
            </a:r>
            <a:r>
              <a:rPr lang="en-GB" sz="2800" b="1" dirty="0"/>
              <a:t>computational security </a:t>
            </a:r>
            <a:r>
              <a:rPr lang="en-GB" sz="2800" dirty="0"/>
              <a:t>or </a:t>
            </a:r>
            <a:r>
              <a:rPr lang="en-GB" sz="2800" b="1" dirty="0"/>
              <a:t>computational hardness</a:t>
            </a:r>
            <a:r>
              <a:rPr lang="en-GB" sz="2800" dirty="0"/>
              <a:t>. </a:t>
            </a:r>
          </a:p>
          <a:p>
            <a:r>
              <a:rPr lang="en-GB" sz="2800" dirty="0"/>
              <a:t>A cipher that is computationally secure is theoretically breakable but not using current technology in a timeframe that would be useful. </a:t>
            </a:r>
          </a:p>
          <a:p>
            <a:r>
              <a:rPr lang="en-GB" sz="2800" dirty="0"/>
              <a:t>This recognises the fact that although most encryption can theoretically be cracked, in practice it will be secure enough to withstand most </a:t>
            </a:r>
            <a:br>
              <a:rPr lang="en-GB" sz="2800" dirty="0"/>
            </a:br>
            <a:r>
              <a:rPr lang="en-GB" sz="2800" dirty="0"/>
              <a:t>threats</a:t>
            </a:r>
            <a:r>
              <a:rPr lang="en-GB" sz="2800" dirty="0" smtClean="0"/>
              <a:t>.</a:t>
            </a:r>
            <a:endParaRPr lang="en-GB" sz="2800" b="1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Code </a:t>
            </a:r>
            <a:r>
              <a:rPr lang="en-GB" b="1" dirty="0"/>
              <a:t>cracking </a:t>
            </a:r>
            <a:r>
              <a:rPr lang="en-GB" b="1" dirty="0" smtClean="0"/>
              <a:t>techniques</a:t>
            </a:r>
          </a:p>
          <a:p>
            <a:r>
              <a:rPr lang="en-GB" sz="2800" b="1" dirty="0"/>
              <a:t>Identifying commonly used techniques: </a:t>
            </a:r>
            <a:r>
              <a:rPr lang="en-GB" sz="2800" dirty="0"/>
              <a:t>Many </a:t>
            </a:r>
            <a:r>
              <a:rPr lang="en-GB" sz="2800" dirty="0" smtClean="0"/>
              <a:t>ciphers </a:t>
            </a:r>
            <a:r>
              <a:rPr lang="en-GB" sz="2800" dirty="0"/>
              <a:t>are based on substitution or transposition. </a:t>
            </a:r>
          </a:p>
          <a:p>
            <a:r>
              <a:rPr lang="en-GB" sz="2800" b="1" dirty="0"/>
              <a:t>Reverse engineering: </a:t>
            </a:r>
            <a:r>
              <a:rPr lang="en-GB" sz="2800" dirty="0"/>
              <a:t>This is the process of going back step by step until you work out how something has been put together. </a:t>
            </a:r>
          </a:p>
          <a:p>
            <a:r>
              <a:rPr lang="en-GB" sz="2800" b="1" dirty="0"/>
              <a:t>Dictionary attacks: </a:t>
            </a:r>
            <a:r>
              <a:rPr lang="en-GB" sz="2800" dirty="0"/>
              <a:t>This is the process of using a dictionary that contains common words and phrases. </a:t>
            </a:r>
          </a:p>
          <a:p>
            <a:r>
              <a:rPr lang="en-GB" sz="2800" b="1" dirty="0"/>
              <a:t>Brute-force: </a:t>
            </a:r>
            <a:r>
              <a:rPr lang="en-GB" sz="2800" dirty="0"/>
              <a:t>This is similar to a dictionary attack but takes much longer as, rather than looking at common words and phrases, it looks at every single permutation of characters that can be created.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smtClean="0"/>
              <a:t>Prep</a:t>
            </a:r>
            <a:endParaRPr lang="en-GB" b="1" dirty="0" smtClean="0"/>
          </a:p>
          <a:p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Specification Points</a:t>
            </a:r>
          </a:p>
          <a:p>
            <a:pPr fontAlgn="auto"/>
            <a:r>
              <a:rPr lang="en-GB" dirty="0"/>
              <a:t>3.5.6.8 Encryption in AS Level</a:t>
            </a:r>
          </a:p>
          <a:p>
            <a:r>
              <a:rPr lang="en-GB" dirty="0"/>
              <a:t>3.5.6.10 Encryption in A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</a:p>
          <a:p>
            <a:r>
              <a:rPr lang="en-GB" sz="2400" b="1" dirty="0" smtClean="0"/>
              <a:t>Encryption</a:t>
            </a:r>
            <a:r>
              <a:rPr lang="en-GB" sz="2400" dirty="0" smtClean="0"/>
              <a:t> </a:t>
            </a:r>
            <a:r>
              <a:rPr lang="en-GB" sz="2400" dirty="0"/>
              <a:t>is the process of scrambling data so that it cannot be understood by another person unless they know the </a:t>
            </a:r>
            <a:r>
              <a:rPr lang="en-GB" sz="2400" b="1" dirty="0"/>
              <a:t>encryption method </a:t>
            </a:r>
            <a:r>
              <a:rPr lang="en-GB" sz="2400" dirty="0"/>
              <a:t>and </a:t>
            </a:r>
            <a:r>
              <a:rPr lang="en-GB" sz="2400" b="1" dirty="0"/>
              <a:t>key</a:t>
            </a:r>
            <a:r>
              <a:rPr lang="en-GB" sz="2400" dirty="0"/>
              <a:t> used. </a:t>
            </a:r>
          </a:p>
          <a:p>
            <a:r>
              <a:rPr lang="en-GB" sz="2400" b="1" dirty="0"/>
              <a:t>Decryption</a:t>
            </a:r>
            <a:r>
              <a:rPr lang="en-GB" sz="2400" dirty="0"/>
              <a:t> is the process of turning the scrambled data back into data that can be understood. </a:t>
            </a:r>
          </a:p>
          <a:p>
            <a:r>
              <a:rPr lang="en-GB" sz="2400" dirty="0"/>
              <a:t>Data is encrypted before it is transmitted and decrypted when it is received. </a:t>
            </a:r>
          </a:p>
          <a:p>
            <a:r>
              <a:rPr lang="en-GB" sz="2400" dirty="0"/>
              <a:t>Therefore encryption keeps data secure during transmission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5806583" cy="5825847"/>
          </a:xfrm>
        </p:spPr>
        <p:txBody>
          <a:bodyPr/>
          <a:lstStyle/>
          <a:p>
            <a:r>
              <a:rPr lang="en-GB" b="1" dirty="0" smtClean="0"/>
              <a:t>Encryption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encryption works on the basis of turning plaintext into </a:t>
            </a:r>
            <a:r>
              <a:rPr lang="en-GB" sz="2400" dirty="0" err="1"/>
              <a:t>ciphertext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90" y="1448495"/>
            <a:ext cx="5772149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The Caesar Cipher</a:t>
            </a:r>
          </a:p>
          <a:p>
            <a:r>
              <a:rPr lang="en-GB" sz="2800" dirty="0"/>
              <a:t>Named after the Roman Emperor who used it for all of his personal correspondence, the </a:t>
            </a:r>
            <a:r>
              <a:rPr lang="en-GB" sz="2800" b="1" dirty="0"/>
              <a:t>Caesar Cipher </a:t>
            </a:r>
            <a:r>
              <a:rPr lang="en-GB" sz="2800" dirty="0"/>
              <a:t>is an example of a </a:t>
            </a:r>
            <a:r>
              <a:rPr lang="en-GB" sz="2800" b="1" dirty="0"/>
              <a:t>shift</a:t>
            </a:r>
            <a:r>
              <a:rPr lang="en-GB" sz="2800" dirty="0"/>
              <a:t> or </a:t>
            </a:r>
            <a:r>
              <a:rPr lang="en-GB" sz="2800" b="1" dirty="0"/>
              <a:t>substitution cipher</a:t>
            </a:r>
            <a:r>
              <a:rPr lang="en-GB" sz="2800" dirty="0"/>
              <a:t>. </a:t>
            </a:r>
          </a:p>
          <a:p>
            <a:r>
              <a:rPr lang="en-GB" sz="2800" dirty="0"/>
              <a:t>This method substitutes each letter of the alphabet for another character by simply shifting the letters forwards or backwards. </a:t>
            </a:r>
          </a:p>
          <a:p>
            <a:r>
              <a:rPr lang="en-GB" sz="2800" dirty="0"/>
              <a:t>A variation on this would be to shift letters on a random basis. </a:t>
            </a:r>
          </a:p>
          <a:p>
            <a:r>
              <a:rPr lang="en-GB" sz="2800" dirty="0"/>
              <a:t>A </a:t>
            </a:r>
            <a:r>
              <a:rPr lang="en-GB" sz="2800" b="1" dirty="0"/>
              <a:t>random substitution </a:t>
            </a:r>
            <a:r>
              <a:rPr lang="en-GB" sz="2800" dirty="0"/>
              <a:t>might look like this:</a:t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>The message: ‘BROADSWORD CALLING DANNY BOY’ becomes ‘ZMROCJFRMC POAAXWB COWWU ZAU’ 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1715"/>
              </p:ext>
            </p:extLst>
          </p:nvPr>
        </p:nvGraphicFramePr>
        <p:xfrm>
          <a:off x="924303" y="4637909"/>
          <a:ext cx="9889100" cy="585216"/>
        </p:xfrm>
        <a:graphic>
          <a:graphicData uri="http://schemas.openxmlformats.org/drawingml/2006/table">
            <a:tbl>
              <a:tblPr/>
              <a:tblGrid>
                <a:gridCol w="35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9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9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09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9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12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6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09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5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69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5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1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09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0018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066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09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13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A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B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C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D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E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F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G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H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I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J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K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L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M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N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O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P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Q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R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S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T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U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V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W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X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Y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Z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O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Z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P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C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Y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D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B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Q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X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K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L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A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V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W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R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I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S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M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J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E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G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N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F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T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U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H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Adding a keyword</a:t>
            </a:r>
          </a:p>
          <a:p>
            <a:r>
              <a:rPr lang="en-GB" sz="2800" dirty="0" smtClean="0"/>
              <a:t>This </a:t>
            </a:r>
            <a:r>
              <a:rPr lang="en-GB" sz="2800" dirty="0"/>
              <a:t>method would be fairly easy to work out.</a:t>
            </a:r>
          </a:p>
          <a:p>
            <a:r>
              <a:rPr lang="en-GB" sz="2800" dirty="0"/>
              <a:t>It could be made more secure by adding a keyword, for example, you might select the word ‘BEESWAX’. </a:t>
            </a:r>
          </a:p>
          <a:p>
            <a:r>
              <a:rPr lang="en-GB" sz="2800" dirty="0"/>
              <a:t>First, you need to delete any repeated letters in the word, leaving you with ‘BESWAX’. </a:t>
            </a:r>
          </a:p>
          <a:p>
            <a:r>
              <a:rPr lang="en-GB" sz="2800" dirty="0"/>
              <a:t>Then add this word to the start of the alphabet.</a:t>
            </a:r>
            <a:br>
              <a:rPr lang="en-GB" sz="2800" dirty="0"/>
            </a:br>
            <a:endParaRPr lang="en-GB" sz="2800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93941"/>
              </p:ext>
            </p:extLst>
          </p:nvPr>
        </p:nvGraphicFramePr>
        <p:xfrm>
          <a:off x="1167841" y="4987987"/>
          <a:ext cx="9985110" cy="864096"/>
        </p:xfrm>
        <a:graphic>
          <a:graphicData uri="http://schemas.openxmlformats.org/drawingml/2006/table">
            <a:tbl>
              <a:tblPr/>
              <a:tblGrid>
                <a:gridCol w="387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5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2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5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2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21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99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76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422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56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562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84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A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B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C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D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E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F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G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H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I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J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K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L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M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N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O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P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Q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R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T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U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V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W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X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Y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Z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B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E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W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A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X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C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D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F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G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H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I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J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K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L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M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N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O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P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Q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R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T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U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V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Y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Z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89784" marR="89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1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Frequency Analysis</a:t>
            </a:r>
          </a:p>
          <a:p>
            <a:r>
              <a:rPr lang="en-GB" sz="2800" dirty="0"/>
              <a:t>The </a:t>
            </a:r>
            <a:r>
              <a:rPr lang="en-GB" sz="2800" b="1" dirty="0"/>
              <a:t>Caesar cipher </a:t>
            </a:r>
            <a:r>
              <a:rPr lang="en-GB" sz="2800" dirty="0"/>
              <a:t>is one of the easiest to crack because of the nature of language. </a:t>
            </a:r>
          </a:p>
          <a:p>
            <a:r>
              <a:rPr lang="en-GB" sz="2800" dirty="0"/>
              <a:t>In English, for example, there are certain letters that are used more frequently than others and certain combinations of letters that are also common. </a:t>
            </a:r>
          </a:p>
          <a:p>
            <a:r>
              <a:rPr lang="en-GB" sz="2800" dirty="0"/>
              <a:t>By examining </a:t>
            </a:r>
            <a:r>
              <a:rPr lang="en-GB" sz="2800" dirty="0" err="1"/>
              <a:t>ciphertext</a:t>
            </a:r>
            <a:r>
              <a:rPr lang="en-GB" sz="2800" dirty="0"/>
              <a:t> for frequently used letters and patterns of letters it is possible to work out what letter has been substituted for which other letter.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500" b="1" dirty="0"/>
              <a:t>Transposition </a:t>
            </a:r>
            <a:r>
              <a:rPr lang="en-GB" sz="3500" b="1" dirty="0" smtClean="0"/>
              <a:t>cipher</a:t>
            </a:r>
          </a:p>
          <a:p>
            <a:r>
              <a:rPr lang="en-GB" sz="3000" dirty="0" smtClean="0"/>
              <a:t>With </a:t>
            </a:r>
            <a:r>
              <a:rPr lang="en-GB" sz="3000" dirty="0"/>
              <a:t>a </a:t>
            </a:r>
            <a:r>
              <a:rPr lang="en-GB" sz="3000" b="1" dirty="0"/>
              <a:t>transposition cipher</a:t>
            </a:r>
            <a:r>
              <a:rPr lang="en-GB" sz="3000" dirty="0"/>
              <a:t>, the letters of the message are transposed, or re-arranged to form an anagram. </a:t>
            </a:r>
          </a:p>
          <a:p>
            <a:r>
              <a:rPr lang="en-GB" sz="3000" dirty="0"/>
              <a:t>You must re-arrange the letters according to a set pattern to make it possible to decrypt the message. </a:t>
            </a:r>
          </a:p>
          <a:p>
            <a:r>
              <a:rPr lang="en-GB" sz="3000" dirty="0"/>
              <a:t>One way of doing this is called the </a:t>
            </a:r>
            <a:r>
              <a:rPr lang="en-GB" sz="3000" b="1" dirty="0" err="1"/>
              <a:t>railfence</a:t>
            </a:r>
            <a:r>
              <a:rPr lang="en-GB" sz="3000" b="1" dirty="0"/>
              <a:t> method </a:t>
            </a:r>
            <a:r>
              <a:rPr lang="en-GB" sz="3000" dirty="0"/>
              <a:t>where the message is split across several lines. </a:t>
            </a:r>
          </a:p>
          <a:p>
            <a:r>
              <a:rPr lang="en-GB" sz="3000" dirty="0"/>
              <a:t>For example:</a:t>
            </a:r>
            <a:br>
              <a:rPr lang="en-GB" sz="3000" dirty="0"/>
            </a:br>
            <a:r>
              <a:rPr lang="en-GB" sz="3000" dirty="0"/>
              <a:t/>
            </a:r>
            <a:br>
              <a:rPr lang="en-GB" sz="3000" dirty="0"/>
            </a:br>
            <a:r>
              <a:rPr lang="en-GB" sz="3000" dirty="0"/>
              <a:t/>
            </a:r>
            <a:br>
              <a:rPr lang="en-GB" sz="3000" dirty="0"/>
            </a:br>
            <a:r>
              <a:rPr lang="en-GB" sz="3000" dirty="0"/>
              <a:t/>
            </a:r>
            <a:br>
              <a:rPr lang="en-GB" sz="3000" dirty="0"/>
            </a:br>
            <a:r>
              <a:rPr lang="en-GB" sz="3000" dirty="0"/>
              <a:t>If you now read the message off line by line it becomes: ‘BODWRCLIGRASODALN’. </a:t>
            </a:r>
          </a:p>
          <a:p>
            <a:r>
              <a:rPr lang="en-GB" sz="3000" dirty="0"/>
              <a:t>If you were decrypting this message you </a:t>
            </a:r>
            <a:br>
              <a:rPr lang="en-GB" sz="3000" dirty="0"/>
            </a:br>
            <a:r>
              <a:rPr lang="en-GB" sz="3000" dirty="0"/>
              <a:t>would need to know the key is that it </a:t>
            </a:r>
            <a:br>
              <a:rPr lang="en-GB" sz="3000" dirty="0"/>
            </a:br>
            <a:r>
              <a:rPr lang="en-GB" sz="3000" dirty="0"/>
              <a:t>has been split over two lines.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99457" y="4149080"/>
          <a:ext cx="9409041" cy="648072"/>
        </p:xfrm>
        <a:graphic>
          <a:graphicData uri="http://schemas.openxmlformats.org/drawingml/2006/table">
            <a:tbl>
              <a:tblPr/>
              <a:tblGrid>
                <a:gridCol w="55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B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O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D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W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R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C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L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I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G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R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A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S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O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D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A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L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Tahoma"/>
                          <a:ea typeface="Calibri"/>
                          <a:cs typeface="Helvetica"/>
                        </a:rPr>
                        <a:t>N</a:t>
                      </a:r>
                      <a:endParaRPr lang="en-GB" sz="16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Tahoma"/>
                        <a:ea typeface="Calibri"/>
                        <a:cs typeface="Helvetic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8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Vernam</a:t>
            </a:r>
            <a:r>
              <a:rPr lang="en-GB" b="1" dirty="0"/>
              <a:t> </a:t>
            </a:r>
            <a:r>
              <a:rPr lang="en-GB" b="1" dirty="0" smtClean="0"/>
              <a:t>cipher</a:t>
            </a:r>
          </a:p>
          <a:p>
            <a:r>
              <a:rPr lang="en-GB" sz="2800" b="1" dirty="0"/>
              <a:t>Gilbert </a:t>
            </a:r>
            <a:r>
              <a:rPr lang="en-GB" sz="2800" b="1" dirty="0" err="1"/>
              <a:t>Vernam</a:t>
            </a:r>
            <a:r>
              <a:rPr lang="en-GB" sz="2800" b="1" dirty="0"/>
              <a:t> </a:t>
            </a:r>
            <a:r>
              <a:rPr lang="en-GB" sz="2800" dirty="0"/>
              <a:t>invented the </a:t>
            </a:r>
            <a:r>
              <a:rPr lang="en-GB" sz="2800" b="1" dirty="0" err="1"/>
              <a:t>Vernam</a:t>
            </a:r>
            <a:r>
              <a:rPr lang="en-GB" sz="2800" b="1" dirty="0"/>
              <a:t> cipher</a:t>
            </a:r>
            <a:r>
              <a:rPr lang="en-GB" sz="2800" dirty="0"/>
              <a:t> around 100 years ago as a means of keeping data secure while it was being transmitted using telex machines. </a:t>
            </a:r>
          </a:p>
          <a:p>
            <a:r>
              <a:rPr lang="en-GB" sz="2800" dirty="0"/>
              <a:t>The </a:t>
            </a:r>
            <a:r>
              <a:rPr lang="en-GB" sz="2800" dirty="0" err="1"/>
              <a:t>Vernam</a:t>
            </a:r>
            <a:r>
              <a:rPr lang="en-GB" sz="2800" dirty="0"/>
              <a:t> cipher is an example of a class of encryption techniques known as </a:t>
            </a:r>
            <a:r>
              <a:rPr lang="en-GB" sz="2800" b="1" dirty="0"/>
              <a:t>one-time pad techniques</a:t>
            </a:r>
            <a:r>
              <a:rPr lang="en-GB" sz="2800" dirty="0"/>
              <a:t>. </a:t>
            </a:r>
          </a:p>
          <a:p>
            <a:r>
              <a:rPr lang="en-GB" sz="2800" dirty="0"/>
              <a:t>The key that is used is a sequence of letters that should be as long as the plaintext that is being encoded. </a:t>
            </a:r>
          </a:p>
          <a:p>
            <a:r>
              <a:rPr lang="en-GB" sz="2800" dirty="0"/>
              <a:t>The key can be recorded on a pad, although in the </a:t>
            </a:r>
            <a:r>
              <a:rPr lang="en-GB" sz="2800" dirty="0" err="1"/>
              <a:t>Vernam</a:t>
            </a:r>
            <a:r>
              <a:rPr lang="en-GB" sz="2800" dirty="0"/>
              <a:t> case the key was written on a punched taped for input into the telex device. </a:t>
            </a:r>
          </a:p>
          <a:p>
            <a:r>
              <a:rPr lang="en-GB" sz="2800" dirty="0"/>
              <a:t>For maximum security, a particular key should only be used to encrypt one message, hence the name </a:t>
            </a:r>
            <a:br>
              <a:rPr lang="en-GB" sz="2800" dirty="0"/>
            </a:br>
            <a:r>
              <a:rPr lang="en-GB" sz="2800" dirty="0"/>
              <a:t>one-time pad</a:t>
            </a:r>
            <a:r>
              <a:rPr lang="en-GB" sz="2800" dirty="0" smtClean="0"/>
              <a:t>.</a:t>
            </a:r>
            <a:endParaRPr lang="en-GB" sz="2800" b="1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B0CE-6F2C-4406-8B5C-4C109A49EB1A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854</Words>
  <Application>Microsoft Office PowerPoint</Application>
  <PresentationFormat>Widescreen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Tahoma</vt:lpstr>
      <vt:lpstr>Times New Roman</vt:lpstr>
      <vt:lpstr>Office Theme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18</cp:revision>
  <dcterms:created xsi:type="dcterms:W3CDTF">2015-09-03T10:10:43Z</dcterms:created>
  <dcterms:modified xsi:type="dcterms:W3CDTF">2016-11-08T10:00:16Z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