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300" r:id="rId5"/>
    <p:sldId id="311" r:id="rId6"/>
    <p:sldId id="340" r:id="rId7"/>
    <p:sldId id="333" r:id="rId8"/>
    <p:sldId id="318" r:id="rId9"/>
    <p:sldId id="334" r:id="rId10"/>
    <p:sldId id="341" r:id="rId11"/>
    <p:sldId id="342" r:id="rId12"/>
    <p:sldId id="335" r:id="rId13"/>
    <p:sldId id="343" r:id="rId14"/>
    <p:sldId id="338" r:id="rId15"/>
    <p:sldId id="325" r:id="rId16"/>
    <p:sldId id="336" r:id="rId17"/>
    <p:sldId id="337" r:id="rId18"/>
    <p:sldId id="326" r:id="rId19"/>
    <p:sldId id="339" r:id="rId20"/>
    <p:sldId id="344" r:id="rId21"/>
    <p:sldId id="259" r:id="rId22"/>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980" autoAdjust="0"/>
  </p:normalViewPr>
  <p:slideViewPr>
    <p:cSldViewPr snapToGrid="0">
      <p:cViewPr varScale="1">
        <p:scale>
          <a:sx n="71" d="100"/>
          <a:sy n="71" d="100"/>
        </p:scale>
        <p:origin x="-618" y="-108"/>
      </p:cViewPr>
      <p:guideLst>
        <p:guide orient="horz" pos="2160"/>
        <p:guide pos="3840"/>
      </p:guideLst>
    </p:cSldViewPr>
  </p:slideViewPr>
  <p:notesTextViewPr>
    <p:cViewPr>
      <p:scale>
        <a:sx n="1" d="1"/>
        <a:sy n="1" d="1"/>
      </p:scale>
      <p:origin x="0" y="0"/>
    </p:cViewPr>
  </p:notesTextViewPr>
  <p:notesViewPr>
    <p:cSldViewPr snapToGrid="0">
      <p:cViewPr varScale="1">
        <p:scale>
          <a:sx n="81" d="100"/>
          <a:sy n="81" d="100"/>
        </p:scale>
        <p:origin x="399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B456B70-7D82-4041-A343-8FED32CE5A49}" type="datetimeFigureOut">
              <a:rPr lang="en-GB" smtClean="0"/>
              <a:t>05/02/2017</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82FAEF5-9E6E-4CA8-9A60-93F5C8A37FE0}" type="slidenum">
              <a:rPr lang="en-GB" smtClean="0"/>
              <a:t>‹#›</a:t>
            </a:fld>
            <a:endParaRPr lang="en-GB"/>
          </a:p>
        </p:txBody>
      </p:sp>
    </p:spTree>
    <p:extLst>
      <p:ext uri="{BB962C8B-B14F-4D97-AF65-F5344CB8AC3E}">
        <p14:creationId xmlns:p14="http://schemas.microsoft.com/office/powerpoint/2010/main" val="3852134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16B796A-B7AA-4768-9387-6C58CB205E13}" type="datetimeFigureOut">
              <a:rPr lang="en-GB" smtClean="0"/>
              <a:t>05/02/2017</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B5E2BEC3-899C-4E03-8BB7-2DCEF1958187}" type="slidenum">
              <a:rPr lang="en-GB" smtClean="0"/>
              <a:t>‹#›</a:t>
            </a:fld>
            <a:endParaRPr lang="en-GB"/>
          </a:p>
        </p:txBody>
      </p:sp>
    </p:spTree>
    <p:extLst>
      <p:ext uri="{BB962C8B-B14F-4D97-AF65-F5344CB8AC3E}">
        <p14:creationId xmlns:p14="http://schemas.microsoft.com/office/powerpoint/2010/main" val="90541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Learn</a:t>
            </a:r>
            <a:r>
              <a:rPr lang="en-GB" sz="1200" baseline="0" dirty="0" smtClean="0"/>
              <a:t> definitions: </a:t>
            </a:r>
            <a:r>
              <a:rPr lang="en-GB" sz="1200" dirty="0" smtClean="0"/>
              <a:t>Processor, Bus, System Bus (Data, Address and Control), Clock, RAM, ROM, Volatile, Non-Volatile, BIOS, Main Memory, Memory addresses, I/O controller, microprocessor</a:t>
            </a:r>
          </a:p>
          <a:p>
            <a:endParaRPr lang="en-GB" dirty="0"/>
          </a:p>
        </p:txBody>
      </p:sp>
      <p:sp>
        <p:nvSpPr>
          <p:cNvPr id="4" name="Slide Number Placeholder 3"/>
          <p:cNvSpPr>
            <a:spLocks noGrp="1"/>
          </p:cNvSpPr>
          <p:nvPr>
            <p:ph type="sldNum" sz="quarter" idx="10"/>
          </p:nvPr>
        </p:nvSpPr>
        <p:spPr/>
        <p:txBody>
          <a:bodyPr/>
          <a:lstStyle/>
          <a:p>
            <a:fld id="{B5E2BEC3-899C-4E03-8BB7-2DCEF1958187}" type="slidenum">
              <a:rPr lang="en-GB" smtClean="0"/>
              <a:t>3</a:t>
            </a:fld>
            <a:endParaRPr lang="en-GB"/>
          </a:p>
        </p:txBody>
      </p:sp>
    </p:spTree>
    <p:extLst>
      <p:ext uri="{BB962C8B-B14F-4D97-AF65-F5344CB8AC3E}">
        <p14:creationId xmlns:p14="http://schemas.microsoft.com/office/powerpoint/2010/main" val="392258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05/02/2017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
        <p:nvSpPr>
          <p:cNvPr id="9" name="Rectangle 8"/>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0" name="Rectangle 9"/>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87296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05/02/2017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458867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05/02/2017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07104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GB"/>
          </a:p>
        </p:txBody>
      </p:sp>
      <p:sp>
        <p:nvSpPr>
          <p:cNvPr id="3" name="Content Placeholder 2"/>
          <p:cNvSpPr>
            <a:spLocks noGrp="1"/>
          </p:cNvSpPr>
          <p:nvPr>
            <p:ph idx="1"/>
          </p:nvPr>
        </p:nvSpPr>
        <p:spPr>
          <a:xfrm>
            <a:off x="1789" y="1032153"/>
            <a:ext cx="12182259" cy="4709053"/>
          </a:xfrm>
        </p:spPr>
        <p:txBody>
          <a:bodyPr/>
          <a:lstStyle>
            <a:lvl1pPr marL="0" indent="0">
              <a:buNone/>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11" name="Table 10"/>
          <p:cNvGraphicFramePr>
            <a:graphicFrameLocks noGrp="1"/>
          </p:cNvGraphicFramePr>
          <p:nvPr userDrawn="1">
            <p:extLst>
              <p:ext uri="{D42A27DB-BD31-4B8C-83A1-F6EECF244321}">
                <p14:modId xmlns:p14="http://schemas.microsoft.com/office/powerpoint/2010/main" val="1025200326"/>
              </p:ext>
            </p:extLst>
          </p:nvPr>
        </p:nvGraphicFramePr>
        <p:xfrm>
          <a:off x="9740" y="5741207"/>
          <a:ext cx="12174307" cy="1115814"/>
        </p:xfrm>
        <a:graphic>
          <a:graphicData uri="http://schemas.openxmlformats.org/drawingml/2006/table">
            <a:tbl>
              <a:tblPr firstRow="1" bandRow="1">
                <a:tableStyleId>{8A107856-5554-42FB-B03E-39F5DBC370BA}</a:tableStyleId>
              </a:tblPr>
              <a:tblGrid>
                <a:gridCol w="12174307">
                  <a:extLst>
                    <a:ext uri="{9D8B030D-6E8A-4147-A177-3AD203B41FA5}">
                      <a16:colId xmlns="" xmlns:a16="http://schemas.microsoft.com/office/drawing/2014/main" val="20000"/>
                    </a:ext>
                  </a:extLst>
                </a:gridCol>
              </a:tblGrid>
              <a:tr h="371938">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 xmlns:a16="http://schemas.microsoft.com/office/drawing/2014/main" val="10000"/>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1"/>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extLst>
                  <a:ext uri="{0D108BD9-81ED-4DB2-BD59-A6C34878D82A}">
                    <a16:rowId xmlns="" xmlns:a16="http://schemas.microsoft.com/office/drawing/2014/main" val="10002"/>
                  </a:ext>
                </a:extLst>
              </a:tr>
            </a:tbl>
          </a:graphicData>
        </a:graphic>
      </p:graphicFrame>
      <p:sp>
        <p:nvSpPr>
          <p:cNvPr id="13" name="Text Placeholder 12"/>
          <p:cNvSpPr>
            <a:spLocks noGrp="1"/>
          </p:cNvSpPr>
          <p:nvPr>
            <p:ph type="body" sz="quarter" idx="14" hasCustomPrompt="1"/>
          </p:nvPr>
        </p:nvSpPr>
        <p:spPr>
          <a:xfrm>
            <a:off x="9726" y="5747640"/>
            <a:ext cx="12174323" cy="350838"/>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14" name="Text Placeholder 12"/>
          <p:cNvSpPr>
            <a:spLocks noGrp="1"/>
          </p:cNvSpPr>
          <p:nvPr>
            <p:ph type="body" sz="quarter" idx="15" hasCustomPrompt="1"/>
          </p:nvPr>
        </p:nvSpPr>
        <p:spPr>
          <a:xfrm>
            <a:off x="9712" y="6122331"/>
            <a:ext cx="12174323" cy="350838"/>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15" name="Text Placeholder 12"/>
          <p:cNvSpPr>
            <a:spLocks noGrp="1"/>
          </p:cNvSpPr>
          <p:nvPr>
            <p:ph type="body" sz="quarter" idx="16" hasCustomPrompt="1"/>
          </p:nvPr>
        </p:nvSpPr>
        <p:spPr>
          <a:xfrm>
            <a:off x="9726" y="6495504"/>
            <a:ext cx="12174323" cy="350838"/>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18" name="Rectangle 17"/>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9" name="Rectangle 18"/>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67654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05/02/2017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
        <p:nvSpPr>
          <p:cNvPr id="9" name="Rectangle 8"/>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0" name="Rectangle 9"/>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295476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149350"/>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149350"/>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14" name="Table 13"/>
          <p:cNvGraphicFramePr>
            <a:graphicFrameLocks noGrp="1"/>
          </p:cNvGraphicFramePr>
          <p:nvPr userDrawn="1">
            <p:extLst>
              <p:ext uri="{D42A27DB-BD31-4B8C-83A1-F6EECF244321}">
                <p14:modId xmlns:p14="http://schemas.microsoft.com/office/powerpoint/2010/main" val="1290932269"/>
              </p:ext>
            </p:extLst>
          </p:nvPr>
        </p:nvGraphicFramePr>
        <p:xfrm>
          <a:off x="9740" y="5741207"/>
          <a:ext cx="12174307" cy="1115814"/>
        </p:xfrm>
        <a:graphic>
          <a:graphicData uri="http://schemas.openxmlformats.org/drawingml/2006/table">
            <a:tbl>
              <a:tblPr firstRow="1" bandRow="1">
                <a:tableStyleId>{8A107856-5554-42FB-B03E-39F5DBC370BA}</a:tableStyleId>
              </a:tblPr>
              <a:tblGrid>
                <a:gridCol w="12174307">
                  <a:extLst>
                    <a:ext uri="{9D8B030D-6E8A-4147-A177-3AD203B41FA5}">
                      <a16:colId xmlns="" xmlns:a16="http://schemas.microsoft.com/office/drawing/2014/main" val="20000"/>
                    </a:ext>
                  </a:extLst>
                </a:gridCol>
              </a:tblGrid>
              <a:tr h="371938">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 xmlns:a16="http://schemas.microsoft.com/office/drawing/2014/main" val="10000"/>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1"/>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extLst>
                  <a:ext uri="{0D108BD9-81ED-4DB2-BD59-A6C34878D82A}">
                    <a16:rowId xmlns="" xmlns:a16="http://schemas.microsoft.com/office/drawing/2014/main" val="10002"/>
                  </a:ext>
                </a:extLst>
              </a:tr>
            </a:tbl>
          </a:graphicData>
        </a:graphic>
      </p:graphicFrame>
      <p:sp>
        <p:nvSpPr>
          <p:cNvPr id="15" name="Text Placeholder 12"/>
          <p:cNvSpPr>
            <a:spLocks noGrp="1"/>
          </p:cNvSpPr>
          <p:nvPr>
            <p:ph type="body" sz="quarter" idx="14" hasCustomPrompt="1"/>
          </p:nvPr>
        </p:nvSpPr>
        <p:spPr>
          <a:xfrm>
            <a:off x="9726" y="5747640"/>
            <a:ext cx="12174323" cy="350838"/>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16" name="Text Placeholder 12"/>
          <p:cNvSpPr>
            <a:spLocks noGrp="1"/>
          </p:cNvSpPr>
          <p:nvPr>
            <p:ph type="body" sz="quarter" idx="15" hasCustomPrompt="1"/>
          </p:nvPr>
        </p:nvSpPr>
        <p:spPr>
          <a:xfrm>
            <a:off x="9712" y="6122331"/>
            <a:ext cx="12174323" cy="350838"/>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17" name="Text Placeholder 12"/>
          <p:cNvSpPr>
            <a:spLocks noGrp="1"/>
          </p:cNvSpPr>
          <p:nvPr>
            <p:ph type="body" sz="quarter" idx="16" hasCustomPrompt="1"/>
          </p:nvPr>
        </p:nvSpPr>
        <p:spPr>
          <a:xfrm>
            <a:off x="9726" y="6495504"/>
            <a:ext cx="12174323" cy="350838"/>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20" name="Rectangle 19"/>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21" name="Rectangle 20"/>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43315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05/02/2017</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
        <p:nvSpPr>
          <p:cNvPr id="12" name="Rectangle 11"/>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3" name="Rectangle 12"/>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326852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6"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7" name="Table 6"/>
          <p:cNvGraphicFramePr>
            <a:graphicFrameLocks noGrp="1"/>
          </p:cNvGraphicFramePr>
          <p:nvPr userDrawn="1">
            <p:extLst>
              <p:ext uri="{D42A27DB-BD31-4B8C-83A1-F6EECF244321}">
                <p14:modId xmlns:p14="http://schemas.microsoft.com/office/powerpoint/2010/main" val="1290932269"/>
              </p:ext>
            </p:extLst>
          </p:nvPr>
        </p:nvGraphicFramePr>
        <p:xfrm>
          <a:off x="9740" y="5741207"/>
          <a:ext cx="12174307" cy="1115814"/>
        </p:xfrm>
        <a:graphic>
          <a:graphicData uri="http://schemas.openxmlformats.org/drawingml/2006/table">
            <a:tbl>
              <a:tblPr firstRow="1" bandRow="1">
                <a:tableStyleId>{8A107856-5554-42FB-B03E-39F5DBC370BA}</a:tableStyleId>
              </a:tblPr>
              <a:tblGrid>
                <a:gridCol w="12174307">
                  <a:extLst>
                    <a:ext uri="{9D8B030D-6E8A-4147-A177-3AD203B41FA5}">
                      <a16:colId xmlns="" xmlns:a16="http://schemas.microsoft.com/office/drawing/2014/main" val="20000"/>
                    </a:ext>
                  </a:extLst>
                </a:gridCol>
              </a:tblGrid>
              <a:tr h="371938">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 xmlns:a16="http://schemas.microsoft.com/office/drawing/2014/main" val="10000"/>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1"/>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extLst>
                  <a:ext uri="{0D108BD9-81ED-4DB2-BD59-A6C34878D82A}">
                    <a16:rowId xmlns="" xmlns:a16="http://schemas.microsoft.com/office/drawing/2014/main" val="10002"/>
                  </a:ext>
                </a:extLst>
              </a:tr>
            </a:tbl>
          </a:graphicData>
        </a:graphic>
      </p:graphicFrame>
      <p:sp>
        <p:nvSpPr>
          <p:cNvPr id="8" name="Text Placeholder 12"/>
          <p:cNvSpPr>
            <a:spLocks noGrp="1"/>
          </p:cNvSpPr>
          <p:nvPr>
            <p:ph type="body" sz="quarter" idx="14" hasCustomPrompt="1"/>
          </p:nvPr>
        </p:nvSpPr>
        <p:spPr>
          <a:xfrm>
            <a:off x="9726" y="5747640"/>
            <a:ext cx="12174323" cy="350838"/>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9" name="Text Placeholder 12"/>
          <p:cNvSpPr>
            <a:spLocks noGrp="1"/>
          </p:cNvSpPr>
          <p:nvPr>
            <p:ph type="body" sz="quarter" idx="15" hasCustomPrompt="1"/>
          </p:nvPr>
        </p:nvSpPr>
        <p:spPr>
          <a:xfrm>
            <a:off x="9712" y="6122331"/>
            <a:ext cx="12174323" cy="350838"/>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10" name="Text Placeholder 12"/>
          <p:cNvSpPr>
            <a:spLocks noGrp="1"/>
          </p:cNvSpPr>
          <p:nvPr>
            <p:ph type="body" sz="quarter" idx="16" hasCustomPrompt="1"/>
          </p:nvPr>
        </p:nvSpPr>
        <p:spPr>
          <a:xfrm>
            <a:off x="9726" y="6495504"/>
            <a:ext cx="12174323" cy="350838"/>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11" name="Rectangle 10"/>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2" name="Rectangle 11"/>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06498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05/02/2017</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218295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05/02/2017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74943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05/02/2017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358335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607608"/>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9740" y="1111664"/>
            <a:ext cx="12182259" cy="46215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188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1" u="sng" kern="1200" baseline="0">
          <a:solidFill>
            <a:schemeClr val="tx1"/>
          </a:solidFill>
          <a:uFill>
            <a:solidFill>
              <a:srgbClr val="FF0000"/>
            </a:solidFill>
          </a:u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pcguide.com/ref/cpu/arch/extClocks-c.html" TargetMode="External"/><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5.png"/><Relationship Id="rId16"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hyperlink" Target="http://www.google.co.uk/url?sa=i&amp;source=images&amp;cd=&amp;cad=rja&amp;docid=2sYVBH_szcF87M&amp;tbnid=qOdqZ4aX10-SWM:&amp;ved=0CAgQjRwwAA&amp;url=http://bestclipartblog.com/28-ear-clip-art.html/ear-clip-art-14&amp;ei=63s0UvOACMSO7Qba94GwBw&amp;psig=AFQjCNEZQd_10GjPYHaPG9bzOQB08fLR4g&amp;ust=1379257707221425" TargetMode="External"/><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Processor and Buses</a:t>
            </a:r>
            <a:endParaRPr lang="en-GB" dirty="0"/>
          </a:p>
        </p:txBody>
      </p:sp>
      <p:sp>
        <p:nvSpPr>
          <p:cNvPr id="3" name="Content Placeholder 2"/>
          <p:cNvSpPr>
            <a:spLocks noGrp="1"/>
          </p:cNvSpPr>
          <p:nvPr>
            <p:ph idx="1"/>
          </p:nvPr>
        </p:nvSpPr>
        <p:spPr/>
        <p:txBody>
          <a:bodyPr/>
          <a:lstStyle/>
          <a:p>
            <a:r>
              <a:rPr lang="en-GB" b="1" dirty="0" smtClean="0"/>
              <a:t>Computer Architecture</a:t>
            </a:r>
          </a:p>
          <a:p>
            <a:endParaRPr lang="en-GB" sz="2800" dirty="0" smtClean="0"/>
          </a:p>
        </p:txBody>
      </p:sp>
      <p:sp>
        <p:nvSpPr>
          <p:cNvPr id="4" name="Text Placeholder 3"/>
          <p:cNvSpPr>
            <a:spLocks noGrp="1"/>
          </p:cNvSpPr>
          <p:nvPr>
            <p:ph type="body" sz="quarter" idx="13"/>
          </p:nvPr>
        </p:nvSpPr>
        <p:spPr/>
        <p:txBody>
          <a:bodyPr/>
          <a:lstStyle/>
          <a:p>
            <a:r>
              <a:rPr lang="en-GB" dirty="0"/>
              <a:t>LO: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560545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Computer Architecture</a:t>
            </a:r>
          </a:p>
        </p:txBody>
      </p:sp>
      <p:sp>
        <p:nvSpPr>
          <p:cNvPr id="3" name="Content Placeholder 2"/>
          <p:cNvSpPr>
            <a:spLocks noGrp="1"/>
          </p:cNvSpPr>
          <p:nvPr>
            <p:ph idx="1"/>
          </p:nvPr>
        </p:nvSpPr>
        <p:spPr>
          <a:xfrm>
            <a:off x="34096" y="1038587"/>
            <a:ext cx="12157904" cy="4709053"/>
          </a:xfrm>
        </p:spPr>
        <p:txBody>
          <a:bodyPr>
            <a:normAutofit/>
          </a:bodyPr>
          <a:lstStyle/>
          <a:p>
            <a:r>
              <a:rPr lang="en-GB" b="1" dirty="0" smtClean="0"/>
              <a:t>Address Bus</a:t>
            </a:r>
            <a:endParaRPr lang="en-GB" sz="2800" b="1" dirty="0" smtClean="0"/>
          </a:p>
          <a:p>
            <a:pPr marL="457200" indent="-457200">
              <a:buFont typeface="Arial" panose="020B0604020202020204" pitchFamily="34" charset="0"/>
              <a:buChar char="•"/>
            </a:pPr>
            <a:r>
              <a:rPr lang="en-GB" sz="2800" dirty="0" smtClean="0"/>
              <a:t>An address bus that is 8 bits wide could access how many memory locations in a hard disk?</a:t>
            </a:r>
          </a:p>
          <a:p>
            <a:pPr marL="457200" indent="-457200">
              <a:buFont typeface="Arial" panose="020B0604020202020204" pitchFamily="34" charset="0"/>
              <a:buChar char="•"/>
            </a:pPr>
            <a:r>
              <a:rPr lang="en-GB" sz="2800" dirty="0" smtClean="0">
                <a:solidFill>
                  <a:srgbClr val="FF0000"/>
                </a:solidFill>
              </a:rPr>
              <a:t>2</a:t>
            </a:r>
            <a:r>
              <a:rPr lang="en-GB" sz="2800" baseline="30000" dirty="0" smtClean="0">
                <a:solidFill>
                  <a:srgbClr val="FF0000"/>
                </a:solidFill>
              </a:rPr>
              <a:t>8</a:t>
            </a:r>
            <a:r>
              <a:rPr lang="en-GB" sz="2800" dirty="0" smtClean="0">
                <a:solidFill>
                  <a:srgbClr val="FF0000"/>
                </a:solidFill>
              </a:rPr>
              <a:t>   </a:t>
            </a:r>
            <a:r>
              <a:rPr lang="en-GB" sz="2800" dirty="0" smtClean="0">
                <a:solidFill>
                  <a:srgbClr val="FF0000"/>
                </a:solidFill>
                <a:sym typeface="Wingdings" panose="05000000000000000000" pitchFamily="2" charset="2"/>
              </a:rPr>
              <a:t>   256</a:t>
            </a:r>
            <a:endParaRPr lang="en-GB" sz="2800" dirty="0" smtClean="0">
              <a:solidFill>
                <a:srgbClr val="FF0000"/>
              </a:solidFill>
            </a:endParaRP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smtClean="0"/>
              <a:t>What is the advantage of having an address bus of 64 bits, over an address bus of 32 bits?</a:t>
            </a:r>
          </a:p>
          <a:p>
            <a:pPr marL="457200" indent="-457200">
              <a:buFont typeface="Arial" panose="020B0604020202020204" pitchFamily="34" charset="0"/>
              <a:buChar char="•"/>
            </a:pPr>
            <a:r>
              <a:rPr lang="en-GB" sz="2800" dirty="0" smtClean="0">
                <a:solidFill>
                  <a:srgbClr val="FF0000"/>
                </a:solidFill>
              </a:rPr>
              <a:t>You can address twice as many memory locations which means you can store twice as much data in main memory</a:t>
            </a:r>
            <a:endParaRPr lang="en-GB" sz="2800" dirty="0">
              <a:solidFill>
                <a:srgbClr val="FF0000"/>
              </a:solidFill>
            </a:endParaRPr>
          </a:p>
        </p:txBody>
      </p:sp>
      <p:sp>
        <p:nvSpPr>
          <p:cNvPr id="4" name="Text Placeholder 3"/>
          <p:cNvSpPr>
            <a:spLocks noGrp="1"/>
          </p:cNvSpPr>
          <p:nvPr>
            <p:ph type="body" sz="quarter" idx="13"/>
          </p:nvPr>
        </p:nvSpPr>
        <p:spPr/>
        <p:txBody>
          <a:bodyPr/>
          <a:lstStyle/>
          <a:p>
            <a:r>
              <a:rPr lang="en-GB" dirty="0"/>
              <a:t>LO</a:t>
            </a:r>
            <a:r>
              <a:rPr lang="en-GB" dirty="0" smtClean="0"/>
              <a:t>:</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322043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Computer Architecture</a:t>
            </a:r>
          </a:p>
        </p:txBody>
      </p:sp>
      <p:sp>
        <p:nvSpPr>
          <p:cNvPr id="3" name="Content Placeholder 2"/>
          <p:cNvSpPr>
            <a:spLocks noGrp="1"/>
          </p:cNvSpPr>
          <p:nvPr>
            <p:ph idx="1"/>
          </p:nvPr>
        </p:nvSpPr>
        <p:spPr/>
        <p:txBody>
          <a:bodyPr>
            <a:normAutofit/>
          </a:bodyPr>
          <a:lstStyle/>
          <a:p>
            <a:r>
              <a:rPr lang="en-US" b="1" dirty="0" smtClean="0"/>
              <a:t>The System Clock</a:t>
            </a:r>
          </a:p>
          <a:p>
            <a:pPr marL="457200" indent="-457200">
              <a:buFont typeface="Arial" panose="020B0604020202020204" pitchFamily="34" charset="0"/>
              <a:buChar char="•"/>
            </a:pPr>
            <a:r>
              <a:rPr lang="en-GB" sz="2800" dirty="0"/>
              <a:t>A signal used to </a:t>
            </a:r>
            <a:r>
              <a:rPr lang="en-GB" sz="2800" dirty="0" smtClean="0"/>
              <a:t>synchronise components and signals inside </a:t>
            </a:r>
            <a:r>
              <a:rPr lang="en-GB" sz="2800" dirty="0"/>
              <a:t>the </a:t>
            </a:r>
            <a:r>
              <a:rPr lang="en-GB" sz="2800" dirty="0" smtClean="0"/>
              <a:t>processor </a:t>
            </a:r>
            <a:endParaRPr lang="en-GB" sz="2800" dirty="0"/>
          </a:p>
          <a:p>
            <a:pPr marL="457200" indent="-457200">
              <a:buFont typeface="Arial" panose="020B0604020202020204" pitchFamily="34" charset="0"/>
              <a:buChar char="•"/>
            </a:pPr>
            <a:r>
              <a:rPr lang="en-GB" sz="2800" dirty="0"/>
              <a:t>Measured in Hertz (Hz), which is the number of clock cycles per second. </a:t>
            </a:r>
            <a:endParaRPr lang="en-GB" sz="2800" dirty="0" smtClean="0"/>
          </a:p>
          <a:p>
            <a:pPr marL="457200" indent="-457200">
              <a:buFont typeface="Arial" panose="020B0604020202020204" pitchFamily="34" charset="0"/>
              <a:buChar char="•"/>
            </a:pPr>
            <a:r>
              <a:rPr lang="en-GB" sz="2800" dirty="0" smtClean="0"/>
              <a:t>1 Hz =  1 </a:t>
            </a:r>
            <a:r>
              <a:rPr lang="en-GB" sz="2800" dirty="0"/>
              <a:t>clock </a:t>
            </a:r>
            <a:r>
              <a:rPr lang="en-GB" sz="2800" dirty="0" smtClean="0"/>
              <a:t>cycle per second</a:t>
            </a:r>
          </a:p>
          <a:p>
            <a:pPr marL="457200" indent="-457200">
              <a:buFont typeface="Arial" panose="020B0604020202020204" pitchFamily="34" charset="0"/>
              <a:buChar char="•"/>
            </a:pPr>
            <a:r>
              <a:rPr lang="en-GB" sz="2800" dirty="0" smtClean="0"/>
              <a:t>1 KHz = 1,000 clock cycles per second</a:t>
            </a:r>
          </a:p>
          <a:p>
            <a:pPr marL="457200" indent="-457200">
              <a:buFont typeface="Arial" panose="020B0604020202020204" pitchFamily="34" charset="0"/>
              <a:buChar char="•"/>
            </a:pPr>
            <a:r>
              <a:rPr lang="en-GB" sz="2800" dirty="0" smtClean="0"/>
              <a:t>1 MHz =  1,000,000 </a:t>
            </a:r>
            <a:r>
              <a:rPr lang="en-GB" sz="2800" dirty="0"/>
              <a:t>clock cycles per </a:t>
            </a:r>
            <a:r>
              <a:rPr lang="en-GB" sz="2800" dirty="0" smtClean="0"/>
              <a:t>second</a:t>
            </a:r>
          </a:p>
          <a:p>
            <a:pPr marL="457200" indent="-457200">
              <a:buFont typeface="Arial" panose="020B0604020202020204" pitchFamily="34" charset="0"/>
              <a:buChar char="•"/>
            </a:pPr>
            <a:r>
              <a:rPr lang="en-GB" sz="2800" dirty="0"/>
              <a:t>1 </a:t>
            </a:r>
            <a:r>
              <a:rPr lang="en-GB" sz="2800" dirty="0" smtClean="0"/>
              <a:t>GHz </a:t>
            </a:r>
            <a:r>
              <a:rPr lang="en-GB" sz="2800" dirty="0"/>
              <a:t>=  </a:t>
            </a:r>
            <a:r>
              <a:rPr lang="en-GB" sz="2800" dirty="0" smtClean="0"/>
              <a:t>1,000,000,000 </a:t>
            </a:r>
            <a:r>
              <a:rPr lang="en-GB" sz="2800" dirty="0"/>
              <a:t>clock cycles per second</a:t>
            </a:r>
          </a:p>
          <a:p>
            <a:pPr marL="457200" indent="-457200">
              <a:buFont typeface="Arial" panose="020B0604020202020204" pitchFamily="34" charset="0"/>
              <a:buChar char="•"/>
            </a:pPr>
            <a:endParaRPr lang="en-GB" sz="2800" dirty="0" smtClean="0"/>
          </a:p>
          <a:p>
            <a:pPr marL="457200" indent="-457200">
              <a:buFont typeface="Arial" panose="020B0604020202020204" pitchFamily="34" charset="0"/>
              <a:buChar char="•"/>
            </a:pPr>
            <a:endParaRPr lang="en-GB" sz="2800" dirty="0" smtClean="0"/>
          </a:p>
          <a:p>
            <a:endParaRPr lang="en-GB" sz="2800" dirty="0"/>
          </a:p>
          <a:p>
            <a:pPr>
              <a:spcBef>
                <a:spcPts val="0"/>
              </a:spcBef>
            </a:pPr>
            <a:endParaRPr lang="en-GB" sz="2000" dirty="0"/>
          </a:p>
          <a:p>
            <a:endParaRPr lang="en-US" sz="2800" b="1" dirty="0" smtClean="0"/>
          </a:p>
          <a:p>
            <a:endParaRPr lang="en-US" sz="2800" dirty="0" smtClean="0"/>
          </a:p>
          <a:p>
            <a:endParaRPr lang="en-GB" sz="2800" dirty="0">
              <a:solidFill>
                <a:srgbClr val="000000"/>
              </a:solidFill>
              <a:ea typeface="Times New Roman"/>
              <a:cs typeface="Helvetica"/>
            </a:endParaRPr>
          </a:p>
          <a:p>
            <a:endParaRPr lang="en-US" sz="2400" dirty="0" smtClean="0"/>
          </a:p>
        </p:txBody>
      </p:sp>
      <p:sp>
        <p:nvSpPr>
          <p:cNvPr id="4" name="Text Placeholder 3"/>
          <p:cNvSpPr>
            <a:spLocks noGrp="1"/>
          </p:cNvSpPr>
          <p:nvPr>
            <p:ph type="body" sz="quarter" idx="13"/>
          </p:nvPr>
        </p:nvSpPr>
        <p:spPr/>
        <p:txBody>
          <a:bodyPr/>
          <a:lstStyle/>
          <a:p>
            <a:r>
              <a:rPr lang="en-GB" dirty="0"/>
              <a:t>LO</a:t>
            </a:r>
            <a:r>
              <a:rPr lang="en-GB" dirty="0" smtClean="0"/>
              <a:t>:</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pic>
        <p:nvPicPr>
          <p:cNvPr id="8" name="Picture 2" descr="http://www.hardwaresecrets.com/imageview.php?image=1987"/>
          <p:cNvPicPr>
            <a:picLocks noChangeAspect="1" noChangeArrowheads="1"/>
          </p:cNvPicPr>
          <p:nvPr/>
        </p:nvPicPr>
        <p:blipFill>
          <a:blip r:embed="rId2"/>
          <a:srcRect/>
          <a:stretch>
            <a:fillRect/>
          </a:stretch>
        </p:blipFill>
        <p:spPr bwMode="auto">
          <a:xfrm>
            <a:off x="6997700" y="4665041"/>
            <a:ext cx="4960385" cy="988044"/>
          </a:xfrm>
          <a:prstGeom prst="rect">
            <a:avLst/>
          </a:prstGeom>
          <a:noFill/>
        </p:spPr>
      </p:pic>
      <p:sp>
        <p:nvSpPr>
          <p:cNvPr id="9" name="TextBox 8"/>
          <p:cNvSpPr txBox="1"/>
          <p:nvPr/>
        </p:nvSpPr>
        <p:spPr>
          <a:xfrm>
            <a:off x="6630027" y="4651231"/>
            <a:ext cx="214314" cy="1015663"/>
          </a:xfrm>
          <a:prstGeom prst="rect">
            <a:avLst/>
          </a:prstGeom>
          <a:noFill/>
        </p:spPr>
        <p:txBody>
          <a:bodyPr wrap="square" rtlCol="0">
            <a:spAutoFit/>
          </a:bodyPr>
          <a:lstStyle/>
          <a:p>
            <a:r>
              <a:rPr lang="en-GB" sz="2400" dirty="0" smtClean="0">
                <a:latin typeface="Arial" pitchFamily="34" charset="0"/>
                <a:cs typeface="Arial" pitchFamily="34" charset="0"/>
              </a:rPr>
              <a:t>1</a:t>
            </a:r>
          </a:p>
          <a:p>
            <a:endParaRPr lang="en-GB" sz="1100" dirty="0" smtClean="0">
              <a:latin typeface="Arial" pitchFamily="34" charset="0"/>
              <a:cs typeface="Arial" pitchFamily="34" charset="0"/>
            </a:endParaRPr>
          </a:p>
          <a:p>
            <a:r>
              <a:rPr lang="en-GB" sz="2400" dirty="0" smtClean="0">
                <a:latin typeface="Arial" pitchFamily="34" charset="0"/>
                <a:cs typeface="Arial" pitchFamily="34" charset="0"/>
              </a:rPr>
              <a:t>0</a:t>
            </a:r>
            <a:endParaRPr lang="en-GB" dirty="0" smtClean="0">
              <a:latin typeface="Arial" pitchFamily="34" charset="0"/>
              <a:cs typeface="Arial" pitchFamily="34" charset="0"/>
            </a:endParaRPr>
          </a:p>
        </p:txBody>
      </p:sp>
      <p:sp>
        <p:nvSpPr>
          <p:cNvPr id="12" name="Rectangle 11"/>
          <p:cNvSpPr/>
          <p:nvPr/>
        </p:nvSpPr>
        <p:spPr>
          <a:xfrm>
            <a:off x="118797" y="5006754"/>
            <a:ext cx="5452005" cy="923330"/>
          </a:xfrm>
          <a:prstGeom prst="rect">
            <a:avLst/>
          </a:prstGeom>
        </p:spPr>
        <p:txBody>
          <a:bodyPr wrap="none">
            <a:spAutoFit/>
          </a:bodyPr>
          <a:lstStyle/>
          <a:p>
            <a:r>
              <a:rPr lang="en-GB" b="1" dirty="0" smtClean="0"/>
              <a:t>Additional reading:</a:t>
            </a:r>
          </a:p>
          <a:p>
            <a:r>
              <a:rPr lang="en-GB" dirty="0" smtClean="0">
                <a:hlinkClick r:id="rId3"/>
              </a:rPr>
              <a:t>http</a:t>
            </a:r>
            <a:r>
              <a:rPr lang="en-GB" dirty="0">
                <a:hlinkClick r:id="rId3"/>
              </a:rPr>
              <a:t>://</a:t>
            </a:r>
            <a:r>
              <a:rPr lang="en-GB" dirty="0" smtClean="0">
                <a:hlinkClick r:id="rId3"/>
              </a:rPr>
              <a:t>www.pcguide.com/ref/cpu/arch/extClocks-c.html</a:t>
            </a:r>
            <a:endParaRPr lang="en-GB" dirty="0" smtClean="0"/>
          </a:p>
          <a:p>
            <a:endParaRPr lang="en-GB" dirty="0"/>
          </a:p>
        </p:txBody>
      </p:sp>
    </p:spTree>
    <p:extLst>
      <p:ext uri="{BB962C8B-B14F-4D97-AF65-F5344CB8AC3E}">
        <p14:creationId xmlns:p14="http://schemas.microsoft.com/office/powerpoint/2010/main" val="1910574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Computer Architecture</a:t>
            </a:r>
          </a:p>
        </p:txBody>
      </p:sp>
      <p:sp>
        <p:nvSpPr>
          <p:cNvPr id="3" name="Content Placeholder 2"/>
          <p:cNvSpPr>
            <a:spLocks noGrp="1"/>
          </p:cNvSpPr>
          <p:nvPr>
            <p:ph idx="1"/>
          </p:nvPr>
        </p:nvSpPr>
        <p:spPr>
          <a:xfrm>
            <a:off x="1790" y="1032153"/>
            <a:ext cx="4718128" cy="4709053"/>
          </a:xfrm>
        </p:spPr>
        <p:txBody>
          <a:bodyPr>
            <a:normAutofit/>
          </a:bodyPr>
          <a:lstStyle/>
          <a:p>
            <a:r>
              <a:rPr lang="en-US" b="1" dirty="0" smtClean="0"/>
              <a:t>Exam Question</a:t>
            </a:r>
          </a:p>
          <a:p>
            <a:endParaRPr lang="en-US" sz="2800" dirty="0"/>
          </a:p>
          <a:p>
            <a:r>
              <a:rPr lang="en-US" sz="2800" dirty="0" smtClean="0"/>
              <a:t>Write the question and your answers in your book. </a:t>
            </a:r>
          </a:p>
          <a:p>
            <a:endParaRPr lang="en-GB" sz="2800" dirty="0">
              <a:solidFill>
                <a:srgbClr val="000000"/>
              </a:solidFill>
              <a:ea typeface="Times New Roman"/>
              <a:cs typeface="Helvetica"/>
            </a:endParaRPr>
          </a:p>
          <a:p>
            <a:endParaRPr lang="en-US" sz="2400" dirty="0" smtClean="0"/>
          </a:p>
        </p:txBody>
      </p:sp>
      <p:sp>
        <p:nvSpPr>
          <p:cNvPr id="4" name="Text Placeholder 3"/>
          <p:cNvSpPr>
            <a:spLocks noGrp="1"/>
          </p:cNvSpPr>
          <p:nvPr>
            <p:ph type="body" sz="quarter" idx="13"/>
          </p:nvPr>
        </p:nvSpPr>
        <p:spPr/>
        <p:txBody>
          <a:bodyPr/>
          <a:lstStyle/>
          <a:p>
            <a:r>
              <a:rPr lang="en-GB" dirty="0"/>
              <a:t>LO</a:t>
            </a:r>
            <a:r>
              <a:rPr lang="en-GB" dirty="0" smtClean="0"/>
              <a:t>:</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802" t="33931" r="26811" b="21172"/>
          <a:stretch/>
        </p:blipFill>
        <p:spPr bwMode="auto">
          <a:xfrm>
            <a:off x="4819452" y="1065560"/>
            <a:ext cx="7372548" cy="4557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701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Computer Architecture</a:t>
            </a:r>
          </a:p>
        </p:txBody>
      </p:sp>
      <p:sp>
        <p:nvSpPr>
          <p:cNvPr id="3" name="Content Placeholder 2"/>
          <p:cNvSpPr>
            <a:spLocks noGrp="1"/>
          </p:cNvSpPr>
          <p:nvPr>
            <p:ph idx="1"/>
          </p:nvPr>
        </p:nvSpPr>
        <p:spPr>
          <a:xfrm>
            <a:off x="34096" y="1038587"/>
            <a:ext cx="12157904" cy="4709053"/>
          </a:xfrm>
        </p:spPr>
        <p:txBody>
          <a:bodyPr>
            <a:normAutofit lnSpcReduction="10000"/>
          </a:bodyPr>
          <a:lstStyle/>
          <a:p>
            <a:r>
              <a:rPr lang="en-GB" b="1" dirty="0" smtClean="0"/>
              <a:t>Control Bus</a:t>
            </a:r>
            <a:endParaRPr lang="en-GB" sz="2800" b="1" dirty="0" smtClean="0"/>
          </a:p>
          <a:p>
            <a:pPr marL="457200" indent="-457200">
              <a:buFont typeface="Arial" panose="020B0604020202020204" pitchFamily="34" charset="0"/>
              <a:buChar char="•"/>
            </a:pPr>
            <a:r>
              <a:rPr lang="en-GB" sz="2800" dirty="0"/>
              <a:t>The </a:t>
            </a:r>
            <a:r>
              <a:rPr lang="en-GB" sz="2800" b="1" dirty="0"/>
              <a:t>control bus </a:t>
            </a:r>
            <a:r>
              <a:rPr lang="en-GB" sz="2800" dirty="0"/>
              <a:t>is a bi-directional bus that sends control signals to the </a:t>
            </a:r>
            <a:r>
              <a:rPr lang="en-GB" sz="2800" b="1" dirty="0"/>
              <a:t>registers</a:t>
            </a:r>
            <a:r>
              <a:rPr lang="en-GB" sz="2800" dirty="0"/>
              <a:t>, the </a:t>
            </a:r>
            <a:r>
              <a:rPr lang="en-GB" sz="2800" b="1" dirty="0"/>
              <a:t>data</a:t>
            </a:r>
            <a:r>
              <a:rPr lang="en-GB" sz="2800" dirty="0"/>
              <a:t> and </a:t>
            </a:r>
            <a:r>
              <a:rPr lang="en-GB" sz="2800" b="1" dirty="0"/>
              <a:t>address buses</a:t>
            </a:r>
            <a:r>
              <a:rPr lang="en-GB" sz="2800" dirty="0"/>
              <a:t>. </a:t>
            </a:r>
          </a:p>
          <a:p>
            <a:pPr marL="457200" indent="-457200">
              <a:buFont typeface="Arial" panose="020B0604020202020204" pitchFamily="34" charset="0"/>
              <a:buChar char="•"/>
            </a:pPr>
            <a:r>
              <a:rPr lang="en-GB" sz="2800" dirty="0"/>
              <a:t>There is a lot of data flowing around the processor, between the processor and memory, and between the processor and the input and output controllers. </a:t>
            </a:r>
          </a:p>
          <a:p>
            <a:pPr marL="457200" indent="-457200">
              <a:buFont typeface="Arial" panose="020B0604020202020204" pitchFamily="34" charset="0"/>
              <a:buChar char="•"/>
            </a:pPr>
            <a:r>
              <a:rPr lang="en-GB" sz="2800" dirty="0"/>
              <a:t>Data buses are sending data to and from memory while address buses send only to memory.</a:t>
            </a:r>
          </a:p>
          <a:p>
            <a:pPr marL="457200" indent="-457200">
              <a:buFont typeface="Arial" panose="020B0604020202020204" pitchFamily="34" charset="0"/>
              <a:buChar char="•"/>
            </a:pPr>
            <a:r>
              <a:rPr lang="en-GB" sz="2800" dirty="0"/>
              <a:t>The job of </a:t>
            </a:r>
            <a:r>
              <a:rPr lang="en-GB" sz="2800" dirty="0" smtClean="0"/>
              <a:t>the data on the </a:t>
            </a:r>
            <a:r>
              <a:rPr lang="en-GB" sz="2800" dirty="0"/>
              <a:t>control bus therefore is to ensure that the correct data is travelling to the right place at the right time. </a:t>
            </a:r>
          </a:p>
          <a:p>
            <a:pPr marL="457200" indent="-457200">
              <a:buFont typeface="Arial" panose="020B0604020202020204" pitchFamily="34" charset="0"/>
              <a:buChar char="•"/>
            </a:pPr>
            <a:r>
              <a:rPr lang="en-GB" sz="2800" dirty="0"/>
              <a:t>This involves the </a:t>
            </a:r>
            <a:r>
              <a:rPr lang="en-GB" sz="2800" b="1" dirty="0"/>
              <a:t>synchronisation</a:t>
            </a:r>
            <a:r>
              <a:rPr lang="en-GB" sz="2800" dirty="0"/>
              <a:t> of signals and the control of access to the data and address </a:t>
            </a:r>
            <a:r>
              <a:rPr lang="en-GB" sz="2800" dirty="0" smtClean="0"/>
              <a:t>buses </a:t>
            </a:r>
            <a:r>
              <a:rPr lang="en-GB" sz="2800" dirty="0"/>
              <a:t>which are being shared by a </a:t>
            </a:r>
            <a:r>
              <a:rPr lang="en-GB" sz="2800" dirty="0" smtClean="0"/>
              <a:t>number </a:t>
            </a:r>
            <a:r>
              <a:rPr lang="en-GB" sz="2800" dirty="0"/>
              <a:t>of devices.</a:t>
            </a:r>
          </a:p>
          <a:p>
            <a:endParaRPr lang="en-GB" sz="2800" dirty="0"/>
          </a:p>
        </p:txBody>
      </p:sp>
      <p:sp>
        <p:nvSpPr>
          <p:cNvPr id="4" name="Text Placeholder 3"/>
          <p:cNvSpPr>
            <a:spLocks noGrp="1"/>
          </p:cNvSpPr>
          <p:nvPr>
            <p:ph type="body" sz="quarter" idx="13"/>
          </p:nvPr>
        </p:nvSpPr>
        <p:spPr/>
        <p:txBody>
          <a:bodyPr/>
          <a:lstStyle/>
          <a:p>
            <a:r>
              <a:rPr lang="en-GB" dirty="0"/>
              <a:t>LO</a:t>
            </a:r>
            <a:r>
              <a:rPr lang="en-GB" dirty="0" smtClean="0"/>
              <a:t>:</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633821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Computer Architecture</a:t>
            </a:r>
          </a:p>
        </p:txBody>
      </p:sp>
      <p:sp>
        <p:nvSpPr>
          <p:cNvPr id="3" name="Content Placeholder 2"/>
          <p:cNvSpPr>
            <a:spLocks noGrp="1"/>
          </p:cNvSpPr>
          <p:nvPr>
            <p:ph idx="1"/>
          </p:nvPr>
        </p:nvSpPr>
        <p:spPr>
          <a:xfrm>
            <a:off x="34096" y="1038587"/>
            <a:ext cx="12157904" cy="4709053"/>
          </a:xfrm>
        </p:spPr>
        <p:txBody>
          <a:bodyPr>
            <a:normAutofit/>
          </a:bodyPr>
          <a:lstStyle/>
          <a:p>
            <a:r>
              <a:rPr lang="en-GB" b="1" dirty="0" smtClean="0"/>
              <a:t>Control Bus Signals</a:t>
            </a:r>
            <a:endParaRPr lang="en-GB" sz="2800" b="1" dirty="0" smtClean="0"/>
          </a:p>
          <a:p>
            <a:r>
              <a:rPr lang="en-GB" sz="2800" b="1" dirty="0" smtClean="0"/>
              <a:t>Clock </a:t>
            </a:r>
            <a:r>
              <a:rPr lang="en-GB" sz="2800" b="1" dirty="0"/>
              <a:t>Signal: </a:t>
            </a:r>
            <a:r>
              <a:rPr lang="en-GB" sz="2800" dirty="0"/>
              <a:t>timing</a:t>
            </a:r>
          </a:p>
          <a:p>
            <a:r>
              <a:rPr lang="en-GB" sz="2800" b="1" dirty="0"/>
              <a:t>Reset Signal: </a:t>
            </a:r>
            <a:r>
              <a:rPr lang="en-GB" sz="2800" dirty="0"/>
              <a:t>to </a:t>
            </a:r>
            <a:r>
              <a:rPr lang="en-GB" sz="2800" dirty="0" smtClean="0"/>
              <a:t>initialise </a:t>
            </a:r>
            <a:r>
              <a:rPr lang="en-GB" sz="2800" dirty="0"/>
              <a:t>components</a:t>
            </a:r>
          </a:p>
          <a:p>
            <a:r>
              <a:rPr lang="en-GB" sz="2800" b="1" dirty="0"/>
              <a:t>Memory Read: </a:t>
            </a:r>
            <a:r>
              <a:rPr lang="en-GB" sz="2800" dirty="0"/>
              <a:t>states that the memory location in use is being </a:t>
            </a:r>
            <a:r>
              <a:rPr lang="en-GB" sz="2800" b="1" dirty="0"/>
              <a:t>Read from</a:t>
            </a:r>
          </a:p>
          <a:p>
            <a:r>
              <a:rPr lang="en-GB" sz="2800" b="1" dirty="0"/>
              <a:t>Memory Write: </a:t>
            </a:r>
            <a:r>
              <a:rPr lang="en-GB" sz="2800" dirty="0"/>
              <a:t>states that the memory location in use is being </a:t>
            </a:r>
            <a:r>
              <a:rPr lang="en-GB" sz="2800" b="1" dirty="0"/>
              <a:t>Written to</a:t>
            </a:r>
          </a:p>
          <a:p>
            <a:r>
              <a:rPr lang="en-GB" sz="2800" b="1" dirty="0"/>
              <a:t>I/O:</a:t>
            </a:r>
            <a:r>
              <a:rPr lang="en-GB" sz="2800" dirty="0"/>
              <a:t> indicates </a:t>
            </a:r>
            <a:r>
              <a:rPr lang="en-GB" sz="2800" dirty="0" smtClean="0"/>
              <a:t>when </a:t>
            </a:r>
            <a:r>
              <a:rPr lang="en-GB" sz="2800" dirty="0"/>
              <a:t>the CPU wishes to use an I/O Controller</a:t>
            </a:r>
          </a:p>
          <a:p>
            <a:pPr marL="457200" indent="-457200">
              <a:buFont typeface="Arial" panose="020B0604020202020204" pitchFamily="34" charset="0"/>
              <a:buChar char="•"/>
            </a:pPr>
            <a:endParaRPr lang="en-GB" sz="2800" dirty="0"/>
          </a:p>
          <a:p>
            <a:endParaRPr lang="en-GB" sz="2800" dirty="0"/>
          </a:p>
        </p:txBody>
      </p:sp>
      <p:sp>
        <p:nvSpPr>
          <p:cNvPr id="4" name="Text Placeholder 3"/>
          <p:cNvSpPr>
            <a:spLocks noGrp="1"/>
          </p:cNvSpPr>
          <p:nvPr>
            <p:ph type="body" sz="quarter" idx="13"/>
          </p:nvPr>
        </p:nvSpPr>
        <p:spPr/>
        <p:txBody>
          <a:bodyPr/>
          <a:lstStyle/>
          <a:p>
            <a:r>
              <a:rPr lang="en-GB" dirty="0"/>
              <a:t>LO</a:t>
            </a:r>
            <a:r>
              <a:rPr lang="en-GB" dirty="0" smtClean="0"/>
              <a:t>:</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959525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Computer Architecture</a:t>
            </a:r>
          </a:p>
        </p:txBody>
      </p:sp>
      <p:sp>
        <p:nvSpPr>
          <p:cNvPr id="3" name="Content Placeholder 2"/>
          <p:cNvSpPr>
            <a:spLocks noGrp="1"/>
          </p:cNvSpPr>
          <p:nvPr>
            <p:ph idx="1"/>
          </p:nvPr>
        </p:nvSpPr>
        <p:spPr/>
        <p:txBody>
          <a:bodyPr>
            <a:normAutofit/>
          </a:bodyPr>
          <a:lstStyle/>
          <a:p>
            <a:r>
              <a:rPr lang="en-US" b="1" dirty="0" err="1" smtClean="0"/>
              <a:t>Input/Output</a:t>
            </a:r>
            <a:r>
              <a:rPr lang="en-US" b="1" dirty="0" smtClean="0"/>
              <a:t> (I/O) Controllers</a:t>
            </a:r>
          </a:p>
          <a:p>
            <a:pPr marL="457200" indent="-457200">
              <a:buFont typeface="Arial" panose="020B0604020202020204" pitchFamily="34" charset="0"/>
              <a:buChar char="•"/>
            </a:pPr>
            <a:r>
              <a:rPr lang="en-GB" sz="2800" dirty="0"/>
              <a:t>In addition to the direct link between the processor and main memory, the processor will also receive and send instructions and data to the various </a:t>
            </a:r>
            <a:r>
              <a:rPr lang="en-GB" sz="2800" b="1" dirty="0"/>
              <a:t>input and output devices </a:t>
            </a:r>
            <a:r>
              <a:rPr lang="en-GB" sz="2800" dirty="0"/>
              <a:t>connected to the computer. </a:t>
            </a:r>
          </a:p>
          <a:p>
            <a:pPr marL="457200" indent="-457200">
              <a:buFont typeface="Arial" panose="020B0604020202020204" pitchFamily="34" charset="0"/>
              <a:buChar char="•"/>
            </a:pPr>
            <a:r>
              <a:rPr lang="en-GB" sz="2800" dirty="0"/>
              <a:t>Basic </a:t>
            </a:r>
            <a:r>
              <a:rPr lang="en-GB" sz="2800" b="1" dirty="0"/>
              <a:t>I/O devices </a:t>
            </a:r>
            <a:r>
              <a:rPr lang="en-GB" sz="2800" dirty="0"/>
              <a:t>would be the keyboard, monitor, mouse and printer though modern computer systems would typically include several other devices.</a:t>
            </a:r>
          </a:p>
          <a:p>
            <a:pPr marL="457200" indent="-457200">
              <a:buFont typeface="Arial" panose="020B0604020202020204" pitchFamily="34" charset="0"/>
              <a:buChar char="•"/>
            </a:pPr>
            <a:r>
              <a:rPr lang="en-GB" sz="2800" dirty="0"/>
              <a:t>A key feature of an I/O controller is that it will translate signals from the device into the format required by the processor.</a:t>
            </a:r>
            <a:endParaRPr lang="en-GB" sz="2800" dirty="0" smtClean="0"/>
          </a:p>
          <a:p>
            <a:pPr marL="457200" indent="-457200">
              <a:buFont typeface="Arial" panose="020B0604020202020204" pitchFamily="34" charset="0"/>
              <a:buChar char="•"/>
            </a:pPr>
            <a:r>
              <a:rPr lang="en-GB" sz="2800" dirty="0" smtClean="0"/>
              <a:t>The </a:t>
            </a:r>
            <a:r>
              <a:rPr lang="en-GB" sz="2800" dirty="0"/>
              <a:t>I/O controller is used to buffer data being sent between the processor and the device</a:t>
            </a:r>
            <a:endParaRPr lang="en-GB" sz="2800" dirty="0" smtClean="0"/>
          </a:p>
          <a:p>
            <a:endParaRPr lang="en-GB" sz="2800" dirty="0"/>
          </a:p>
          <a:p>
            <a:pPr>
              <a:spcBef>
                <a:spcPts val="0"/>
              </a:spcBef>
            </a:pPr>
            <a:endParaRPr lang="en-GB" sz="2000" dirty="0"/>
          </a:p>
          <a:p>
            <a:endParaRPr lang="en-US" sz="2800" b="1" dirty="0" smtClean="0"/>
          </a:p>
          <a:p>
            <a:endParaRPr lang="en-US" sz="2800" dirty="0" smtClean="0"/>
          </a:p>
          <a:p>
            <a:endParaRPr lang="en-GB" sz="2800" dirty="0">
              <a:solidFill>
                <a:srgbClr val="000000"/>
              </a:solidFill>
              <a:ea typeface="Times New Roman"/>
              <a:cs typeface="Helvetica"/>
            </a:endParaRPr>
          </a:p>
          <a:p>
            <a:endParaRPr lang="en-US" sz="2400" dirty="0" smtClean="0"/>
          </a:p>
        </p:txBody>
      </p:sp>
      <p:sp>
        <p:nvSpPr>
          <p:cNvPr id="4" name="Text Placeholder 3"/>
          <p:cNvSpPr>
            <a:spLocks noGrp="1"/>
          </p:cNvSpPr>
          <p:nvPr>
            <p:ph type="body" sz="quarter" idx="13"/>
          </p:nvPr>
        </p:nvSpPr>
        <p:spPr/>
        <p:txBody>
          <a:bodyPr/>
          <a:lstStyle/>
          <a:p>
            <a:r>
              <a:rPr lang="en-GB" dirty="0"/>
              <a:t>LO</a:t>
            </a:r>
            <a:r>
              <a:rPr lang="en-GB" dirty="0" smtClean="0"/>
              <a:t>:</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3416513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Computer Architecture</a:t>
            </a:r>
          </a:p>
        </p:txBody>
      </p:sp>
      <p:sp>
        <p:nvSpPr>
          <p:cNvPr id="3" name="Content Placeholder 2"/>
          <p:cNvSpPr>
            <a:spLocks noGrp="1"/>
          </p:cNvSpPr>
          <p:nvPr>
            <p:ph idx="1"/>
          </p:nvPr>
        </p:nvSpPr>
        <p:spPr>
          <a:xfrm>
            <a:off x="1790" y="1032153"/>
            <a:ext cx="5699764" cy="4709053"/>
          </a:xfrm>
        </p:spPr>
        <p:txBody>
          <a:bodyPr>
            <a:normAutofit/>
          </a:bodyPr>
          <a:lstStyle/>
          <a:p>
            <a:r>
              <a:rPr lang="en-US" b="1" dirty="0" smtClean="0"/>
              <a:t>Control Unit</a:t>
            </a:r>
          </a:p>
          <a:p>
            <a:pPr marL="457200" indent="-457200">
              <a:buFont typeface="Arial" panose="020B0604020202020204" pitchFamily="34" charset="0"/>
              <a:buChar char="•"/>
            </a:pPr>
            <a:r>
              <a:rPr lang="en-US" sz="2800" dirty="0" smtClean="0"/>
              <a:t>This directs the operation of the processor</a:t>
            </a:r>
          </a:p>
          <a:p>
            <a:pPr marL="457200" indent="-457200">
              <a:buFont typeface="Arial" panose="020B0604020202020204" pitchFamily="34" charset="0"/>
              <a:buChar char="•"/>
            </a:pPr>
            <a:r>
              <a:rPr lang="en-US" sz="2800" dirty="0" smtClean="0"/>
              <a:t>Controls the timing/order of instructions to be executed</a:t>
            </a:r>
          </a:p>
          <a:p>
            <a:pPr marL="457200" indent="-457200">
              <a:buFont typeface="Arial" panose="020B0604020202020204" pitchFamily="34" charset="0"/>
              <a:buChar char="•"/>
            </a:pPr>
            <a:r>
              <a:rPr lang="en-US" sz="2800" dirty="0" smtClean="0"/>
              <a:t>Ensures the correct data is place on to the control, data and addresses buses at the correct time</a:t>
            </a:r>
          </a:p>
          <a:p>
            <a:endParaRPr lang="en-GB" sz="2800" dirty="0">
              <a:solidFill>
                <a:srgbClr val="000000"/>
              </a:solidFill>
              <a:ea typeface="Times New Roman"/>
              <a:cs typeface="Helvetica"/>
            </a:endParaRPr>
          </a:p>
          <a:p>
            <a:endParaRPr lang="en-US" sz="2400" dirty="0" smtClean="0"/>
          </a:p>
        </p:txBody>
      </p:sp>
      <p:sp>
        <p:nvSpPr>
          <p:cNvPr id="4" name="Text Placeholder 3"/>
          <p:cNvSpPr>
            <a:spLocks noGrp="1"/>
          </p:cNvSpPr>
          <p:nvPr>
            <p:ph type="body" sz="quarter" idx="13"/>
          </p:nvPr>
        </p:nvSpPr>
        <p:spPr/>
        <p:txBody>
          <a:bodyPr/>
          <a:lstStyle/>
          <a:p>
            <a:r>
              <a:rPr lang="en-GB" dirty="0"/>
              <a:t>LO</a:t>
            </a:r>
            <a:r>
              <a:rPr lang="en-GB" dirty="0" smtClean="0"/>
              <a:t>:</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pic>
        <p:nvPicPr>
          <p:cNvPr id="1026" name="Picture 2" descr="Computer machin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777" y="1104526"/>
            <a:ext cx="6643153" cy="298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321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Computer Architecture</a:t>
            </a:r>
          </a:p>
        </p:txBody>
      </p:sp>
      <p:sp>
        <p:nvSpPr>
          <p:cNvPr id="3" name="Content Placeholder 2"/>
          <p:cNvSpPr>
            <a:spLocks noGrp="1"/>
          </p:cNvSpPr>
          <p:nvPr>
            <p:ph idx="1"/>
          </p:nvPr>
        </p:nvSpPr>
        <p:spPr/>
        <p:txBody>
          <a:bodyPr>
            <a:normAutofit/>
          </a:bodyPr>
          <a:lstStyle/>
          <a:p>
            <a:r>
              <a:rPr lang="en-US" b="1" dirty="0" smtClean="0"/>
              <a:t>Prep</a:t>
            </a:r>
            <a:endParaRPr lang="en-US" sz="2800" b="1" dirty="0" smtClean="0"/>
          </a:p>
          <a:p>
            <a:pPr marL="514350" indent="-514350">
              <a:buFont typeface="+mj-lt"/>
              <a:buAutoNum type="arabicPeriod"/>
            </a:pPr>
            <a:r>
              <a:rPr lang="en-GB" sz="2800" dirty="0"/>
              <a:t>Moore’s Law broadly states that processor performance will double every two years. He made this prediction in 1965. Is it true and do you think it will continue to be true?</a:t>
            </a:r>
          </a:p>
          <a:p>
            <a:pPr marL="514350" indent="-514350">
              <a:buFont typeface="+mj-lt"/>
              <a:buAutoNum type="arabicPeriod"/>
            </a:pPr>
            <a:r>
              <a:rPr lang="en-GB" sz="2800" dirty="0" smtClean="0"/>
              <a:t>Some </a:t>
            </a:r>
            <a:r>
              <a:rPr lang="en-GB" sz="2800" dirty="0"/>
              <a:t>people believe that the next big advance in microprocessor technology is when we move on from the silicon chip. What are the limitations of the silicon chip and what might replace it in the future?</a:t>
            </a:r>
          </a:p>
          <a:p>
            <a:endParaRPr lang="en-US" sz="2800" dirty="0" smtClean="0"/>
          </a:p>
          <a:p>
            <a:endParaRPr lang="en-GB" sz="2800" dirty="0">
              <a:solidFill>
                <a:srgbClr val="000000"/>
              </a:solidFill>
              <a:ea typeface="Times New Roman"/>
              <a:cs typeface="Helvetica"/>
            </a:endParaRPr>
          </a:p>
          <a:p>
            <a:endParaRPr lang="en-US" sz="2400" dirty="0" smtClean="0"/>
          </a:p>
        </p:txBody>
      </p:sp>
      <p:sp>
        <p:nvSpPr>
          <p:cNvPr id="4" name="Text Placeholder 3"/>
          <p:cNvSpPr>
            <a:spLocks noGrp="1"/>
          </p:cNvSpPr>
          <p:nvPr>
            <p:ph type="body" sz="quarter" idx="13"/>
          </p:nvPr>
        </p:nvSpPr>
        <p:spPr/>
        <p:txBody>
          <a:bodyPr/>
          <a:lstStyle/>
          <a:p>
            <a:r>
              <a:rPr lang="en-GB" dirty="0"/>
              <a:t>LO</a:t>
            </a:r>
            <a:r>
              <a:rPr lang="en-GB" dirty="0" smtClean="0"/>
              <a:t>:</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2012513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529" y="562249"/>
            <a:ext cx="688908" cy="737680"/>
          </a:xfrm>
          <a:prstGeom prst="rect">
            <a:avLst/>
          </a:prstGeom>
        </p:spPr>
      </p:pic>
      <p:pic>
        <p:nvPicPr>
          <p:cNvPr id="3" name="Picture 2"/>
          <p:cNvPicPr>
            <a:picLocks noChangeAspect="1"/>
          </p:cNvPicPr>
          <p:nvPr/>
        </p:nvPicPr>
        <p:blipFill>
          <a:blip r:embed="rId3"/>
          <a:stretch>
            <a:fillRect/>
          </a:stretch>
        </p:blipFill>
        <p:spPr>
          <a:xfrm>
            <a:off x="1826529" y="1510470"/>
            <a:ext cx="688908" cy="743776"/>
          </a:xfrm>
          <a:prstGeom prst="rect">
            <a:avLst/>
          </a:prstGeom>
        </p:spPr>
      </p:pic>
      <p:pic>
        <p:nvPicPr>
          <p:cNvPr id="4" name="Picture 3"/>
          <p:cNvPicPr>
            <a:picLocks noChangeAspect="1"/>
          </p:cNvPicPr>
          <p:nvPr/>
        </p:nvPicPr>
        <p:blipFill>
          <a:blip r:embed="rId4"/>
          <a:stretch>
            <a:fillRect/>
          </a:stretch>
        </p:blipFill>
        <p:spPr>
          <a:xfrm>
            <a:off x="1857012" y="2424536"/>
            <a:ext cx="658425" cy="731583"/>
          </a:xfrm>
          <a:prstGeom prst="rect">
            <a:avLst/>
          </a:prstGeom>
        </p:spPr>
      </p:pic>
      <p:pic>
        <p:nvPicPr>
          <p:cNvPr id="5" name="Picture 4"/>
          <p:cNvPicPr>
            <a:picLocks noChangeAspect="1"/>
          </p:cNvPicPr>
          <p:nvPr/>
        </p:nvPicPr>
        <p:blipFill>
          <a:blip r:embed="rId5"/>
          <a:stretch>
            <a:fillRect/>
          </a:stretch>
        </p:blipFill>
        <p:spPr>
          <a:xfrm>
            <a:off x="9565004" y="1402085"/>
            <a:ext cx="999831" cy="1188823"/>
          </a:xfrm>
          <a:prstGeom prst="rect">
            <a:avLst/>
          </a:prstGeom>
        </p:spPr>
      </p:pic>
      <p:pic>
        <p:nvPicPr>
          <p:cNvPr id="6" name="Picture 5"/>
          <p:cNvPicPr>
            <a:picLocks noChangeAspect="1"/>
          </p:cNvPicPr>
          <p:nvPr/>
        </p:nvPicPr>
        <p:blipFill>
          <a:blip r:embed="rId6"/>
          <a:stretch>
            <a:fillRect/>
          </a:stretch>
        </p:blipFill>
        <p:spPr>
          <a:xfrm>
            <a:off x="9761876" y="2533860"/>
            <a:ext cx="640135" cy="792549"/>
          </a:xfrm>
          <a:prstGeom prst="rect">
            <a:avLst/>
          </a:prstGeom>
        </p:spPr>
      </p:pic>
      <p:pic>
        <p:nvPicPr>
          <p:cNvPr id="7" name="Picture 6"/>
          <p:cNvPicPr>
            <a:picLocks noChangeAspect="1"/>
          </p:cNvPicPr>
          <p:nvPr/>
        </p:nvPicPr>
        <p:blipFill>
          <a:blip r:embed="rId7"/>
          <a:stretch>
            <a:fillRect/>
          </a:stretch>
        </p:blipFill>
        <p:spPr>
          <a:xfrm>
            <a:off x="7114296" y="4801528"/>
            <a:ext cx="829128" cy="627942"/>
          </a:xfrm>
          <a:prstGeom prst="rect">
            <a:avLst/>
          </a:prstGeom>
        </p:spPr>
      </p:pic>
      <p:pic>
        <p:nvPicPr>
          <p:cNvPr id="8" name="Picture 7"/>
          <p:cNvPicPr>
            <a:picLocks noChangeAspect="1"/>
          </p:cNvPicPr>
          <p:nvPr/>
        </p:nvPicPr>
        <p:blipFill>
          <a:blip r:embed="rId8"/>
          <a:stretch>
            <a:fillRect/>
          </a:stretch>
        </p:blipFill>
        <p:spPr>
          <a:xfrm>
            <a:off x="9761876" y="3722683"/>
            <a:ext cx="707197" cy="658425"/>
          </a:xfrm>
          <a:prstGeom prst="rect">
            <a:avLst/>
          </a:prstGeom>
        </p:spPr>
      </p:pic>
      <p:pic>
        <p:nvPicPr>
          <p:cNvPr id="9" name="Picture 8"/>
          <p:cNvPicPr>
            <a:picLocks noChangeAspect="1"/>
          </p:cNvPicPr>
          <p:nvPr/>
        </p:nvPicPr>
        <p:blipFill>
          <a:blip r:embed="rId9"/>
          <a:stretch>
            <a:fillRect/>
          </a:stretch>
        </p:blipFill>
        <p:spPr>
          <a:xfrm>
            <a:off x="9565004" y="4662156"/>
            <a:ext cx="1103655" cy="990723"/>
          </a:xfrm>
          <a:prstGeom prst="rect">
            <a:avLst/>
          </a:prstGeom>
        </p:spPr>
      </p:pic>
      <p:pic>
        <p:nvPicPr>
          <p:cNvPr id="10" name="Picture 9"/>
          <p:cNvPicPr>
            <a:picLocks noChangeAspect="1"/>
          </p:cNvPicPr>
          <p:nvPr/>
        </p:nvPicPr>
        <p:blipFill>
          <a:blip r:embed="rId10"/>
          <a:stretch>
            <a:fillRect/>
          </a:stretch>
        </p:blipFill>
        <p:spPr>
          <a:xfrm>
            <a:off x="1708054" y="3115034"/>
            <a:ext cx="1019618" cy="1101360"/>
          </a:xfrm>
          <a:prstGeom prst="rect">
            <a:avLst/>
          </a:prstGeom>
        </p:spPr>
      </p:pic>
      <p:pic>
        <p:nvPicPr>
          <p:cNvPr id="11" name="Picture 10"/>
          <p:cNvPicPr>
            <a:picLocks noChangeAspect="1"/>
          </p:cNvPicPr>
          <p:nvPr/>
        </p:nvPicPr>
        <p:blipFill>
          <a:blip r:embed="rId11"/>
          <a:stretch>
            <a:fillRect/>
          </a:stretch>
        </p:blipFill>
        <p:spPr>
          <a:xfrm>
            <a:off x="3204238" y="4816745"/>
            <a:ext cx="1034388" cy="688450"/>
          </a:xfrm>
          <a:prstGeom prst="rect">
            <a:avLst/>
          </a:prstGeom>
        </p:spPr>
      </p:pic>
      <p:pic>
        <p:nvPicPr>
          <p:cNvPr id="12" name="Picture 11"/>
          <p:cNvPicPr>
            <a:picLocks noChangeAspect="1"/>
          </p:cNvPicPr>
          <p:nvPr/>
        </p:nvPicPr>
        <p:blipFill>
          <a:blip r:embed="rId12"/>
          <a:stretch>
            <a:fillRect/>
          </a:stretch>
        </p:blipFill>
        <p:spPr>
          <a:xfrm>
            <a:off x="8444865" y="4867611"/>
            <a:ext cx="630554" cy="777267"/>
          </a:xfrm>
          <a:prstGeom prst="rect">
            <a:avLst/>
          </a:prstGeom>
        </p:spPr>
      </p:pic>
      <p:pic>
        <p:nvPicPr>
          <p:cNvPr id="13" name="Picture 12"/>
          <p:cNvPicPr>
            <a:picLocks noChangeAspect="1"/>
          </p:cNvPicPr>
          <p:nvPr/>
        </p:nvPicPr>
        <p:blipFill>
          <a:blip r:embed="rId13"/>
          <a:stretch>
            <a:fillRect/>
          </a:stretch>
        </p:blipFill>
        <p:spPr>
          <a:xfrm>
            <a:off x="4923100" y="4765103"/>
            <a:ext cx="740092" cy="740092"/>
          </a:xfrm>
          <a:prstGeom prst="rect">
            <a:avLst/>
          </a:prstGeom>
        </p:spPr>
      </p:pic>
      <p:pic>
        <p:nvPicPr>
          <p:cNvPr id="14" name="Picture 13"/>
          <p:cNvPicPr>
            <a:picLocks noChangeAspect="1"/>
          </p:cNvPicPr>
          <p:nvPr/>
        </p:nvPicPr>
        <p:blipFill rotWithShape="1">
          <a:blip r:embed="rId14">
            <a:extLst>
              <a:ext uri="{28A0092B-C50C-407E-A947-70E740481C1C}">
                <a14:useLocalDpi xmlns:a14="http://schemas.microsoft.com/office/drawing/2010/main" val="0"/>
              </a:ext>
            </a:extLst>
          </a:blip>
          <a:srcRect t="22624" b="25451"/>
          <a:stretch/>
        </p:blipFill>
        <p:spPr>
          <a:xfrm>
            <a:off x="3334744" y="2090431"/>
            <a:ext cx="2010229" cy="521901"/>
          </a:xfrm>
          <a:prstGeom prst="rect">
            <a:avLst/>
          </a:prstGeom>
        </p:spPr>
      </p:pic>
      <p:sp>
        <p:nvSpPr>
          <p:cNvPr id="15" name="Rectangle 14"/>
          <p:cNvSpPr/>
          <p:nvPr/>
        </p:nvSpPr>
        <p:spPr>
          <a:xfrm>
            <a:off x="6228715" y="1622138"/>
            <a:ext cx="3203848" cy="230364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u="sng" dirty="0" smtClean="0">
                <a:solidFill>
                  <a:srgbClr val="FFFF00"/>
                </a:solidFill>
              </a:rPr>
              <a:t>Key words:</a:t>
            </a:r>
          </a:p>
          <a:p>
            <a:pPr algn="ctr"/>
            <a:r>
              <a:rPr lang="en-GB" sz="2400" dirty="0" smtClean="0">
                <a:solidFill>
                  <a:srgbClr val="FFFF00"/>
                </a:solidFill>
              </a:rPr>
              <a:t>Noted clearly</a:t>
            </a:r>
          </a:p>
          <a:p>
            <a:pPr algn="ctr"/>
            <a:r>
              <a:rPr lang="en-GB" sz="2400" dirty="0" smtClean="0">
                <a:solidFill>
                  <a:srgbClr val="FFFF00"/>
                </a:solidFill>
              </a:rPr>
              <a:t>Topic specific vocabulary wherever necessary</a:t>
            </a:r>
            <a:endParaRPr lang="en-GB" sz="2400" dirty="0">
              <a:solidFill>
                <a:srgbClr val="FFFF00"/>
              </a:solidFill>
            </a:endParaRPr>
          </a:p>
        </p:txBody>
      </p:sp>
      <p:sp>
        <p:nvSpPr>
          <p:cNvPr id="16" name="TextBox 15"/>
          <p:cNvSpPr txBox="1"/>
          <p:nvPr/>
        </p:nvSpPr>
        <p:spPr>
          <a:xfrm>
            <a:off x="3428345" y="2405789"/>
            <a:ext cx="2471057" cy="646331"/>
          </a:xfrm>
          <a:prstGeom prst="rect">
            <a:avLst/>
          </a:prstGeom>
          <a:noFill/>
        </p:spPr>
        <p:txBody>
          <a:bodyPr wrap="square" rtlCol="0">
            <a:spAutoFit/>
          </a:bodyPr>
          <a:lstStyle/>
          <a:p>
            <a:r>
              <a:rPr lang="en-GB" dirty="0" smtClean="0"/>
              <a:t>Icon for extension activity if appropriate</a:t>
            </a:r>
            <a:endParaRPr lang="en-GB" dirty="0"/>
          </a:p>
        </p:txBody>
      </p:sp>
      <p:pic>
        <p:nvPicPr>
          <p:cNvPr id="17" name="Picture 16" descr="http://bestclipartblog.com/clipart-pics/ear-clip-art-14.jpg">
            <a:hlinkClick r:id="rId15"/>
          </p:cNvPr>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160047" y="3287833"/>
            <a:ext cx="536595" cy="880013"/>
          </a:xfrm>
          <a:prstGeom prst="rect">
            <a:avLst/>
          </a:prstGeom>
          <a:noFill/>
          <a:ln>
            <a:noFill/>
          </a:ln>
        </p:spPr>
      </p:pic>
      <p:sp>
        <p:nvSpPr>
          <p:cNvPr id="18" name="TextBox 17"/>
          <p:cNvSpPr txBox="1"/>
          <p:nvPr/>
        </p:nvSpPr>
        <p:spPr>
          <a:xfrm>
            <a:off x="3683335" y="3310219"/>
            <a:ext cx="2013291" cy="923330"/>
          </a:xfrm>
          <a:prstGeom prst="rect">
            <a:avLst/>
          </a:prstGeom>
          <a:noFill/>
        </p:spPr>
        <p:txBody>
          <a:bodyPr wrap="square" rtlCol="0">
            <a:spAutoFit/>
          </a:bodyPr>
          <a:lstStyle/>
          <a:p>
            <a:r>
              <a:rPr lang="en-GB" dirty="0" smtClean="0"/>
              <a:t>You might want to develop subject specific icons</a:t>
            </a:r>
            <a:endParaRPr lang="en-GB" dirty="0"/>
          </a:p>
        </p:txBody>
      </p:sp>
      <p:pic>
        <p:nvPicPr>
          <p:cNvPr id="19" name="Picture 1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639704" y="4162581"/>
            <a:ext cx="1196904" cy="897678"/>
          </a:xfrm>
          <a:prstGeom prst="rect">
            <a:avLst/>
          </a:prstGeom>
        </p:spPr>
      </p:pic>
      <p:sp>
        <p:nvSpPr>
          <p:cNvPr id="20" name="TextBox 19"/>
          <p:cNvSpPr txBox="1"/>
          <p:nvPr/>
        </p:nvSpPr>
        <p:spPr>
          <a:xfrm>
            <a:off x="9435735" y="2817546"/>
            <a:ext cx="1432290" cy="923330"/>
          </a:xfrm>
          <a:prstGeom prst="rect">
            <a:avLst/>
          </a:prstGeom>
          <a:noFill/>
        </p:spPr>
        <p:txBody>
          <a:bodyPr wrap="square" rtlCol="0">
            <a:spAutoFit/>
          </a:bodyPr>
          <a:lstStyle/>
          <a:p>
            <a:r>
              <a:rPr lang="en-GB" dirty="0" smtClean="0"/>
              <a:t>Icon same colour as </a:t>
            </a:r>
            <a:r>
              <a:rPr lang="en-GB" dirty="0" err="1" smtClean="0"/>
              <a:t>dept</a:t>
            </a:r>
            <a:r>
              <a:rPr lang="en-GB" dirty="0" smtClean="0"/>
              <a:t> ex book</a:t>
            </a:r>
            <a:endParaRPr lang="en-GB" dirty="0"/>
          </a:p>
        </p:txBody>
      </p:sp>
      <p:pic>
        <p:nvPicPr>
          <p:cNvPr id="21" name="Picture 12" descr="image0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54200" y="4416425"/>
            <a:ext cx="992188"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279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Processor and Buses</a:t>
            </a:r>
          </a:p>
        </p:txBody>
      </p:sp>
      <p:sp>
        <p:nvSpPr>
          <p:cNvPr id="3" name="Content Placeholder 2"/>
          <p:cNvSpPr>
            <a:spLocks noGrp="1"/>
          </p:cNvSpPr>
          <p:nvPr>
            <p:ph idx="1"/>
          </p:nvPr>
        </p:nvSpPr>
        <p:spPr/>
        <p:txBody>
          <a:bodyPr/>
          <a:lstStyle/>
          <a:p>
            <a:r>
              <a:rPr lang="en-GB" b="1" dirty="0" smtClean="0"/>
              <a:t>Specification Point</a:t>
            </a:r>
          </a:p>
          <a:p>
            <a:r>
              <a:rPr lang="en-GB" sz="2800" dirty="0"/>
              <a:t>3.7.1.1 Internal hardware components of a </a:t>
            </a:r>
            <a:r>
              <a:rPr lang="en-GB" sz="2800" dirty="0" smtClean="0"/>
              <a:t>computer</a:t>
            </a:r>
          </a:p>
          <a:p>
            <a:r>
              <a:rPr lang="en-GB" sz="2800"/>
              <a:t>3.7.3.1 The processor and its components</a:t>
            </a:r>
          </a:p>
          <a:p>
            <a:r>
              <a:rPr lang="en-GB" sz="2800" smtClean="0"/>
              <a:t>3.7.3.6 </a:t>
            </a:r>
            <a:r>
              <a:rPr lang="en-GB" sz="2800" dirty="0"/>
              <a:t>Factors affecting processor performance</a:t>
            </a:r>
          </a:p>
          <a:p>
            <a:endParaRPr lang="en-GB" sz="2800" dirty="0" smtClean="0"/>
          </a:p>
        </p:txBody>
      </p:sp>
      <p:sp>
        <p:nvSpPr>
          <p:cNvPr id="4" name="Text Placeholder 3"/>
          <p:cNvSpPr>
            <a:spLocks noGrp="1"/>
          </p:cNvSpPr>
          <p:nvPr>
            <p:ph type="body" sz="quarter" idx="13"/>
          </p:nvPr>
        </p:nvSpPr>
        <p:spPr/>
        <p:txBody>
          <a:bodyPr/>
          <a:lstStyle/>
          <a:p>
            <a:r>
              <a:rPr lang="en-GB" dirty="0"/>
              <a:t>LO: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3511551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Processor and Buses</a:t>
            </a:r>
          </a:p>
        </p:txBody>
      </p:sp>
      <p:sp>
        <p:nvSpPr>
          <p:cNvPr id="3" name="Content Placeholder 2"/>
          <p:cNvSpPr>
            <a:spLocks noGrp="1"/>
          </p:cNvSpPr>
          <p:nvPr>
            <p:ph idx="1"/>
          </p:nvPr>
        </p:nvSpPr>
        <p:spPr>
          <a:xfrm>
            <a:off x="34096" y="1038587"/>
            <a:ext cx="12157904" cy="4709053"/>
          </a:xfrm>
        </p:spPr>
        <p:txBody>
          <a:bodyPr/>
          <a:lstStyle/>
          <a:p>
            <a:r>
              <a:rPr lang="en-GB" b="1" dirty="0" smtClean="0"/>
              <a:t>Prep Check</a:t>
            </a:r>
            <a:endParaRPr lang="en-GB" sz="2800" b="1" dirty="0" smtClean="0"/>
          </a:p>
        </p:txBody>
      </p:sp>
      <p:sp>
        <p:nvSpPr>
          <p:cNvPr id="4" name="Text Placeholder 3"/>
          <p:cNvSpPr>
            <a:spLocks noGrp="1"/>
          </p:cNvSpPr>
          <p:nvPr>
            <p:ph type="body" sz="quarter" idx="13"/>
          </p:nvPr>
        </p:nvSpPr>
        <p:spPr/>
        <p:txBody>
          <a:bodyPr/>
          <a:lstStyle/>
          <a:p>
            <a:r>
              <a:rPr lang="en-GB" dirty="0"/>
              <a:t>LO</a:t>
            </a:r>
            <a:r>
              <a:rPr lang="en-GB" dirty="0" smtClean="0"/>
              <a:t>:</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3188186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Computer Architecture</a:t>
            </a:r>
          </a:p>
        </p:txBody>
      </p:sp>
      <p:sp>
        <p:nvSpPr>
          <p:cNvPr id="3" name="Content Placeholder 2"/>
          <p:cNvSpPr>
            <a:spLocks noGrp="1"/>
          </p:cNvSpPr>
          <p:nvPr>
            <p:ph idx="1"/>
          </p:nvPr>
        </p:nvSpPr>
        <p:spPr>
          <a:xfrm>
            <a:off x="34096" y="1038587"/>
            <a:ext cx="12157904" cy="4709053"/>
          </a:xfrm>
        </p:spPr>
        <p:txBody>
          <a:bodyPr/>
          <a:lstStyle/>
          <a:p>
            <a:r>
              <a:rPr lang="en-GB" b="1" dirty="0" smtClean="0"/>
              <a:t>Buses</a:t>
            </a:r>
            <a:endParaRPr lang="en-GB" sz="2800" b="1" dirty="0" smtClean="0"/>
          </a:p>
          <a:p>
            <a:pPr marL="457200" indent="-457200">
              <a:buFont typeface="Arial" panose="020B0604020202020204" pitchFamily="34" charset="0"/>
              <a:buChar char="•"/>
            </a:pPr>
            <a:r>
              <a:rPr lang="en-GB" sz="2800" dirty="0" smtClean="0"/>
              <a:t>The System bus is the collective name given to the following three buses:</a:t>
            </a:r>
          </a:p>
          <a:p>
            <a:pPr marL="1143000" lvl="1" indent="-457200"/>
            <a:r>
              <a:rPr lang="en-GB" sz="2400" b="1" dirty="0" smtClean="0"/>
              <a:t>Data</a:t>
            </a:r>
          </a:p>
          <a:p>
            <a:pPr marL="1143000" lvl="1" indent="-457200"/>
            <a:r>
              <a:rPr lang="en-GB" sz="2400" b="1" dirty="0" smtClean="0"/>
              <a:t>Address</a:t>
            </a:r>
          </a:p>
          <a:p>
            <a:pPr marL="1143000" lvl="1" indent="-457200"/>
            <a:r>
              <a:rPr lang="en-GB" sz="2400" b="1" dirty="0" smtClean="0"/>
              <a:t>Control</a:t>
            </a:r>
          </a:p>
          <a:p>
            <a:pPr lvl="1" indent="0">
              <a:buNone/>
            </a:pPr>
            <a:r>
              <a:rPr lang="en-GB" sz="2400" b="1" dirty="0"/>
              <a:t>	</a:t>
            </a:r>
            <a:r>
              <a:rPr lang="en-GB" sz="2400" b="1" dirty="0" smtClean="0"/>
              <a:t>	</a:t>
            </a:r>
            <a:endParaRPr lang="en-GB" sz="2400" dirty="0"/>
          </a:p>
          <a:p>
            <a:r>
              <a:rPr lang="en-GB" sz="2400" dirty="0" smtClean="0"/>
              <a:t>What is sent along the data bus?</a:t>
            </a:r>
          </a:p>
          <a:p>
            <a:r>
              <a:rPr lang="en-GB" sz="2400" dirty="0" smtClean="0"/>
              <a:t>What is sent along the address bus?</a:t>
            </a:r>
          </a:p>
          <a:p>
            <a:r>
              <a:rPr lang="en-GB" sz="2400" dirty="0" smtClean="0"/>
              <a:t>What is sent along the control bus?</a:t>
            </a:r>
          </a:p>
        </p:txBody>
      </p:sp>
      <p:sp>
        <p:nvSpPr>
          <p:cNvPr id="4" name="Text Placeholder 3"/>
          <p:cNvSpPr>
            <a:spLocks noGrp="1"/>
          </p:cNvSpPr>
          <p:nvPr>
            <p:ph type="body" sz="quarter" idx="13"/>
          </p:nvPr>
        </p:nvSpPr>
        <p:spPr/>
        <p:txBody>
          <a:bodyPr/>
          <a:lstStyle/>
          <a:p>
            <a:r>
              <a:rPr lang="en-GB" dirty="0"/>
              <a:t>LO</a:t>
            </a:r>
            <a:r>
              <a:rPr lang="en-GB" dirty="0" smtClean="0"/>
              <a:t>:</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11587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Computer Architecture</a:t>
            </a:r>
          </a:p>
        </p:txBody>
      </p:sp>
      <p:sp>
        <p:nvSpPr>
          <p:cNvPr id="3" name="Content Placeholder 2"/>
          <p:cNvSpPr>
            <a:spLocks noGrp="1"/>
          </p:cNvSpPr>
          <p:nvPr>
            <p:ph idx="1"/>
          </p:nvPr>
        </p:nvSpPr>
        <p:spPr>
          <a:xfrm>
            <a:off x="34096" y="1038587"/>
            <a:ext cx="6155171" cy="4709053"/>
          </a:xfrm>
        </p:spPr>
        <p:txBody>
          <a:bodyPr/>
          <a:lstStyle/>
          <a:p>
            <a:r>
              <a:rPr lang="en-GB" b="1" dirty="0" smtClean="0"/>
              <a:t>Buses and the Three </a:t>
            </a:r>
            <a:r>
              <a:rPr lang="en-GB" b="1" dirty="0"/>
              <a:t>B</a:t>
            </a:r>
            <a:r>
              <a:rPr lang="en-GB" b="1" dirty="0" smtClean="0"/>
              <a:t>ox Model</a:t>
            </a:r>
            <a:endParaRPr lang="en-GB" sz="2800" b="1" dirty="0" smtClean="0"/>
          </a:p>
          <a:p>
            <a:endParaRPr lang="en-GB" sz="2400" dirty="0" smtClean="0"/>
          </a:p>
        </p:txBody>
      </p:sp>
      <p:sp>
        <p:nvSpPr>
          <p:cNvPr id="4" name="Text Placeholder 3"/>
          <p:cNvSpPr>
            <a:spLocks noGrp="1"/>
          </p:cNvSpPr>
          <p:nvPr>
            <p:ph type="body" sz="quarter" idx="13"/>
          </p:nvPr>
        </p:nvSpPr>
        <p:spPr/>
        <p:txBody>
          <a:bodyPr/>
          <a:lstStyle/>
          <a:p>
            <a:r>
              <a:rPr lang="en-GB" dirty="0"/>
              <a:t>LO</a:t>
            </a:r>
            <a:r>
              <a:rPr lang="en-GB" dirty="0" smtClean="0"/>
              <a:t>:</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pic>
        <p:nvPicPr>
          <p:cNvPr id="4098" name="Picture 2" descr="https://upload.wikimedia.org/wikipedia/commons/thumb/6/68/Computer_system_bus.svg/350px-Computer_system_bu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9600" y="1078250"/>
            <a:ext cx="6343650" cy="463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086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Computer Architecture</a:t>
            </a:r>
          </a:p>
        </p:txBody>
      </p:sp>
      <p:sp>
        <p:nvSpPr>
          <p:cNvPr id="3" name="Content Placeholder 2"/>
          <p:cNvSpPr>
            <a:spLocks noGrp="1"/>
          </p:cNvSpPr>
          <p:nvPr>
            <p:ph idx="1"/>
          </p:nvPr>
        </p:nvSpPr>
        <p:spPr>
          <a:xfrm>
            <a:off x="34096" y="1038587"/>
            <a:ext cx="12157904" cy="4709053"/>
          </a:xfrm>
        </p:spPr>
        <p:txBody>
          <a:bodyPr/>
          <a:lstStyle/>
          <a:p>
            <a:r>
              <a:rPr lang="en-GB" b="1" dirty="0" smtClean="0"/>
              <a:t>Data Bus</a:t>
            </a:r>
            <a:endParaRPr lang="en-GB" sz="2800" b="1" dirty="0" smtClean="0"/>
          </a:p>
          <a:p>
            <a:pPr marL="457200" indent="-457200">
              <a:buFont typeface="Arial" panose="020B0604020202020204" pitchFamily="34" charset="0"/>
              <a:buChar char="•"/>
            </a:pPr>
            <a:r>
              <a:rPr lang="en-GB" sz="2800" dirty="0"/>
              <a:t>The instructions and data that comprise a computer program pass back and forth between the processor and memory as the program is run. </a:t>
            </a:r>
          </a:p>
          <a:p>
            <a:pPr marL="457200" indent="-457200">
              <a:buFont typeface="Arial" panose="020B0604020202020204" pitchFamily="34" charset="0"/>
              <a:buChar char="•"/>
            </a:pPr>
            <a:r>
              <a:rPr lang="en-GB" sz="2800" dirty="0"/>
              <a:t>The </a:t>
            </a:r>
            <a:r>
              <a:rPr lang="en-GB" sz="2800" b="1" dirty="0"/>
              <a:t>data bus </a:t>
            </a:r>
            <a:r>
              <a:rPr lang="en-GB" sz="2800" dirty="0"/>
              <a:t>carries the data both to and from memory and to and from the </a:t>
            </a:r>
            <a:r>
              <a:rPr lang="en-GB" sz="2800" b="1" dirty="0"/>
              <a:t>I/O controllers</a:t>
            </a:r>
            <a:r>
              <a:rPr lang="en-GB" sz="2800" dirty="0"/>
              <a:t>, that is, they are bi-directional or two-way. </a:t>
            </a:r>
          </a:p>
          <a:p>
            <a:pPr marL="457200" indent="-457200">
              <a:buFont typeface="Arial" panose="020B0604020202020204" pitchFamily="34" charset="0"/>
              <a:buChar char="•"/>
            </a:pPr>
            <a:r>
              <a:rPr lang="en-GB" sz="2800" dirty="0"/>
              <a:t>The instructions and data held in memory will vary in size. </a:t>
            </a:r>
          </a:p>
          <a:p>
            <a:pPr marL="457200" indent="-457200">
              <a:buFont typeface="Arial" panose="020B0604020202020204" pitchFamily="34" charset="0"/>
              <a:buChar char="•"/>
            </a:pPr>
            <a:r>
              <a:rPr lang="en-GB" sz="2800" dirty="0"/>
              <a:t>Each memory cell will have a width measured in bits. </a:t>
            </a:r>
          </a:p>
          <a:p>
            <a:pPr marL="457200" indent="-457200">
              <a:buFont typeface="Arial" panose="020B0604020202020204" pitchFamily="34" charset="0"/>
              <a:buChar char="•"/>
            </a:pPr>
            <a:r>
              <a:rPr lang="en-GB" sz="2800" dirty="0"/>
              <a:t>For example, it may have a width of 32 bits</a:t>
            </a:r>
            <a:r>
              <a:rPr lang="en-GB" sz="2800" dirty="0" smtClean="0"/>
              <a:t>.</a:t>
            </a:r>
            <a:endParaRPr lang="en-GB" sz="2800" dirty="0"/>
          </a:p>
        </p:txBody>
      </p:sp>
      <p:sp>
        <p:nvSpPr>
          <p:cNvPr id="4" name="Text Placeholder 3"/>
          <p:cNvSpPr>
            <a:spLocks noGrp="1"/>
          </p:cNvSpPr>
          <p:nvPr>
            <p:ph type="body" sz="quarter" idx="13"/>
          </p:nvPr>
        </p:nvSpPr>
        <p:spPr/>
        <p:txBody>
          <a:bodyPr/>
          <a:lstStyle/>
          <a:p>
            <a:r>
              <a:rPr lang="en-GB" dirty="0"/>
              <a:t>LO</a:t>
            </a:r>
            <a:r>
              <a:rPr lang="en-GB" dirty="0" smtClean="0"/>
              <a:t>:</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3413305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Computer Architecture</a:t>
            </a:r>
          </a:p>
        </p:txBody>
      </p:sp>
      <p:sp>
        <p:nvSpPr>
          <p:cNvPr id="3" name="Content Placeholder 2"/>
          <p:cNvSpPr>
            <a:spLocks noGrp="1"/>
          </p:cNvSpPr>
          <p:nvPr>
            <p:ph idx="1"/>
          </p:nvPr>
        </p:nvSpPr>
        <p:spPr>
          <a:xfrm>
            <a:off x="34096" y="1038587"/>
            <a:ext cx="12157904" cy="4709053"/>
          </a:xfrm>
        </p:spPr>
        <p:txBody>
          <a:bodyPr/>
          <a:lstStyle/>
          <a:p>
            <a:r>
              <a:rPr lang="en-GB" b="1" dirty="0" smtClean="0"/>
              <a:t>Data Bus</a:t>
            </a:r>
            <a:endParaRPr lang="en-GB" sz="2800" b="1" dirty="0" smtClean="0"/>
          </a:p>
          <a:p>
            <a:pPr marL="457200" indent="-457200">
              <a:buFont typeface="Arial" panose="020B0604020202020204" pitchFamily="34" charset="0"/>
              <a:buChar char="•"/>
            </a:pPr>
            <a:r>
              <a:rPr lang="en-GB" sz="2800" dirty="0" smtClean="0"/>
              <a:t>32 and 64 bit PCs are currently the norm</a:t>
            </a:r>
          </a:p>
          <a:p>
            <a:pPr marL="457200" indent="-457200">
              <a:buFont typeface="Arial" panose="020B0604020202020204" pitchFamily="34" charset="0"/>
              <a:buChar char="•"/>
            </a:pPr>
            <a:r>
              <a:rPr lang="en-GB" sz="2800" dirty="0" smtClean="0"/>
              <a:t>They have data buses that are either 32 or 64 bits ‘wide’</a:t>
            </a:r>
          </a:p>
          <a:p>
            <a:pPr marL="457200" indent="-457200">
              <a:buFont typeface="Arial" panose="020B0604020202020204" pitchFamily="34" charset="0"/>
              <a:buChar char="•"/>
            </a:pPr>
            <a:r>
              <a:rPr lang="en-GB" sz="2800" dirty="0" smtClean="0"/>
              <a:t>The wider the data, the more data that can be transferred to the processor from Main Memory at one time</a:t>
            </a:r>
            <a:endParaRPr lang="en-GB" sz="2800" dirty="0"/>
          </a:p>
        </p:txBody>
      </p:sp>
      <p:sp>
        <p:nvSpPr>
          <p:cNvPr id="4" name="Text Placeholder 3"/>
          <p:cNvSpPr>
            <a:spLocks noGrp="1"/>
          </p:cNvSpPr>
          <p:nvPr>
            <p:ph type="body" sz="quarter" idx="13"/>
          </p:nvPr>
        </p:nvSpPr>
        <p:spPr/>
        <p:txBody>
          <a:bodyPr/>
          <a:lstStyle/>
          <a:p>
            <a:r>
              <a:rPr lang="en-GB" dirty="0"/>
              <a:t>LO</a:t>
            </a:r>
            <a:r>
              <a:rPr lang="en-GB" dirty="0" smtClean="0"/>
              <a:t>:</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2020345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Computer Architecture</a:t>
            </a:r>
          </a:p>
        </p:txBody>
      </p:sp>
      <p:sp>
        <p:nvSpPr>
          <p:cNvPr id="3" name="Content Placeholder 2"/>
          <p:cNvSpPr>
            <a:spLocks noGrp="1"/>
          </p:cNvSpPr>
          <p:nvPr>
            <p:ph idx="1"/>
          </p:nvPr>
        </p:nvSpPr>
        <p:spPr>
          <a:xfrm>
            <a:off x="34096" y="1038587"/>
            <a:ext cx="12157904" cy="4709053"/>
          </a:xfrm>
        </p:spPr>
        <p:txBody>
          <a:bodyPr/>
          <a:lstStyle/>
          <a:p>
            <a:r>
              <a:rPr lang="en-GB" b="1" dirty="0" smtClean="0"/>
              <a:t>Word Length</a:t>
            </a:r>
            <a:endParaRPr lang="en-GB" sz="2800" b="1" dirty="0" smtClean="0"/>
          </a:p>
          <a:p>
            <a:pPr marL="457200" indent="-457200">
              <a:buFont typeface="Arial" panose="020B0604020202020204" pitchFamily="34" charset="0"/>
              <a:buChar char="•"/>
            </a:pPr>
            <a:r>
              <a:rPr lang="en-GB" sz="2800" dirty="0" smtClean="0"/>
              <a:t>This is a term used to describe the number of bits that a processor is designed to accept/send over the data and address bus</a:t>
            </a:r>
          </a:p>
          <a:p>
            <a:pPr marL="457200" indent="-457200">
              <a:buFont typeface="Arial" panose="020B0604020202020204" pitchFamily="34" charset="0"/>
              <a:buChar char="•"/>
            </a:pPr>
            <a:r>
              <a:rPr lang="en-GB" sz="2800" dirty="0" smtClean="0"/>
              <a:t>E.g. 32 or 64</a:t>
            </a:r>
          </a:p>
          <a:p>
            <a:pPr marL="457200" indent="-457200">
              <a:buFont typeface="Arial" panose="020B0604020202020204" pitchFamily="34" charset="0"/>
              <a:buChar char="•"/>
            </a:pPr>
            <a:endParaRPr lang="en-GB" sz="2800" dirty="0" smtClean="0"/>
          </a:p>
          <a:p>
            <a:pPr marL="457200" indent="-457200">
              <a:buFont typeface="Arial" panose="020B0604020202020204" pitchFamily="34" charset="0"/>
              <a:buChar char="•"/>
            </a:pPr>
            <a:r>
              <a:rPr lang="en-GB" sz="2800" dirty="0" smtClean="0"/>
              <a:t>This is a 16 bit binary word. It could be data, or an instruction</a:t>
            </a:r>
          </a:p>
          <a:p>
            <a:endParaRPr lang="en-GB" sz="2800" dirty="0"/>
          </a:p>
          <a:p>
            <a:pPr algn="ctr"/>
            <a:r>
              <a:rPr lang="en-GB" sz="2800" dirty="0" smtClean="0"/>
              <a:t>0011 0100 1100 1010</a:t>
            </a:r>
            <a:endParaRPr lang="en-GB" sz="2800" dirty="0"/>
          </a:p>
        </p:txBody>
      </p:sp>
      <p:sp>
        <p:nvSpPr>
          <p:cNvPr id="4" name="Text Placeholder 3"/>
          <p:cNvSpPr>
            <a:spLocks noGrp="1"/>
          </p:cNvSpPr>
          <p:nvPr>
            <p:ph type="body" sz="quarter" idx="13"/>
          </p:nvPr>
        </p:nvSpPr>
        <p:spPr/>
        <p:txBody>
          <a:bodyPr/>
          <a:lstStyle/>
          <a:p>
            <a:r>
              <a:rPr lang="en-GB" dirty="0"/>
              <a:t>LO</a:t>
            </a:r>
            <a:r>
              <a:rPr lang="en-GB" dirty="0" smtClean="0"/>
              <a:t>:</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125466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Computer Architecture</a:t>
            </a:r>
          </a:p>
        </p:txBody>
      </p:sp>
      <p:sp>
        <p:nvSpPr>
          <p:cNvPr id="3" name="Content Placeholder 2"/>
          <p:cNvSpPr>
            <a:spLocks noGrp="1"/>
          </p:cNvSpPr>
          <p:nvPr>
            <p:ph idx="1"/>
          </p:nvPr>
        </p:nvSpPr>
        <p:spPr>
          <a:xfrm>
            <a:off x="34096" y="1038587"/>
            <a:ext cx="12157904" cy="4709053"/>
          </a:xfrm>
        </p:spPr>
        <p:txBody>
          <a:bodyPr>
            <a:normAutofit/>
          </a:bodyPr>
          <a:lstStyle/>
          <a:p>
            <a:r>
              <a:rPr lang="en-GB" b="1" dirty="0" smtClean="0"/>
              <a:t>Address Bus</a:t>
            </a:r>
            <a:endParaRPr lang="en-GB" sz="2800" b="1" dirty="0" smtClean="0"/>
          </a:p>
          <a:p>
            <a:pPr marL="457200" indent="-457200">
              <a:buFont typeface="Arial" panose="020B0604020202020204" pitchFamily="34" charset="0"/>
              <a:buChar char="•"/>
            </a:pPr>
            <a:r>
              <a:rPr lang="en-GB" sz="2800" dirty="0"/>
              <a:t>The </a:t>
            </a:r>
            <a:r>
              <a:rPr lang="en-GB" sz="2800" b="1" dirty="0"/>
              <a:t>address bus </a:t>
            </a:r>
            <a:r>
              <a:rPr lang="en-GB" sz="2800" dirty="0"/>
              <a:t>only goes in one direction – from </a:t>
            </a:r>
            <a:r>
              <a:rPr lang="en-GB" sz="2800" dirty="0" smtClean="0"/>
              <a:t>the </a:t>
            </a:r>
            <a:r>
              <a:rPr lang="en-GB" sz="2800" dirty="0"/>
              <a:t>processor into memory. </a:t>
            </a:r>
          </a:p>
          <a:p>
            <a:pPr marL="457200" indent="-457200">
              <a:buFont typeface="Arial" panose="020B0604020202020204" pitchFamily="34" charset="0"/>
              <a:buChar char="•"/>
            </a:pPr>
            <a:r>
              <a:rPr lang="en-GB" sz="2800" dirty="0"/>
              <a:t>All the instructions and data that a processor needs to carry out a task are stored in memory. Every memory location has an address. </a:t>
            </a:r>
          </a:p>
          <a:p>
            <a:pPr marL="457200" indent="-457200">
              <a:buFont typeface="Arial" panose="020B0604020202020204" pitchFamily="34" charset="0"/>
              <a:buChar char="•"/>
            </a:pPr>
            <a:r>
              <a:rPr lang="en-GB" sz="2800" dirty="0"/>
              <a:t>The processor carries out the instructions one after the other. </a:t>
            </a:r>
          </a:p>
          <a:p>
            <a:pPr marL="457200" indent="-457200">
              <a:buFont typeface="Arial" panose="020B0604020202020204" pitchFamily="34" charset="0"/>
              <a:buChar char="•"/>
            </a:pPr>
            <a:r>
              <a:rPr lang="en-GB" sz="2800" dirty="0"/>
              <a:t>The address bus is used by the processor and carries the memory address of the next instruction or data item. </a:t>
            </a:r>
          </a:p>
          <a:p>
            <a:pPr marL="457200" indent="-457200">
              <a:buFont typeface="Arial" panose="020B0604020202020204" pitchFamily="34" charset="0"/>
              <a:buChar char="•"/>
            </a:pPr>
            <a:r>
              <a:rPr lang="en-GB" sz="2800" dirty="0"/>
              <a:t>The address bus therefore is used to access anything that is stored in memory, not just </a:t>
            </a:r>
            <a:r>
              <a:rPr lang="en-GB" sz="2800" dirty="0" smtClean="0"/>
              <a:t>instructions</a:t>
            </a:r>
            <a:r>
              <a:rPr lang="en-GB" sz="2800" dirty="0"/>
              <a:t>. </a:t>
            </a:r>
          </a:p>
        </p:txBody>
      </p:sp>
      <p:sp>
        <p:nvSpPr>
          <p:cNvPr id="4" name="Text Placeholder 3"/>
          <p:cNvSpPr>
            <a:spLocks noGrp="1"/>
          </p:cNvSpPr>
          <p:nvPr>
            <p:ph type="body" sz="quarter" idx="13"/>
          </p:nvPr>
        </p:nvSpPr>
        <p:spPr/>
        <p:txBody>
          <a:bodyPr/>
          <a:lstStyle/>
          <a:p>
            <a:r>
              <a:rPr lang="en-GB" dirty="0"/>
              <a:t>LO</a:t>
            </a:r>
            <a:r>
              <a:rPr lang="en-GB" dirty="0" smtClean="0"/>
              <a:t>:</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997395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CF606A979DC44894736665245F394F" ma:contentTypeVersion="12" ma:contentTypeDescription="Create a new document." ma:contentTypeScope="" ma:versionID="f4e250cc5a06a1b5dbd89e0164d93615">
  <xsd:schema xmlns:xsd="http://www.w3.org/2001/XMLSchema" xmlns:xs="http://www.w3.org/2001/XMLSchema" xmlns:p="http://schemas.microsoft.com/office/2006/metadata/properties" targetNamespace="http://schemas.microsoft.com/office/2006/metadata/properties" ma:root="true" ma:fieldsID="cfefa9bea55d2fa40d32303509fe1c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6E525F-85BA-4C4F-A7C7-AA39BA2789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4D8F006-1DDC-4552-9E6B-5B4B5947AB4D}">
  <ds:schemaRefs>
    <ds:schemaRef ds:uri="http://schemas.microsoft.com/sharepoint/v3/contenttype/forms"/>
  </ds:schemaRefs>
</ds:datastoreItem>
</file>

<file path=customXml/itemProps3.xml><?xml version="1.0" encoding="utf-8"?>
<ds:datastoreItem xmlns:ds="http://schemas.openxmlformats.org/officeDocument/2006/customXml" ds:itemID="{8DF1CAD4-2504-4246-879C-D0483BD38659}">
  <ds:schemaRefs>
    <ds:schemaRef ds:uri="http://schemas.microsoft.com/office/2006/metadata/properties"/>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681</TotalTime>
  <Words>1036</Words>
  <Application>Microsoft Office PowerPoint</Application>
  <PresentationFormat>Custom</PresentationFormat>
  <Paragraphs>137</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The Processor and Buses</vt:lpstr>
      <vt:lpstr>The Processor and Buses</vt:lpstr>
      <vt:lpstr>The Processor and Buses</vt:lpstr>
      <vt:lpstr>Introduction to Computer Architecture</vt:lpstr>
      <vt:lpstr>Introduction to Computer Architecture</vt:lpstr>
      <vt:lpstr>Introduction to Computer Architecture</vt:lpstr>
      <vt:lpstr>Introduction to Computer Architecture</vt:lpstr>
      <vt:lpstr>Introduction to Computer Architecture</vt:lpstr>
      <vt:lpstr>Introduction to Computer Architecture</vt:lpstr>
      <vt:lpstr>Introduction to Computer Architecture</vt:lpstr>
      <vt:lpstr>Introduction to Computer Architecture</vt:lpstr>
      <vt:lpstr>Introduction to Computer Architecture</vt:lpstr>
      <vt:lpstr>Introduction to Computer Architecture</vt:lpstr>
      <vt:lpstr>Introduction to Computer Architecture</vt:lpstr>
      <vt:lpstr>Introduction to Computer Architecture</vt:lpstr>
      <vt:lpstr>Introduction to Computer Architecture</vt:lpstr>
      <vt:lpstr>Introduction to Computer Architecture</vt:lpstr>
      <vt:lpstr>PowerPoint Presentation</vt:lpstr>
    </vt:vector>
  </TitlesOfParts>
  <Company>Twyford CE High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Wiggins</dc:creator>
  <cp:lastModifiedBy>Chris</cp:lastModifiedBy>
  <cp:revision>121</cp:revision>
  <cp:lastPrinted>2017-01-19T14:39:10Z</cp:lastPrinted>
  <dcterms:created xsi:type="dcterms:W3CDTF">2015-09-03T10:10:43Z</dcterms:created>
  <dcterms:modified xsi:type="dcterms:W3CDTF">2017-02-05T21:10:26Z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0x0101000CCF606A979DC44894736665245F394F</vt:lpwstr>
  </property>
</Properties>
</file>