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300" r:id="rId5"/>
    <p:sldId id="311" r:id="rId6"/>
    <p:sldId id="318" r:id="rId7"/>
    <p:sldId id="313" r:id="rId8"/>
    <p:sldId id="314" r:id="rId9"/>
    <p:sldId id="316" r:id="rId10"/>
    <p:sldId id="315" r:id="rId11"/>
    <p:sldId id="317" r:id="rId12"/>
    <p:sldId id="319" r:id="rId13"/>
    <p:sldId id="320" r:id="rId14"/>
    <p:sldId id="310" r:id="rId15"/>
    <p:sldId id="293" r:id="rId16"/>
    <p:sldId id="322" r:id="rId17"/>
    <p:sldId id="321" r:id="rId18"/>
    <p:sldId id="326" r:id="rId19"/>
    <p:sldId id="327" r:id="rId20"/>
    <p:sldId id="328" r:id="rId21"/>
    <p:sldId id="329" r:id="rId22"/>
    <p:sldId id="331" r:id="rId23"/>
    <p:sldId id="330" r:id="rId24"/>
    <p:sldId id="259" r:id="rId25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56B70-7D82-4041-A343-8FED32CE5A49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FAEF5-9E6E-4CA8-9A60-93F5C8A37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134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B796A-B7AA-4768-9387-6C58CB205E13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2BEC3-899C-4E03-8BB7-2DCEF19581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41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7296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86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0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4709053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LO: Insert Learning Objective</a:t>
            </a:r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25200326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Gold Outcome</a:t>
            </a:r>
            <a:endParaRPr lang="en-GB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Silver Outcome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Bronze Outcome</a:t>
            </a: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7654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5476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35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35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LO: Insert Learning Objective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0932269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Gold Outcome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Silver Outcome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Bronze Outcome</a:t>
            </a:r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43315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26852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LO: Insert Learning Objective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0932269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Gold Outcome</a:t>
            </a:r>
            <a:endParaRPr lang="en-GB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Silver Outcome</a:t>
            </a:r>
            <a:endParaRPr lang="en-GB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Bronze Outcome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6498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95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43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5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7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0" y="1111664"/>
            <a:ext cx="12182259" cy="4621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8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u="sng" kern="1200" baseline="0">
          <a:solidFill>
            <a:schemeClr val="tx1"/>
          </a:solidFill>
          <a:uFill>
            <a:solidFill>
              <a:srgbClr val="FF0000"/>
            </a:solidFill>
          </a:u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" Type="http://schemas.openxmlformats.org/officeDocument/2006/relationships/image" Target="../media/image7.png"/><Relationship Id="rId16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hyperlink" Target="http://www.google.co.uk/url?sa=i&amp;source=images&amp;cd=&amp;cad=rja&amp;docid=2sYVBH_szcF87M&amp;tbnid=qOdqZ4aX10-SWM:&amp;ved=0CAgQjRwwAA&amp;url=http://bestclipartblog.com/28-ear-clip-art.html/ear-clip-art-14&amp;ei=63s0UvOACMSO7Qba94GwBw&amp;psig=AFQjCNEZQd_10GjPYHaPG9bzOQB08fLR4g&amp;ust=1379257707221425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Fetch-Execute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Prep Check</a:t>
            </a:r>
          </a:p>
          <a:p>
            <a:r>
              <a:rPr lang="en-GB" sz="2800" dirty="0"/>
              <a:t>xx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54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Fetch-Execute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90211" cy="4709053"/>
          </a:xfrm>
        </p:spPr>
        <p:txBody>
          <a:bodyPr>
            <a:normAutofit/>
          </a:bodyPr>
          <a:lstStyle/>
          <a:p>
            <a:r>
              <a:rPr lang="en-GB" b="1" dirty="0"/>
              <a:t>The Fetch-Execute Cycle</a:t>
            </a:r>
          </a:p>
          <a:p>
            <a:r>
              <a:rPr lang="en-GB" sz="2800" dirty="0"/>
              <a:t>The </a:t>
            </a:r>
            <a:r>
              <a:rPr lang="en-GB" sz="2800" b="1" dirty="0"/>
              <a:t>von Neumann </a:t>
            </a:r>
            <a:r>
              <a:rPr lang="en-GB" sz="2800" dirty="0"/>
              <a:t>concept is to store instructions and data in the same memory unit. </a:t>
            </a:r>
          </a:p>
          <a:p>
            <a:r>
              <a:rPr lang="en-GB" sz="2800" dirty="0"/>
              <a:t>Each instruction or data item is fetched from memory, decoded and then executed, with any new data created being placed back into memory. </a:t>
            </a:r>
          </a:p>
          <a:p>
            <a:r>
              <a:rPr lang="en-GB" sz="2800" dirty="0"/>
              <a:t>Every time a program is run, the processor runs through the </a:t>
            </a:r>
            <a:r>
              <a:rPr lang="en-GB" sz="2800" b="1" dirty="0"/>
              <a:t>fetch–execute</a:t>
            </a:r>
            <a:r>
              <a:rPr lang="en-GB" sz="2800" dirty="0"/>
              <a:t> cycle.</a:t>
            </a:r>
          </a:p>
          <a:p>
            <a:endParaRPr lang="en-GB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7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Fetch-Execute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6" y="1038587"/>
            <a:ext cx="8437125" cy="4709053"/>
          </a:xfrm>
        </p:spPr>
        <p:txBody>
          <a:bodyPr>
            <a:normAutofit fontScale="92500"/>
          </a:bodyPr>
          <a:lstStyle/>
          <a:p>
            <a:r>
              <a:rPr lang="en-GB" b="1" dirty="0"/>
              <a:t>The Fetch-Execute Cycle</a:t>
            </a:r>
            <a:endParaRPr lang="en-GB" sz="2800" b="1" dirty="0"/>
          </a:p>
          <a:p>
            <a:r>
              <a:rPr lang="en-GB" sz="2800" b="1" dirty="0"/>
              <a:t>Fetch:</a:t>
            </a:r>
            <a:r>
              <a:rPr lang="en-GB" sz="2800" dirty="0"/>
              <a:t> The processor fetches the program’s next instruction from memory. The instruction will be stored at a memory address and will contain the instruction in binary code.</a:t>
            </a:r>
          </a:p>
          <a:p>
            <a:r>
              <a:rPr lang="en-GB" sz="2800" b="1" dirty="0"/>
              <a:t>Decode:</a:t>
            </a:r>
            <a:r>
              <a:rPr lang="en-GB" sz="2800" dirty="0"/>
              <a:t> The processor works out what the binary code at that address means.</a:t>
            </a:r>
          </a:p>
          <a:p>
            <a:r>
              <a:rPr lang="en-GB" sz="2800" b="1" dirty="0"/>
              <a:t>Execute:</a:t>
            </a:r>
            <a:r>
              <a:rPr lang="en-GB" sz="2800" dirty="0"/>
              <a:t> The processor carries out the instruction, which may involve reading an item of data from memory, performing a calculation or writing data back into memory.</a:t>
            </a:r>
            <a:br>
              <a:rPr lang="en-GB" sz="2800" dirty="0"/>
            </a:br>
            <a:br>
              <a:rPr lang="en-GB" sz="2800" dirty="0"/>
            </a:br>
            <a:endParaRPr lang="en-GB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2" descr="http://blog.shamess.info/wp-content/uploads/2008/12/fetch-execute-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889" y="1655806"/>
            <a:ext cx="3553106" cy="285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06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Fetch-Execute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Control Unit</a:t>
            </a:r>
            <a:endParaRPr lang="en-US" sz="2800" b="1" dirty="0"/>
          </a:p>
          <a:p>
            <a:r>
              <a:rPr lang="en-GB" sz="2800" dirty="0"/>
              <a:t>The </a:t>
            </a:r>
            <a:r>
              <a:rPr lang="en-GB" sz="2800" b="1" dirty="0"/>
              <a:t>control unit </a:t>
            </a:r>
            <a:r>
              <a:rPr lang="en-GB" sz="2800" dirty="0"/>
              <a:t>is the part of the processor that supervises the </a:t>
            </a:r>
            <a:r>
              <a:rPr lang="en-GB" sz="2800" b="1" dirty="0"/>
              <a:t>fetch–execute cycle</a:t>
            </a:r>
            <a:r>
              <a:rPr lang="en-GB" sz="2800" dirty="0"/>
              <a:t>. </a:t>
            </a:r>
          </a:p>
          <a:p>
            <a:r>
              <a:rPr lang="en-GB" sz="2800" dirty="0"/>
              <a:t>The control unit also makes sure that all the data that is being processed is routed correctly.</a:t>
            </a:r>
          </a:p>
          <a:p>
            <a:r>
              <a:rPr lang="en-GB" sz="2800" dirty="0"/>
              <a:t>Data is put in the correct register or section of memory. </a:t>
            </a:r>
          </a:p>
          <a:p>
            <a:endParaRPr lang="en-GB" sz="2800" dirty="0">
              <a:solidFill>
                <a:srgbClr val="000000"/>
              </a:solidFill>
              <a:ea typeface="Times New Roman"/>
              <a:cs typeface="Helvetica"/>
            </a:endParaRPr>
          </a:p>
          <a:p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2" descr="http://blog.shamess.info/wp-content/uploads/2008/12/fetch-execute-cyc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42860"/>
          <a:stretch/>
        </p:blipFill>
        <p:spPr bwMode="auto">
          <a:xfrm>
            <a:off x="10058400" y="3713804"/>
            <a:ext cx="1957595" cy="179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13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Fetch-Execute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9784763" cy="4709053"/>
          </a:xfrm>
        </p:spPr>
        <p:txBody>
          <a:bodyPr>
            <a:normAutofit/>
          </a:bodyPr>
          <a:lstStyle/>
          <a:p>
            <a:r>
              <a:rPr lang="en-US" b="1" dirty="0"/>
              <a:t>The Arithmetic and Logic Unit</a:t>
            </a:r>
            <a:endParaRPr lang="en-US" sz="2800" b="1" dirty="0"/>
          </a:p>
          <a:p>
            <a:r>
              <a:rPr lang="en-GB" sz="2800" dirty="0"/>
              <a:t>The </a:t>
            </a:r>
            <a:r>
              <a:rPr lang="en-GB" sz="2800" b="1" dirty="0"/>
              <a:t>ALU</a:t>
            </a:r>
            <a:r>
              <a:rPr lang="en-GB" sz="2800" dirty="0"/>
              <a:t> carries out two types of operation – </a:t>
            </a:r>
            <a:r>
              <a:rPr lang="en-GB" sz="2800" u="sng" dirty="0"/>
              <a:t>arithmetic</a:t>
            </a:r>
            <a:r>
              <a:rPr lang="en-GB" sz="2800" dirty="0"/>
              <a:t> and </a:t>
            </a:r>
            <a:r>
              <a:rPr lang="en-GB" sz="2800" u="sng" dirty="0"/>
              <a:t>logic</a:t>
            </a:r>
            <a:r>
              <a:rPr lang="en-GB" sz="2800" dirty="0"/>
              <a:t>.</a:t>
            </a:r>
          </a:p>
          <a:p>
            <a:r>
              <a:rPr lang="en-GB" sz="2800" dirty="0"/>
              <a:t>The </a:t>
            </a:r>
            <a:r>
              <a:rPr lang="en-GB" sz="2800" b="1" dirty="0"/>
              <a:t>ALU</a:t>
            </a:r>
            <a:r>
              <a:rPr lang="en-GB" sz="2800" dirty="0"/>
              <a:t> can be used to carry out common mathematical functions such as add, subtract, multiply and divide, and some other less familiar processes such as shifting.</a:t>
            </a:r>
          </a:p>
          <a:p>
            <a:r>
              <a:rPr lang="en-GB" sz="2800" dirty="0"/>
              <a:t>The ALU is also used to compare two values and decide if one is less than, greater than or the same as another. </a:t>
            </a:r>
          </a:p>
          <a:p>
            <a:r>
              <a:rPr lang="en-GB" sz="2800" dirty="0"/>
              <a:t>The ALU is sent an operation code (</a:t>
            </a:r>
            <a:r>
              <a:rPr lang="en-GB" sz="2800" b="1" dirty="0"/>
              <a:t>op-code</a:t>
            </a:r>
            <a:r>
              <a:rPr lang="en-GB" sz="2800" dirty="0"/>
              <a:t>) and the </a:t>
            </a:r>
            <a:r>
              <a:rPr lang="en-GB" sz="2800" b="1" dirty="0"/>
              <a:t>operands</a:t>
            </a:r>
            <a:r>
              <a:rPr lang="en-GB" sz="2800" dirty="0"/>
              <a:t> (the data to be processed). </a:t>
            </a:r>
          </a:p>
          <a:p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2" descr="http://blog.shamess.info/wp-content/uploads/2008/12/fetch-execute-cyc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39398"/>
          <a:stretch/>
        </p:blipFill>
        <p:spPr bwMode="auto">
          <a:xfrm>
            <a:off x="9786552" y="2342030"/>
            <a:ext cx="2229442" cy="217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31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Fetch-Execute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90211" cy="4709053"/>
          </a:xfrm>
        </p:spPr>
        <p:txBody>
          <a:bodyPr>
            <a:normAutofit/>
          </a:bodyPr>
          <a:lstStyle/>
          <a:p>
            <a:r>
              <a:rPr lang="en-US" b="1" dirty="0"/>
              <a:t>The System Clock and Internal Clock</a:t>
            </a:r>
          </a:p>
          <a:p>
            <a:r>
              <a:rPr lang="en-GB" sz="2800" dirty="0"/>
              <a:t>The </a:t>
            </a:r>
            <a:r>
              <a:rPr lang="en-GB" sz="2800" i="1" dirty="0"/>
              <a:t>system clock</a:t>
            </a:r>
            <a:r>
              <a:rPr lang="en-GB" sz="2800" dirty="0"/>
              <a:t> is synchronizes components on the motherboard</a:t>
            </a:r>
          </a:p>
          <a:p>
            <a:r>
              <a:rPr lang="en-GB" sz="2800" dirty="0"/>
              <a:t>The </a:t>
            </a:r>
            <a:r>
              <a:rPr lang="en-GB" sz="2800" i="1" dirty="0"/>
              <a:t>CPU clock</a:t>
            </a:r>
            <a:r>
              <a:rPr lang="en-GB" sz="2800" dirty="0"/>
              <a:t> has the same purpose, but is only used on the chip itself</a:t>
            </a:r>
          </a:p>
          <a:p>
            <a:r>
              <a:rPr lang="en-GB" sz="2800" dirty="0"/>
              <a:t>The CPU needs to perform more operations per time than the motherboard</a:t>
            </a:r>
          </a:p>
          <a:p>
            <a:r>
              <a:rPr lang="en-GB" sz="2800" dirty="0"/>
              <a:t>CPU clock is much faster</a:t>
            </a:r>
          </a:p>
          <a:p>
            <a:r>
              <a:rPr lang="en-GB" sz="2800" dirty="0"/>
              <a:t>The CPU takes the </a:t>
            </a:r>
            <a:r>
              <a:rPr lang="en-GB" sz="2800" i="1" dirty="0"/>
              <a:t>system clock</a:t>
            </a:r>
            <a:r>
              <a:rPr lang="en-GB" sz="2800" dirty="0"/>
              <a:t> and multiplies 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http://www.phatcode.net/res/260/files/html/images/SystemOrganization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143" y="3965918"/>
            <a:ext cx="48291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348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Fetch-Execute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90211" cy="4709053"/>
          </a:xfrm>
        </p:spPr>
        <p:txBody>
          <a:bodyPr>
            <a:normAutofit/>
          </a:bodyPr>
          <a:lstStyle/>
          <a:p>
            <a:r>
              <a:rPr lang="en-US" b="1" dirty="0"/>
              <a:t>Interrupts</a:t>
            </a:r>
          </a:p>
          <a:p>
            <a:r>
              <a:rPr lang="en-GB" dirty="0"/>
              <a:t>An </a:t>
            </a:r>
            <a:r>
              <a:rPr lang="en-GB" b="1" dirty="0"/>
              <a:t>interrupt</a:t>
            </a:r>
            <a:r>
              <a:rPr lang="en-GB" dirty="0"/>
              <a:t> is a signal sent to the processor by a program or an external source such as a hard disk, printer or keyboard.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4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Fetch-Execute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7048716" cy="4709053"/>
          </a:xfrm>
        </p:spPr>
        <p:txBody>
          <a:bodyPr>
            <a:normAutofit/>
          </a:bodyPr>
          <a:lstStyle/>
          <a:p>
            <a:r>
              <a:rPr lang="en-US" b="1" dirty="0"/>
              <a:t>Interrupts</a:t>
            </a:r>
          </a:p>
          <a:p>
            <a:r>
              <a:rPr lang="en-GB" dirty="0"/>
              <a:t>An </a:t>
            </a:r>
            <a:r>
              <a:rPr lang="en-GB" b="1" dirty="0"/>
              <a:t>interrupt</a:t>
            </a:r>
            <a:r>
              <a:rPr lang="en-GB" dirty="0"/>
              <a:t> is a signal sent to the processor by a program or an external source such as a hard disk, printer or keyboard.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 descr="http://thumb.xtlearn.net/C/20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979" y="1090696"/>
            <a:ext cx="3818021" cy="455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146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Fetch-Execute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" y="1032153"/>
            <a:ext cx="12190211" cy="4709053"/>
          </a:xfrm>
        </p:spPr>
        <p:txBody>
          <a:bodyPr>
            <a:normAutofit fontScale="92500" lnSpcReduction="10000"/>
          </a:bodyPr>
          <a:lstStyle/>
          <a:p>
            <a:r>
              <a:rPr lang="en-GB" sz="3500" b="1" dirty="0"/>
              <a:t>Interrupt Examples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A printer sends a request for more data to be sent to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The user presses a key or clicks a mouse 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An error occurs during the execution of a program, for example, if the program tries to divide by zero or tries to access a file that does not exist.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An item of hardware develops a fault.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The user sends a signal to the computer asking for a program to be terminated.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The power supply detects that the power is about to go off.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The operating system wants to pass control to another user in a multitasking environment.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31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Fetch-Execute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" y="1032153"/>
            <a:ext cx="12190211" cy="4709053"/>
          </a:xfrm>
        </p:spPr>
        <p:txBody>
          <a:bodyPr>
            <a:normAutofit fontScale="92500" lnSpcReduction="10000"/>
          </a:bodyPr>
          <a:lstStyle/>
          <a:p>
            <a:r>
              <a:rPr lang="en-GB" sz="3500" b="1" dirty="0"/>
              <a:t>Handling Interrupts</a:t>
            </a:r>
          </a:p>
          <a:p>
            <a:r>
              <a:rPr lang="en-GB" sz="2800" dirty="0"/>
              <a:t>If an interrupt has occurred the processor will stop whatever it is doing in order to service the interrupt. </a:t>
            </a:r>
          </a:p>
          <a:p>
            <a:r>
              <a:rPr lang="en-GB" sz="2800" dirty="0"/>
              <a:t>It does this using the </a:t>
            </a:r>
            <a:r>
              <a:rPr lang="en-GB" sz="2800" b="1" dirty="0"/>
              <a:t>Interrupt Service Routine (ISR)</a:t>
            </a:r>
            <a:r>
              <a:rPr lang="en-GB" sz="2800" dirty="0"/>
              <a:t> which calls the routine required to handle the interrupt. </a:t>
            </a:r>
          </a:p>
          <a:p>
            <a:r>
              <a:rPr lang="en-GB" sz="2800" dirty="0"/>
              <a:t>Most interrupts are only temporary so the processor needs to be able to put aside the current task before it can start on the interrupt. </a:t>
            </a:r>
          </a:p>
          <a:p>
            <a:r>
              <a:rPr lang="en-GB" sz="2800" dirty="0"/>
              <a:t>It does this by placing the contents of the </a:t>
            </a:r>
            <a:r>
              <a:rPr lang="en-GB" sz="2800" b="1" dirty="0"/>
              <a:t>registers</a:t>
            </a:r>
            <a:r>
              <a:rPr lang="en-GB" sz="2800" dirty="0"/>
              <a:t>, such as the </a:t>
            </a:r>
            <a:r>
              <a:rPr lang="en-GB" sz="2800" b="1" dirty="0"/>
              <a:t>PC</a:t>
            </a:r>
            <a:r>
              <a:rPr lang="en-GB" sz="2800" dirty="0"/>
              <a:t> and </a:t>
            </a:r>
            <a:r>
              <a:rPr lang="en-GB" sz="2800" b="1" dirty="0"/>
              <a:t>CIR</a:t>
            </a:r>
            <a:r>
              <a:rPr lang="en-GB" sz="2800" dirty="0"/>
              <a:t>, on to the </a:t>
            </a:r>
            <a:r>
              <a:rPr lang="en-GB" sz="2800" b="1" dirty="0"/>
              <a:t>system stack</a:t>
            </a:r>
            <a:r>
              <a:rPr lang="en-GB" sz="2800" dirty="0"/>
              <a:t>. </a:t>
            </a:r>
          </a:p>
          <a:p>
            <a:r>
              <a:rPr lang="en-GB" sz="2800" dirty="0"/>
              <a:t>Once the interrupt has been processed the CPU will retrieve the values from the stack, put them back in the appropriate registers and carry 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116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Fetch-Execute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What is a Stack?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A stack is type of memory store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Uses Last in First Out access (LIFO)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334638" y="2258723"/>
            <a:ext cx="1285884" cy="35719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11010101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13085" y="3228448"/>
            <a:ext cx="1285884" cy="35719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01110101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13085" y="3616045"/>
            <a:ext cx="1285884" cy="35719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01011101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13085" y="4044673"/>
            <a:ext cx="1285884" cy="35719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01010111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13085" y="4473301"/>
            <a:ext cx="1285884" cy="35719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01010101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070209" y="2758789"/>
            <a:ext cx="1500198" cy="2143140"/>
            <a:chOff x="2928926" y="3714752"/>
            <a:chExt cx="1500198" cy="2143140"/>
          </a:xfrm>
        </p:grpSpPr>
        <p:cxnSp>
          <p:nvCxnSpPr>
            <p:cNvPr id="15" name="Elbow Connector 14"/>
            <p:cNvCxnSpPr/>
            <p:nvPr/>
          </p:nvCxnSpPr>
          <p:spPr>
            <a:xfrm rot="16200000" flipH="1">
              <a:off x="2607455" y="4036223"/>
              <a:ext cx="2143140" cy="1500198"/>
            </a:xfrm>
            <a:prstGeom prst="bentConnector3">
              <a:avLst>
                <a:gd name="adj1" fmla="val 10155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3357554" y="4786322"/>
              <a:ext cx="21431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333400" y="4907423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Stack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34638" y="2330161"/>
            <a:ext cx="1285884" cy="35719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01111111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34638" y="1972971"/>
            <a:ext cx="1285884" cy="35719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01011111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84605" y="3959398"/>
            <a:ext cx="1785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Into the register</a:t>
            </a:r>
          </a:p>
          <a:p>
            <a:pPr algn="ctr"/>
            <a:r>
              <a:rPr lang="en-GB" sz="2800" dirty="0"/>
              <a:t> = PUSH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42596" y="3938349"/>
            <a:ext cx="1785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Out of the register</a:t>
            </a:r>
          </a:p>
          <a:p>
            <a:pPr algn="ctr"/>
            <a:r>
              <a:rPr lang="en-GB" sz="2800" dirty="0"/>
              <a:t> = POP</a:t>
            </a:r>
          </a:p>
        </p:txBody>
      </p:sp>
    </p:spTree>
    <p:extLst>
      <p:ext uri="{BB962C8B-B14F-4D97-AF65-F5344CB8AC3E}">
        <p14:creationId xmlns:p14="http://schemas.microsoft.com/office/powerpoint/2010/main" val="11380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6371E-6 -0.00116 C 0.01718 -0.00486 0.03423 -0.00394 0.05168 -0.00255 C 0.05597 -0.00209 0.06014 -0.00162 0.06443 -0.00116 C 0.06977 -0.00024 0.08083 0.00185 0.08083 0.00185 C 0.09398 0.00716 0.12171 0.00023 0.12171 0.00069 C 0.14293 0.00231 0.13473 0.00069 0.14814 0.00786 C 0.14931 0.01387 0.15256 0.02012 0.15269 0.02682 C 0.15295 0.03792 0.15269 0.04926 0.15269 0.06082 " pathEditMode="relative" rAng="0" ptsTypes="fffffff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1" y="2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61 0.12673 C 0.15036 0.10938 0.15049 0.10499 0.15127 0.08556 C 0.15179 0.07493 0.15153 0.06383 0.15244 0.05319 C 0.15335 0.04255 0.15791 0.03191 0.16038 0.02382 C 0.16207 0.0185 0.16233 0.00855 0.16494 0.00624 C 0.17053 0.00161 0.17574 -0.00764 0.18082 -0.01411 C 0.18381 -0.01827 0.20021 -0.02198 0.2036 -0.0229 C 0.22586 -0.02198 0.24838 -0.02198 0.27077 -0.02012 C 0.29042 -0.01851 0.31008 -0.00093 0.32987 0.00624 C 0.34822 0.00416 0.36436 -0.00347 0.3822 -0.00833 C 0.38441 -0.01018 0.38662 -0.01249 0.38897 -0.01411 C 0.39001 -0.01527 0.39248 -0.01712 0.39248 -0.01689 " pathEditMode="relative" rAng="0" ptsTypes="fffffffffff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81" y="-74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855 C 0.00013 -0.01225 0.00105 -0.01595 0.00157 -0.01965 C 0.00274 -0.02451 0.00391 -0.03446 0.00391 -0.03422 C 0.00352 -0.04301 0.00365 -0.0518 0.00274 -0.06036 C 0.00235 -0.06429 0.00052 -0.07146 0.00052 -0.07123 C 0.00144 -0.09065 0.00209 -0.10985 0.00391 -0.12881 C 0.00391 -0.12904 0.00495 -0.14292 0.00612 -0.14546 C 0.00755 -0.14824 0.01289 -0.15795 0.01628 -0.16026 C 0.01836 -0.16188 0.02291 -0.16396 0.02291 -0.16373 C 0.03971 -0.16304 0.0578 -0.16535 0.07446 -0.15841 C 0.09776 -0.1605 0.12094 -0.16281 0.14398 -0.16582 C 0.15582 -0.16512 0.16793 -0.16558 0.17977 -0.16396 C 0.18225 -0.16373 0.18433 -0.16142 0.18654 -0.16026 C 0.19097 -0.15795 0.20008 -0.15656 0.20008 -0.15633 C 0.21323 -0.15749 0.22612 -0.16026 0.23926 -0.16026 " pathEditMode="relative" rAng="0" ptsTypes="ffffffffffffff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9" y="-78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1 -0.00463 C 0.00755 -0.00625 0.01094 -0.00763 0.01445 -0.01018 C 0.03176 -0.00925 0.05103 -0.00509 0.06873 -0.00833 C 0.08592 -0.01735 0.1074 -0.01318 0.12289 -0.01388 C 0.12731 -0.01318 0.13747 -0.01411 0.14254 -0.00833 C 0.15178 0.00231 0.1445 -0.00324 0.15048 0.00092 C 0.15139 0.00277 0.15218 0.00485 0.15322 0.00647 C 0.15439 0.00809 0.15621 0.00763 0.15673 0.01017 C 0.15699 0.0111 0.15517 0.02151 0.15504 0.02312 C 0.15712 0.0407 0.1579 0.05897 0.15504 0.07678 C 0.1553 0.08973 0.15608 0.10268 0.15582 0.11563 C 0.15582 0.11794 0.15452 0.1191 0.15413 0.12118 C 0.15387 0.12234 0.15413 0.12373 0.15413 0.12488 " pathEditMode="relative" rAng="0" ptsTypes="ffffffffffffA"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93" y="58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6371E-6 2.74746E-6 C 0.00859 -0.00602 0.01679 -0.00925 0.02577 -0.01295 C 0.05089 -0.01133 0.07693 -0.01573 0.10153 -0.00555 C 0.11689 -0.0074 0.13317 -0.01203 0.14787 -0.00185 C 0.15256 0.00786 0.15295 0.02289 0.15595 0.03515 C 0.15686 0.04463 0.1579 0.05319 0.15868 0.0629 C 0.15751 0.07978 0.15842 0.07169 0.15595 0.08695 C 0.15556 0.0895 0.15399 0.09042 0.15321 0.0925 C 0.15256 0.09482 0.15191 0.09736 0.15152 0.0999 C 0.14918 0.11216 0.15165 0.11101 0.14787 0.11101 " pathEditMode="relative" rAng="0" ptsTypes="fffffffff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28" y="4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Fetch-Execute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Specification Point</a:t>
            </a:r>
          </a:p>
          <a:p>
            <a:pPr fontAlgn="auto"/>
            <a:r>
              <a:rPr lang="en-GB" sz="2800" dirty="0"/>
              <a:t>3.7.2.1 The meaning of the stored program concept</a:t>
            </a:r>
          </a:p>
          <a:p>
            <a:pPr fontAlgn="auto"/>
            <a:r>
              <a:rPr lang="en-GB" sz="2800" dirty="0"/>
              <a:t>3.7.3.1 The processor and its components</a:t>
            </a:r>
          </a:p>
          <a:p>
            <a:r>
              <a:rPr lang="en-GB" sz="2800"/>
              <a:t>3.7.3.6 </a:t>
            </a:r>
            <a:r>
              <a:rPr lang="en-GB" sz="2800" dirty="0"/>
              <a:t>Interrupts </a:t>
            </a:r>
            <a:r>
              <a:rPr lang="en-GB" sz="2800" b="1" dirty="0"/>
              <a:t>(A Level only)</a:t>
            </a:r>
            <a:endParaRPr lang="en-GB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551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Fetch-Execute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0" t="15461" r="50000" b="8553"/>
          <a:stretch/>
        </p:blipFill>
        <p:spPr bwMode="auto">
          <a:xfrm rot="453911">
            <a:off x="7676147" y="1395662"/>
            <a:ext cx="3209257" cy="38741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301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29" y="562249"/>
            <a:ext cx="688908" cy="737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529" y="1510470"/>
            <a:ext cx="688908" cy="743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012" y="2424536"/>
            <a:ext cx="658425" cy="731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004" y="1402085"/>
            <a:ext cx="999831" cy="1188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1876" y="2533860"/>
            <a:ext cx="640135" cy="792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4296" y="4801528"/>
            <a:ext cx="829128" cy="6279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1876" y="3722683"/>
            <a:ext cx="707197" cy="658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5004" y="4662156"/>
            <a:ext cx="1103655" cy="990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8054" y="3115034"/>
            <a:ext cx="1019618" cy="1101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4238" y="4816745"/>
            <a:ext cx="1034388" cy="688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44865" y="4867611"/>
            <a:ext cx="630554" cy="7772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23100" y="4765103"/>
            <a:ext cx="740092" cy="7400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4" b="25451"/>
          <a:stretch/>
        </p:blipFill>
        <p:spPr>
          <a:xfrm>
            <a:off x="3334744" y="2090431"/>
            <a:ext cx="2010229" cy="52190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228715" y="1622138"/>
            <a:ext cx="3203848" cy="230364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u="sng" dirty="0">
                <a:solidFill>
                  <a:srgbClr val="FFFF00"/>
                </a:solidFill>
              </a:rPr>
              <a:t>Key words:</a:t>
            </a:r>
          </a:p>
          <a:p>
            <a:pPr algn="ctr"/>
            <a:r>
              <a:rPr lang="en-GB" sz="2400" dirty="0">
                <a:solidFill>
                  <a:srgbClr val="FFFF00"/>
                </a:solidFill>
              </a:rPr>
              <a:t>Noted clearly</a:t>
            </a:r>
          </a:p>
          <a:p>
            <a:pPr algn="ctr"/>
            <a:r>
              <a:rPr lang="en-GB" sz="2400" dirty="0">
                <a:solidFill>
                  <a:srgbClr val="FFFF00"/>
                </a:solidFill>
              </a:rPr>
              <a:t>Topic specific vocabulary wherever necessary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28345" y="2405789"/>
            <a:ext cx="247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Icon for extension activity if appropriate</a:t>
            </a:r>
          </a:p>
        </p:txBody>
      </p:sp>
      <p:pic>
        <p:nvPicPr>
          <p:cNvPr id="17" name="Picture 16" descr="http://bestclipartblog.com/clipart-pics/ear-clip-art-14.jpg">
            <a:hlinkClick r:id="rId15"/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47" y="3287833"/>
            <a:ext cx="536595" cy="88001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3683335" y="3310219"/>
            <a:ext cx="2013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might want to develop subject specific icons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04" y="4162581"/>
            <a:ext cx="1196904" cy="8976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435735" y="2817546"/>
            <a:ext cx="1432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Icon same colour as </a:t>
            </a:r>
            <a:r>
              <a:rPr lang="en-GB" dirty="0" err="1"/>
              <a:t>dept</a:t>
            </a:r>
            <a:r>
              <a:rPr lang="en-GB" dirty="0"/>
              <a:t> ex book</a:t>
            </a:r>
          </a:p>
        </p:txBody>
      </p:sp>
      <p:pic>
        <p:nvPicPr>
          <p:cNvPr id="21" name="Picture 12" descr="image00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4416425"/>
            <a:ext cx="992188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27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Fetch-Execute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Revision</a:t>
            </a:r>
          </a:p>
          <a:p>
            <a:r>
              <a:rPr lang="en-GB" sz="2800" dirty="0"/>
              <a:t>Instruction Set</a:t>
            </a:r>
          </a:p>
          <a:p>
            <a:r>
              <a:rPr lang="en-GB" sz="2800" dirty="0"/>
              <a:t>Machine Code</a:t>
            </a:r>
          </a:p>
          <a:p>
            <a:r>
              <a:rPr lang="en-GB" sz="2800" dirty="0"/>
              <a:t>Binary Word</a:t>
            </a:r>
          </a:p>
          <a:p>
            <a:r>
              <a:rPr lang="en-GB" sz="2800" dirty="0"/>
              <a:t>Advantage of wider Address Bus</a:t>
            </a:r>
          </a:p>
          <a:p>
            <a:r>
              <a:rPr lang="en-GB" sz="2800" dirty="0"/>
              <a:t>Advantage of wider Data bus</a:t>
            </a:r>
          </a:p>
          <a:p>
            <a:r>
              <a:rPr lang="en-GB" sz="2800" dirty="0"/>
              <a:t>What is sent over the control bus?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39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Fetch-Execute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" y="1032153"/>
            <a:ext cx="6682346" cy="4709053"/>
          </a:xfrm>
        </p:spPr>
        <p:txBody>
          <a:bodyPr>
            <a:normAutofit/>
          </a:bodyPr>
          <a:lstStyle/>
          <a:p>
            <a:r>
              <a:rPr lang="en-GB" b="1" dirty="0"/>
              <a:t>Stored Program concept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A program is a series of instructions that the processor will carry 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Programs also require the data on which these instructions will be carried out.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A program is loaded into main memory when it is run.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The instructions and data that comprise a program are both stored in main memory and must both pass through the same bus (the data bus) in and out of memory.</a:t>
            </a:r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1" t="33099" r="43085" b="10740"/>
          <a:stretch/>
        </p:blipFill>
        <p:spPr bwMode="auto">
          <a:xfrm>
            <a:off x="7053330" y="1287887"/>
            <a:ext cx="5138670" cy="4108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33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Fetch-Execute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90211" cy="4709053"/>
          </a:xfrm>
        </p:spPr>
        <p:txBody>
          <a:bodyPr>
            <a:normAutofit/>
          </a:bodyPr>
          <a:lstStyle/>
          <a:p>
            <a:r>
              <a:rPr lang="en-GB" b="1" dirty="0"/>
              <a:t>Von Neumann architecture</a:t>
            </a:r>
          </a:p>
          <a:p>
            <a:r>
              <a:rPr lang="en-GB" sz="2800" dirty="0"/>
              <a:t>A microprocessor has an architecture that refers to the way that the chip is built. The von Neumann method of building computers therefore is often referred to as von Neumann architecture.</a:t>
            </a:r>
          </a:p>
          <a:p>
            <a:endParaRPr lang="en-GB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7" t="25000" r="51451" b="53537"/>
          <a:stretch/>
        </p:blipFill>
        <p:spPr bwMode="auto">
          <a:xfrm>
            <a:off x="3451539" y="3273771"/>
            <a:ext cx="4909090" cy="19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94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Fetch-Execute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Von Neumann architecture</a:t>
            </a:r>
          </a:p>
          <a:p>
            <a:r>
              <a:rPr lang="en-GB" dirty="0"/>
              <a:t>The von Neumann architecture is flexible</a:t>
            </a:r>
          </a:p>
          <a:p>
            <a:r>
              <a:rPr lang="en-GB" dirty="0"/>
              <a:t>Instructions and data can occupy the same memory. </a:t>
            </a:r>
          </a:p>
          <a:p>
            <a:r>
              <a:rPr lang="en-GB" dirty="0"/>
              <a:t>This means that you don't have to commit ahead of time as to how you want to split memory between instruction space and data space.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84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Fetch-Execute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6746741" cy="4709053"/>
          </a:xfrm>
        </p:spPr>
        <p:txBody>
          <a:bodyPr>
            <a:normAutofit/>
          </a:bodyPr>
          <a:lstStyle/>
          <a:p>
            <a:r>
              <a:rPr lang="en-GB" b="1" dirty="0"/>
              <a:t>Harvard Architecture</a:t>
            </a:r>
          </a:p>
          <a:p>
            <a:r>
              <a:rPr lang="en-GB" sz="2800" dirty="0"/>
              <a:t>Separate buses are used for data and instructions, both of which address different parts of memory. </a:t>
            </a:r>
          </a:p>
          <a:p>
            <a:r>
              <a:rPr lang="en-GB" sz="2800" dirty="0"/>
              <a:t>There are two separate buses addressing two different memories.</a:t>
            </a:r>
          </a:p>
          <a:p>
            <a:endParaRPr lang="en-GB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7" t="49633" r="52367" b="16116"/>
          <a:stretch/>
        </p:blipFill>
        <p:spPr bwMode="auto">
          <a:xfrm>
            <a:off x="7909177" y="1119248"/>
            <a:ext cx="4149555" cy="268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77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Fetch-Execute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7661141" cy="4709053"/>
          </a:xfrm>
        </p:spPr>
        <p:txBody>
          <a:bodyPr>
            <a:normAutofit/>
          </a:bodyPr>
          <a:lstStyle/>
          <a:p>
            <a:r>
              <a:rPr lang="en-GB" b="1" dirty="0"/>
              <a:t>Harvard Architecture</a:t>
            </a:r>
          </a:p>
          <a:p>
            <a:r>
              <a:rPr lang="en-GB" sz="2400" dirty="0"/>
              <a:t>Harvard architecture allows for different storage for instruction and data</a:t>
            </a:r>
          </a:p>
          <a:p>
            <a:r>
              <a:rPr lang="en-GB" sz="2400" dirty="0"/>
              <a:t>If instructions will never change, e.g. in a washing machine you can place this in ROM</a:t>
            </a:r>
          </a:p>
          <a:p>
            <a:r>
              <a:rPr lang="en-GB" sz="2400" dirty="0"/>
              <a:t>RAM (which is more expensive</a:t>
            </a:r>
            <a:r>
              <a:rPr lang="en-GB" sz="2400"/>
              <a:t>) ca</a:t>
            </a:r>
            <a:r>
              <a:rPr lang="en-GB" sz="2400"/>
              <a:t>n</a:t>
            </a:r>
            <a:r>
              <a:rPr lang="en-GB" sz="2400"/>
              <a:t> </a:t>
            </a:r>
            <a:r>
              <a:rPr lang="en-GB" sz="2400" dirty="0"/>
              <a:t>be used to store just the data</a:t>
            </a:r>
          </a:p>
          <a:p>
            <a:r>
              <a:rPr lang="en-GB" sz="2400" dirty="0"/>
              <a:t>There is also a reduced chance of errors e.g. data can’t be confused with an instruction and vice-versa</a:t>
            </a:r>
          </a:p>
          <a:p>
            <a:r>
              <a:rPr lang="en-GB" sz="2400" dirty="0"/>
              <a:t>Popular for embedded computer programs</a:t>
            </a:r>
          </a:p>
          <a:p>
            <a:endParaRPr lang="en-GB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7" t="49633" r="52367" b="16116"/>
          <a:stretch/>
        </p:blipFill>
        <p:spPr bwMode="auto">
          <a:xfrm>
            <a:off x="7909177" y="1119248"/>
            <a:ext cx="4149555" cy="268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28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Fetch-Execute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7661141" cy="4709053"/>
          </a:xfrm>
        </p:spPr>
        <p:txBody>
          <a:bodyPr>
            <a:normAutofit/>
          </a:bodyPr>
          <a:lstStyle/>
          <a:p>
            <a:r>
              <a:rPr lang="en-GB" b="1" dirty="0"/>
              <a:t>The Fetch-Execute Cycle</a:t>
            </a:r>
          </a:p>
          <a:p>
            <a:endParaRPr lang="en-GB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2" descr="http://blog.shamess.info/wp-content/uploads/2008/12/fetch-execute-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038" y="1591603"/>
            <a:ext cx="4832694" cy="388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39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CF606A979DC44894736665245F394F" ma:contentTypeVersion="12" ma:contentTypeDescription="Create a new document." ma:contentTypeScope="" ma:versionID="f4e250cc5a06a1b5dbd89e0164d9361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fefa9bea55d2fa40d32303509fe1c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F1CAD4-2504-4246-879C-D0483BD3865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6E525F-85BA-4C4F-A7C7-AA39BA2789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4D8F006-1DDC-4552-9E6B-5B4B5947AB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1105</Words>
  <Application>Microsoft Office PowerPoint</Application>
  <PresentationFormat>Widescreen</PresentationFormat>
  <Paragraphs>133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Helvetica</vt:lpstr>
      <vt:lpstr>Times New Roman</vt:lpstr>
      <vt:lpstr>Office Theme</vt:lpstr>
      <vt:lpstr>The Fetch-Execute Cycle</vt:lpstr>
      <vt:lpstr>The Fetch-Execute Cycle</vt:lpstr>
      <vt:lpstr>The Fetch-Execute Cycle</vt:lpstr>
      <vt:lpstr>The Fetch-Execute Cycle</vt:lpstr>
      <vt:lpstr>The Fetch-Execute Cycle</vt:lpstr>
      <vt:lpstr>The Fetch-Execute Cycle</vt:lpstr>
      <vt:lpstr>The Fetch-Execute Cycle</vt:lpstr>
      <vt:lpstr>The Fetch-Execute Cycle</vt:lpstr>
      <vt:lpstr>The Fetch-Execute Cycle</vt:lpstr>
      <vt:lpstr>The Fetch-Execute Cycle</vt:lpstr>
      <vt:lpstr>The Fetch-Execute Cycle</vt:lpstr>
      <vt:lpstr>The Fetch-Execute Cycle</vt:lpstr>
      <vt:lpstr>The Fetch-Execute Cycle</vt:lpstr>
      <vt:lpstr>The Fetch-Execute Cycle</vt:lpstr>
      <vt:lpstr>The Fetch-Execute Cycle</vt:lpstr>
      <vt:lpstr>The Fetch-Execute Cycle</vt:lpstr>
      <vt:lpstr>The Fetch-Execute Cycle</vt:lpstr>
      <vt:lpstr>The Fetch-Execute Cycle</vt:lpstr>
      <vt:lpstr>The Fetch-Execute Cycle</vt:lpstr>
      <vt:lpstr>The Fetch-Execute Cycle</vt:lpstr>
      <vt:lpstr>PowerPoint Presentation</vt:lpstr>
    </vt:vector>
  </TitlesOfParts>
  <Company>Twyford CE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Wiggins</dc:creator>
  <cp:lastModifiedBy>Nat Karmios</cp:lastModifiedBy>
  <cp:revision>105</cp:revision>
  <cp:lastPrinted>2017-01-19T14:39:10Z</cp:lastPrinted>
  <dcterms:created xsi:type="dcterms:W3CDTF">2015-09-03T10:10:43Z</dcterms:created>
  <dcterms:modified xsi:type="dcterms:W3CDTF">2017-02-06T11:51:07Z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0x0101000CCF606A979DC44894736665245F394F</vt:lpwstr>
  </property>
</Properties>
</file>