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300" r:id="rId5"/>
    <p:sldId id="311" r:id="rId6"/>
    <p:sldId id="334" r:id="rId7"/>
    <p:sldId id="335" r:id="rId8"/>
    <p:sldId id="330" r:id="rId9"/>
    <p:sldId id="331" r:id="rId10"/>
    <p:sldId id="317" r:id="rId11"/>
    <p:sldId id="318" r:id="rId12"/>
    <p:sldId id="341" r:id="rId13"/>
    <p:sldId id="323" r:id="rId14"/>
    <p:sldId id="319" r:id="rId15"/>
    <p:sldId id="325" r:id="rId16"/>
    <p:sldId id="326" r:id="rId17"/>
    <p:sldId id="342" r:id="rId18"/>
    <p:sldId id="344" r:id="rId19"/>
    <p:sldId id="345" r:id="rId20"/>
    <p:sldId id="327" r:id="rId21"/>
    <p:sldId id="347" r:id="rId22"/>
    <p:sldId id="348" r:id="rId23"/>
    <p:sldId id="346" r:id="rId24"/>
    <p:sldId id="293" r:id="rId25"/>
    <p:sldId id="259" r:id="rId2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0" d="100"/>
          <a:sy n="90" d="100"/>
        </p:scale>
        <p:origin x="150"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B456B70-7D82-4041-A343-8FED32CE5A49}" type="datetimeFigureOut">
              <a:rPr lang="en-GB" smtClean="0"/>
              <a:t>19/02/2017</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2FAEF5-9E6E-4CA8-9A60-93F5C8A37FE0}" type="slidenum">
              <a:rPr lang="en-GB" smtClean="0"/>
              <a:t>‹#›</a:t>
            </a:fld>
            <a:endParaRPr lang="en-GB"/>
          </a:p>
        </p:txBody>
      </p:sp>
    </p:spTree>
    <p:extLst>
      <p:ext uri="{BB962C8B-B14F-4D97-AF65-F5344CB8AC3E}">
        <p14:creationId xmlns:p14="http://schemas.microsoft.com/office/powerpoint/2010/main" val="385213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16B796A-B7AA-4768-9387-6C58CB205E13}" type="datetimeFigureOut">
              <a:rPr lang="en-GB" smtClean="0"/>
              <a:t>19/02/2017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5E2BEC3-899C-4E03-8BB7-2DCEF1958187}" type="slidenum">
              <a:rPr lang="en-GB" smtClean="0"/>
              <a:t>‹#›</a:t>
            </a:fld>
            <a:endParaRPr lang="en-GB"/>
          </a:p>
        </p:txBody>
      </p:sp>
    </p:spTree>
    <p:extLst>
      <p:ext uri="{BB962C8B-B14F-4D97-AF65-F5344CB8AC3E}">
        <p14:creationId xmlns:p14="http://schemas.microsoft.com/office/powerpoint/2010/main" val="90541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600" y="6476999"/>
            <a:ext cx="2844800" cy="274320"/>
          </a:xfrm>
          <a:prstGeom prst="rect">
            <a:avLst/>
          </a:prstGeom>
        </p:spPr>
        <p:txBody>
          <a:bodyPr/>
          <a:lstStyle/>
          <a:p>
            <a:fld id="{8F4983C9-2751-4148-BD6F-D2A5BE47679A}" type="datetimeFigureOut">
              <a:rPr lang="en-US" smtClean="0"/>
              <a:pPr/>
              <a:t>2/19/2017</a:t>
            </a:fld>
            <a:endParaRPr lang="en-GB"/>
          </a:p>
        </p:txBody>
      </p:sp>
      <p:sp>
        <p:nvSpPr>
          <p:cNvPr id="5" name="Footer Placeholder 4"/>
          <p:cNvSpPr>
            <a:spLocks noGrp="1"/>
          </p:cNvSpPr>
          <p:nvPr>
            <p:ph type="ftr" sz="quarter" idx="11"/>
          </p:nvPr>
        </p:nvSpPr>
        <p:spPr>
          <a:xfrm>
            <a:off x="3520796" y="6476999"/>
            <a:ext cx="7343625" cy="274320"/>
          </a:xfrm>
          <a:prstGeom prst="rect">
            <a:avLst/>
          </a:prstGeom>
        </p:spPr>
        <p:txBody>
          <a:bodyPr/>
          <a:lstStyle/>
          <a:p>
            <a:endParaRPr lang="en-GB"/>
          </a:p>
        </p:txBody>
      </p:sp>
      <p:sp>
        <p:nvSpPr>
          <p:cNvPr id="6" name="Slide Number Placeholder 5"/>
          <p:cNvSpPr>
            <a:spLocks noGrp="1"/>
          </p:cNvSpPr>
          <p:nvPr>
            <p:ph type="sldNum" sz="quarter" idx="12"/>
          </p:nvPr>
        </p:nvSpPr>
        <p:spPr>
          <a:xfrm>
            <a:off x="10939195" y="6476999"/>
            <a:ext cx="978485" cy="274320"/>
          </a:xfrm>
          <a:prstGeom prst="rect">
            <a:avLst/>
          </a:prstGeom>
        </p:spPr>
        <p:txBody>
          <a:bodyPr/>
          <a:lstStyle/>
          <a:p>
            <a:fld id="{D1789570-99B8-40FB-AD84-CFD43088779E}" type="slidenum">
              <a:rPr lang="en-GB" smtClean="0"/>
              <a:pPr/>
              <a:t>‹#›</a:t>
            </a:fld>
            <a:endParaRPr lang="en-GB"/>
          </a:p>
        </p:txBody>
      </p:sp>
    </p:spTree>
    <p:extLst>
      <p:ext uri="{BB962C8B-B14F-4D97-AF65-F5344CB8AC3E}">
        <p14:creationId xmlns:p14="http://schemas.microsoft.com/office/powerpoint/2010/main" val="226666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4709053"/>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1" name="Table 10"/>
          <p:cNvGraphicFramePr>
            <a:graphicFrameLocks noGrp="1"/>
          </p:cNvGraphicFramePr>
          <p:nvPr userDrawn="1">
            <p:extLst>
              <p:ext uri="{D42A27DB-BD31-4B8C-83A1-F6EECF244321}">
                <p14:modId xmlns:p14="http://schemas.microsoft.com/office/powerpoint/2010/main" val="1025200326"/>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13"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4"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5"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19/02/2017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s.stanford.edu/people/eroberts/courses/soco/projects/risc/risccis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FEC and Registers</a:t>
            </a:r>
            <a:endParaRPr lang="en-GB" dirty="0"/>
          </a:p>
        </p:txBody>
      </p:sp>
      <p:sp>
        <p:nvSpPr>
          <p:cNvPr id="3" name="Content Placeholder 2"/>
          <p:cNvSpPr>
            <a:spLocks noGrp="1"/>
          </p:cNvSpPr>
          <p:nvPr>
            <p:ph idx="1"/>
          </p:nvPr>
        </p:nvSpPr>
        <p:spPr/>
        <p:txBody>
          <a:bodyPr/>
          <a:lstStyle/>
          <a:p>
            <a:r>
              <a:rPr lang="en-GB" b="1" dirty="0" smtClean="0"/>
              <a:t>Prep Check</a:t>
            </a:r>
          </a:p>
          <a:p>
            <a:r>
              <a:rPr lang="en-GB" sz="2800" dirty="0" smtClean="0"/>
              <a:t>xx</a:t>
            </a:r>
          </a:p>
        </p:txBody>
      </p:sp>
      <p:sp>
        <p:nvSpPr>
          <p:cNvPr id="4" name="Text Placeholder 3"/>
          <p:cNvSpPr>
            <a:spLocks noGrp="1"/>
          </p:cNvSpPr>
          <p:nvPr>
            <p:ph type="body" sz="quarter" idx="13"/>
          </p:nvPr>
        </p:nvSpPr>
        <p:spPr/>
        <p:txBody>
          <a:bodyPr/>
          <a:lstStyle/>
          <a:p>
            <a:r>
              <a:rPr lang="en-GB" dirty="0"/>
              <a:t>LO</a:t>
            </a:r>
            <a:r>
              <a:rPr lang="en-GB" dirty="0" smtClean="0"/>
              <a:t>: To understand the role of each register in the FEC </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56054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fontScale="92500" lnSpcReduction="20000"/>
          </a:bodyPr>
          <a:lstStyle/>
          <a:p>
            <a:r>
              <a:rPr lang="en-GB" sz="3500" b="1" dirty="0" smtClean="0"/>
              <a:t>Status Register</a:t>
            </a:r>
          </a:p>
          <a:p>
            <a:pPr lvl="0"/>
            <a:r>
              <a:rPr lang="en-GB" sz="3000" dirty="0" smtClean="0"/>
              <a:t>The </a:t>
            </a:r>
            <a:r>
              <a:rPr lang="en-GB" sz="3000" b="1" dirty="0" smtClean="0"/>
              <a:t>status register </a:t>
            </a:r>
            <a:r>
              <a:rPr lang="en-GB" sz="3000" dirty="0" smtClean="0"/>
              <a:t>keeps track of the status of various parts of the computer – for example, if an </a:t>
            </a:r>
            <a:r>
              <a:rPr lang="en-GB" sz="3000" b="1" dirty="0" smtClean="0"/>
              <a:t>overflow error </a:t>
            </a:r>
            <a:r>
              <a:rPr lang="en-GB" sz="3000" dirty="0" smtClean="0"/>
              <a:t>has occurred during an arithmetic operation.</a:t>
            </a:r>
          </a:p>
          <a:p>
            <a:pPr lvl="0"/>
            <a:endParaRPr lang="en-GB" sz="3000" dirty="0" smtClean="0"/>
          </a:p>
          <a:p>
            <a:pPr lvl="0"/>
            <a:r>
              <a:rPr lang="en-GB" sz="3000" dirty="0" smtClean="0"/>
              <a:t>Holds </a:t>
            </a:r>
            <a:r>
              <a:rPr lang="en-GB" sz="3000" u="sng" dirty="0" smtClean="0"/>
              <a:t>Condition Codes</a:t>
            </a:r>
          </a:p>
          <a:p>
            <a:pPr lvl="0"/>
            <a:endParaRPr lang="en-GB" sz="3000" u="sng" dirty="0" smtClean="0"/>
          </a:p>
          <a:p>
            <a:pPr lvl="0"/>
            <a:r>
              <a:rPr lang="en-GB" sz="3000" dirty="0" smtClean="0"/>
              <a:t>A ‘flag’ to represent where the outcome of an operation is:</a:t>
            </a:r>
          </a:p>
          <a:p>
            <a:pPr lvl="4"/>
            <a:r>
              <a:rPr lang="en-GB" sz="3000" dirty="0" smtClean="0"/>
              <a:t>Positive</a:t>
            </a:r>
          </a:p>
          <a:p>
            <a:pPr lvl="4"/>
            <a:r>
              <a:rPr lang="en-GB" sz="3000" dirty="0" smtClean="0"/>
              <a:t>Negative</a:t>
            </a:r>
          </a:p>
          <a:p>
            <a:pPr lvl="4"/>
            <a:r>
              <a:rPr lang="en-GB" sz="3000" dirty="0" smtClean="0"/>
              <a:t>Overflow</a:t>
            </a:r>
          </a:p>
          <a:p>
            <a:pPr lvl="4"/>
            <a:r>
              <a:rPr lang="en-GB" sz="3000" dirty="0" smtClean="0"/>
              <a:t>Zero</a:t>
            </a:r>
            <a:endParaRPr lang="en-GB" sz="3000" dirty="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12778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Interrupt </a:t>
            </a:r>
            <a:r>
              <a:rPr lang="en-GB" b="1" dirty="0"/>
              <a:t>register </a:t>
            </a:r>
            <a:endParaRPr lang="en-GB" b="1" dirty="0" smtClean="0"/>
          </a:p>
          <a:p>
            <a:r>
              <a:rPr lang="en-GB" sz="2800" dirty="0" smtClean="0"/>
              <a:t>The </a:t>
            </a:r>
            <a:r>
              <a:rPr lang="en-GB" sz="2800" b="1" dirty="0"/>
              <a:t>interrupt register </a:t>
            </a:r>
            <a:r>
              <a:rPr lang="en-GB" sz="2800" b="1" dirty="0" smtClean="0"/>
              <a:t>i</a:t>
            </a:r>
            <a:r>
              <a:rPr lang="en-GB" sz="2800" dirty="0" smtClean="0"/>
              <a:t>s </a:t>
            </a:r>
            <a:r>
              <a:rPr lang="en-GB" sz="2800" dirty="0"/>
              <a:t>a type of status register. It stores details of any signals that have been received by the processor from other components attached to it, for example, the I/O controller for the printer. </a:t>
            </a:r>
            <a:endParaRPr lang="en-GB" sz="2800" dirty="0" smtClean="0"/>
          </a:p>
          <a:p>
            <a:endParaRPr lang="en-GB" sz="2800" dirty="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316519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Dedicated registers</a:t>
            </a:r>
          </a:p>
          <a:p>
            <a:pPr lvl="1"/>
            <a:r>
              <a:rPr lang="en-GB" dirty="0"/>
              <a:t>Stack pointer (SP)</a:t>
            </a:r>
          </a:p>
          <a:p>
            <a:pPr lvl="1"/>
            <a:r>
              <a:rPr lang="en-GB" dirty="0"/>
              <a:t>Program Counter (PC)</a:t>
            </a:r>
          </a:p>
          <a:p>
            <a:pPr lvl="1"/>
            <a:r>
              <a:rPr lang="en-GB" dirty="0"/>
              <a:t>Status register (SR)</a:t>
            </a:r>
          </a:p>
          <a:p>
            <a:pPr lvl="1"/>
            <a:r>
              <a:rPr lang="en-GB" dirty="0"/>
              <a:t>Accumulator (ACC)</a:t>
            </a:r>
          </a:p>
          <a:p>
            <a:pPr lvl="1"/>
            <a:r>
              <a:rPr lang="en-GB" dirty="0"/>
              <a:t>Current instruction register (CIR)</a:t>
            </a:r>
          </a:p>
          <a:p>
            <a:pPr lvl="1"/>
            <a:r>
              <a:rPr lang="en-GB" dirty="0"/>
              <a:t>Memory address register (MAR)</a:t>
            </a:r>
          </a:p>
          <a:p>
            <a:pPr lvl="1"/>
            <a:r>
              <a:rPr lang="en-GB" dirty="0"/>
              <a:t>Memory buffer register (MBR)</a:t>
            </a:r>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996043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84507" y="2674103"/>
            <a:ext cx="6066083" cy="830997"/>
          </a:xfrm>
          <a:prstGeom prst="rect">
            <a:avLst/>
          </a:prstGeom>
        </p:spPr>
        <p:txBody>
          <a:bodyPr wrap="none">
            <a:spAutoFit/>
          </a:bodyPr>
          <a:lstStyle/>
          <a:p>
            <a:pPr lvl="1" algn="ctr">
              <a:buNone/>
            </a:pPr>
            <a:r>
              <a:rPr lang="en-GB" sz="4800" dirty="0"/>
              <a:t>0101 0000 0000 0111</a:t>
            </a:r>
          </a:p>
        </p:txBody>
      </p:sp>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Machine Code instructions</a:t>
            </a:r>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
        <p:nvSpPr>
          <p:cNvPr id="8" name="Rectangle 7"/>
          <p:cNvSpPr/>
          <p:nvPr/>
        </p:nvSpPr>
        <p:spPr>
          <a:xfrm>
            <a:off x="2893172" y="2793717"/>
            <a:ext cx="2714644" cy="571504"/>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tx1"/>
              </a:solidFill>
            </a:endParaRPr>
          </a:p>
        </p:txBody>
      </p:sp>
      <p:sp>
        <p:nvSpPr>
          <p:cNvPr id="9" name="Rectangle 8"/>
          <p:cNvSpPr/>
          <p:nvPr/>
        </p:nvSpPr>
        <p:spPr>
          <a:xfrm>
            <a:off x="5607816" y="2793717"/>
            <a:ext cx="2714644" cy="571504"/>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tx1"/>
              </a:solidFill>
            </a:endParaRPr>
          </a:p>
        </p:txBody>
      </p:sp>
      <p:sp>
        <p:nvSpPr>
          <p:cNvPr id="10" name="Rectangle 9"/>
          <p:cNvSpPr/>
          <p:nvPr/>
        </p:nvSpPr>
        <p:spPr>
          <a:xfrm>
            <a:off x="3158949" y="2256881"/>
            <a:ext cx="2065486" cy="523220"/>
          </a:xfrm>
          <a:prstGeom prst="rect">
            <a:avLst/>
          </a:prstGeom>
        </p:spPr>
        <p:txBody>
          <a:bodyPr wrap="square">
            <a:spAutoFit/>
          </a:bodyPr>
          <a:lstStyle/>
          <a:p>
            <a:pPr algn="ctr"/>
            <a:r>
              <a:rPr lang="en-GB" sz="2800" b="1" dirty="0" smtClean="0"/>
              <a:t>Op-Code</a:t>
            </a:r>
            <a:endParaRPr lang="en-GB" sz="2800" b="1" dirty="0"/>
          </a:p>
        </p:txBody>
      </p:sp>
      <p:sp>
        <p:nvSpPr>
          <p:cNvPr id="11" name="TextBox 10"/>
          <p:cNvSpPr txBox="1"/>
          <p:nvPr/>
        </p:nvSpPr>
        <p:spPr>
          <a:xfrm>
            <a:off x="6225660" y="2244739"/>
            <a:ext cx="1985518" cy="523220"/>
          </a:xfrm>
          <a:prstGeom prst="rect">
            <a:avLst/>
          </a:prstGeom>
          <a:noFill/>
        </p:spPr>
        <p:txBody>
          <a:bodyPr wrap="square" rtlCol="0">
            <a:spAutoFit/>
          </a:bodyPr>
          <a:lstStyle/>
          <a:p>
            <a:r>
              <a:rPr lang="en-GB" sz="2800" b="1" dirty="0" smtClean="0"/>
              <a:t>Operand</a:t>
            </a:r>
            <a:endParaRPr lang="en-GB" sz="2800" b="1" dirty="0"/>
          </a:p>
        </p:txBody>
      </p:sp>
      <p:sp>
        <p:nvSpPr>
          <p:cNvPr id="12" name="Right Brace 11"/>
          <p:cNvSpPr/>
          <p:nvPr/>
        </p:nvSpPr>
        <p:spPr>
          <a:xfrm rot="5400000">
            <a:off x="5464940" y="1079205"/>
            <a:ext cx="214314" cy="507209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Rectangle 12"/>
          <p:cNvSpPr/>
          <p:nvPr/>
        </p:nvSpPr>
        <p:spPr>
          <a:xfrm>
            <a:off x="3583127" y="3896880"/>
            <a:ext cx="4049378" cy="400110"/>
          </a:xfrm>
          <a:prstGeom prst="rect">
            <a:avLst/>
          </a:prstGeom>
        </p:spPr>
        <p:txBody>
          <a:bodyPr wrap="none">
            <a:spAutoFit/>
          </a:bodyPr>
          <a:lstStyle/>
          <a:p>
            <a:r>
              <a:rPr lang="en-GB" sz="2000" b="1" dirty="0" smtClean="0"/>
              <a:t>Current Instruction in Machine Code</a:t>
            </a:r>
            <a:endParaRPr lang="en-GB" sz="2000" b="1" dirty="0"/>
          </a:p>
        </p:txBody>
      </p:sp>
    </p:spTree>
    <p:extLst>
      <p:ext uri="{BB962C8B-B14F-4D97-AF65-F5344CB8AC3E}">
        <p14:creationId xmlns:p14="http://schemas.microsoft.com/office/powerpoint/2010/main" val="9040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endParaRPr lang="en-GB" b="1" dirty="0" smtClean="0"/>
          </a:p>
          <a:p>
            <a:endParaRPr lang="en-GB" b="1" dirty="0"/>
          </a:p>
          <a:p>
            <a:pPr algn="ctr"/>
            <a:r>
              <a:rPr lang="en-GB" b="1" dirty="0" smtClean="0"/>
              <a:t>Fetch-Execute Cycle Animation</a:t>
            </a:r>
          </a:p>
          <a:p>
            <a:endParaRPr lang="en-GB" b="1" dirty="0"/>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
        <p:nvSpPr>
          <p:cNvPr id="15" name="Rectangle 14"/>
          <p:cNvSpPr/>
          <p:nvPr/>
        </p:nvSpPr>
        <p:spPr>
          <a:xfrm>
            <a:off x="3048000" y="2967335"/>
            <a:ext cx="6096000" cy="369332"/>
          </a:xfrm>
          <a:prstGeom prst="rect">
            <a:avLst/>
          </a:prstGeom>
        </p:spPr>
        <p:txBody>
          <a:bodyPr>
            <a:spAutoFit/>
          </a:bodyPr>
          <a:lstStyle/>
          <a:p>
            <a:endParaRPr lang="en-GB" dirty="0"/>
          </a:p>
        </p:txBody>
      </p:sp>
    </p:spTree>
    <p:extLst>
      <p:ext uri="{BB962C8B-B14F-4D97-AF65-F5344CB8AC3E}">
        <p14:creationId xmlns:p14="http://schemas.microsoft.com/office/powerpoint/2010/main" val="2163769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8"/>
          <p:cNvGrpSpPr>
            <a:grpSpLocks/>
          </p:cNvGrpSpPr>
          <p:nvPr/>
        </p:nvGrpSpPr>
        <p:grpSpPr bwMode="auto">
          <a:xfrm>
            <a:off x="5842001" y="5035550"/>
            <a:ext cx="2681817" cy="801688"/>
            <a:chOff x="4455" y="4559"/>
            <a:chExt cx="3168" cy="1320"/>
          </a:xfrm>
        </p:grpSpPr>
        <p:sp>
          <p:nvSpPr>
            <p:cNvPr id="3137" name="Line 29"/>
            <p:cNvSpPr>
              <a:spLocks noChangeShapeType="1"/>
            </p:cNvSpPr>
            <p:nvPr/>
          </p:nvSpPr>
          <p:spPr bwMode="auto">
            <a:xfrm>
              <a:off x="4455"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8" name="Line 30"/>
            <p:cNvSpPr>
              <a:spLocks noChangeShapeType="1"/>
            </p:cNvSpPr>
            <p:nvPr/>
          </p:nvSpPr>
          <p:spPr bwMode="auto">
            <a:xfrm>
              <a:off x="5217" y="5879"/>
              <a:ext cx="1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9" name="Line 31"/>
            <p:cNvSpPr>
              <a:spLocks noChangeShapeType="1"/>
            </p:cNvSpPr>
            <p:nvPr/>
          </p:nvSpPr>
          <p:spPr bwMode="auto">
            <a:xfrm flipV="1">
              <a:off x="6871"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0" name="Line 32"/>
            <p:cNvSpPr>
              <a:spLocks noChangeShapeType="1"/>
            </p:cNvSpPr>
            <p:nvPr/>
          </p:nvSpPr>
          <p:spPr bwMode="auto">
            <a:xfrm>
              <a:off x="4455"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1" name="Line 33"/>
            <p:cNvSpPr>
              <a:spLocks noChangeShapeType="1"/>
            </p:cNvSpPr>
            <p:nvPr/>
          </p:nvSpPr>
          <p:spPr bwMode="auto">
            <a:xfrm>
              <a:off x="6627"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2" name="Line 34"/>
            <p:cNvSpPr>
              <a:spLocks noChangeShapeType="1"/>
            </p:cNvSpPr>
            <p:nvPr/>
          </p:nvSpPr>
          <p:spPr bwMode="auto">
            <a:xfrm>
              <a:off x="5463" y="4559"/>
              <a:ext cx="368" cy="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3" name="Line 35"/>
            <p:cNvSpPr>
              <a:spLocks noChangeShapeType="1"/>
            </p:cNvSpPr>
            <p:nvPr/>
          </p:nvSpPr>
          <p:spPr bwMode="auto">
            <a:xfrm flipV="1">
              <a:off x="6245" y="4559"/>
              <a:ext cx="358" cy="6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4" name="Line 36"/>
            <p:cNvSpPr>
              <a:spLocks noChangeShapeType="1"/>
            </p:cNvSpPr>
            <p:nvPr/>
          </p:nvSpPr>
          <p:spPr bwMode="auto">
            <a:xfrm>
              <a:off x="5823" y="5201"/>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075" name="Text Box 37"/>
          <p:cNvSpPr txBox="1">
            <a:spLocks noChangeArrowheads="1"/>
          </p:cNvSpPr>
          <p:nvPr/>
        </p:nvSpPr>
        <p:spPr bwMode="auto">
          <a:xfrm>
            <a:off x="6769101" y="4368800"/>
            <a:ext cx="2131484"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3076" name="Line 38"/>
          <p:cNvSpPr>
            <a:spLocks noChangeShapeType="1"/>
          </p:cNvSpPr>
          <p:nvPr/>
        </p:nvSpPr>
        <p:spPr bwMode="auto">
          <a:xfrm>
            <a:off x="8030633" y="4660901"/>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77" name="Line 39"/>
          <p:cNvSpPr>
            <a:spLocks noChangeShapeType="1"/>
          </p:cNvSpPr>
          <p:nvPr/>
        </p:nvSpPr>
        <p:spPr bwMode="auto">
          <a:xfrm>
            <a:off x="7162800" y="5842000"/>
            <a:ext cx="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8" name="Line 40"/>
          <p:cNvSpPr>
            <a:spLocks noChangeShapeType="1"/>
          </p:cNvSpPr>
          <p:nvPr/>
        </p:nvSpPr>
        <p:spPr bwMode="auto">
          <a:xfrm flipH="1">
            <a:off x="7162800" y="6162675"/>
            <a:ext cx="210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9" name="Line 41"/>
          <p:cNvSpPr>
            <a:spLocks noChangeShapeType="1"/>
          </p:cNvSpPr>
          <p:nvPr/>
        </p:nvSpPr>
        <p:spPr bwMode="auto">
          <a:xfrm flipV="1">
            <a:off x="9271000" y="3811588"/>
            <a:ext cx="0" cy="2354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0" name="Line 42"/>
          <p:cNvSpPr>
            <a:spLocks noChangeShapeType="1"/>
          </p:cNvSpPr>
          <p:nvPr/>
        </p:nvSpPr>
        <p:spPr bwMode="auto">
          <a:xfrm>
            <a:off x="8041218" y="3800475"/>
            <a:ext cx="1240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1" name="Line 43"/>
          <p:cNvSpPr>
            <a:spLocks noChangeShapeType="1"/>
          </p:cNvSpPr>
          <p:nvPr/>
        </p:nvSpPr>
        <p:spPr bwMode="auto">
          <a:xfrm>
            <a:off x="8030633" y="3800476"/>
            <a:ext cx="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3082" name="Group 44"/>
          <p:cNvGrpSpPr>
            <a:grpSpLocks/>
          </p:cNvGrpSpPr>
          <p:nvPr/>
        </p:nvGrpSpPr>
        <p:grpSpPr bwMode="auto">
          <a:xfrm>
            <a:off x="4580467" y="3195638"/>
            <a:ext cx="2415117" cy="292100"/>
            <a:chOff x="5751" y="2621"/>
            <a:chExt cx="2850" cy="480"/>
          </a:xfrm>
        </p:grpSpPr>
        <p:sp>
          <p:nvSpPr>
            <p:cNvPr id="3135" name="Text Box 45"/>
            <p:cNvSpPr txBox="1">
              <a:spLocks noChangeArrowheads="1"/>
            </p:cNvSpPr>
            <p:nvPr/>
          </p:nvSpPr>
          <p:spPr bwMode="auto">
            <a:xfrm>
              <a:off x="5751" y="2621"/>
              <a:ext cx="2850" cy="480"/>
            </a:xfrm>
            <a:prstGeom prst="rect">
              <a:avLst/>
            </a:prstGeom>
            <a:solidFill>
              <a:schemeClr val="accent1"/>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a:t>            </a:t>
              </a:r>
              <a:endParaRPr lang="en-US" altLang="en-US"/>
            </a:p>
          </p:txBody>
        </p:sp>
        <p:sp>
          <p:nvSpPr>
            <p:cNvPr id="3136" name="Line 46"/>
            <p:cNvSpPr>
              <a:spLocks noChangeShapeType="1"/>
            </p:cNvSpPr>
            <p:nvPr/>
          </p:nvSpPr>
          <p:spPr bwMode="auto">
            <a:xfrm>
              <a:off x="6687" y="2621"/>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083" name="Line 47"/>
          <p:cNvSpPr>
            <a:spLocks noChangeShapeType="1"/>
          </p:cNvSpPr>
          <p:nvPr/>
        </p:nvSpPr>
        <p:spPr bwMode="auto">
          <a:xfrm>
            <a:off x="6273800" y="3479800"/>
            <a:ext cx="0" cy="1549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4" name="Text Box 48"/>
          <p:cNvSpPr txBox="1">
            <a:spLocks noChangeArrowheads="1"/>
          </p:cNvSpPr>
          <p:nvPr/>
        </p:nvSpPr>
        <p:spPr bwMode="auto">
          <a:xfrm>
            <a:off x="4275667" y="3822701"/>
            <a:ext cx="1276351" cy="411163"/>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Instruction Decoder</a:t>
            </a:r>
            <a:endParaRPr lang="en-US" altLang="en-US"/>
          </a:p>
        </p:txBody>
      </p:sp>
      <p:sp>
        <p:nvSpPr>
          <p:cNvPr id="3085" name="Line 49"/>
          <p:cNvSpPr>
            <a:spLocks noChangeShapeType="1"/>
          </p:cNvSpPr>
          <p:nvPr/>
        </p:nvSpPr>
        <p:spPr bwMode="auto">
          <a:xfrm>
            <a:off x="4927600" y="3479801"/>
            <a:ext cx="0" cy="346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6" name="Line 50"/>
          <p:cNvSpPr>
            <a:spLocks noChangeShapeType="1"/>
          </p:cNvSpPr>
          <p:nvPr/>
        </p:nvSpPr>
        <p:spPr bwMode="auto">
          <a:xfrm>
            <a:off x="4927600" y="4224338"/>
            <a:ext cx="0"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7" name="Line 51"/>
          <p:cNvSpPr>
            <a:spLocks noChangeShapeType="1"/>
          </p:cNvSpPr>
          <p:nvPr/>
        </p:nvSpPr>
        <p:spPr bwMode="auto">
          <a:xfrm>
            <a:off x="4927600" y="5418138"/>
            <a:ext cx="12530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8" name="Text Box 52"/>
          <p:cNvSpPr txBox="1">
            <a:spLocks noChangeArrowheads="1"/>
          </p:cNvSpPr>
          <p:nvPr/>
        </p:nvSpPr>
        <p:spPr bwMode="auto">
          <a:xfrm>
            <a:off x="6775451" y="5510213"/>
            <a:ext cx="819149"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ALU</a:t>
            </a:r>
            <a:endParaRPr lang="en-US" altLang="en-US"/>
          </a:p>
        </p:txBody>
      </p:sp>
      <p:sp>
        <p:nvSpPr>
          <p:cNvPr id="3089" name="Text Box 53"/>
          <p:cNvSpPr txBox="1">
            <a:spLocks noChangeArrowheads="1"/>
          </p:cNvSpPr>
          <p:nvPr/>
        </p:nvSpPr>
        <p:spPr bwMode="auto">
          <a:xfrm>
            <a:off x="4597400" y="2339976"/>
            <a:ext cx="2362200" cy="2905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3090" name="Line 54"/>
          <p:cNvSpPr>
            <a:spLocks noChangeShapeType="1"/>
          </p:cNvSpPr>
          <p:nvPr/>
        </p:nvSpPr>
        <p:spPr bwMode="auto">
          <a:xfrm>
            <a:off x="5679017" y="2624138"/>
            <a:ext cx="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91" name="Text Box 55"/>
          <p:cNvSpPr txBox="1">
            <a:spLocks noChangeArrowheads="1"/>
          </p:cNvSpPr>
          <p:nvPr/>
        </p:nvSpPr>
        <p:spPr bwMode="auto">
          <a:xfrm>
            <a:off x="8371418" y="1833564"/>
            <a:ext cx="2237316" cy="1438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3092" name="Text Box 56"/>
          <p:cNvSpPr txBox="1">
            <a:spLocks noChangeArrowheads="1"/>
          </p:cNvSpPr>
          <p:nvPr/>
        </p:nvSpPr>
        <p:spPr bwMode="auto">
          <a:xfrm>
            <a:off x="8360834" y="1833564"/>
            <a:ext cx="2440517" cy="3000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1</a:t>
            </a:r>
            <a:endParaRPr lang="en-US" altLang="en-US"/>
          </a:p>
        </p:txBody>
      </p:sp>
      <p:sp>
        <p:nvSpPr>
          <p:cNvPr id="3093" name="Text Box 57"/>
          <p:cNvSpPr txBox="1">
            <a:spLocks noChangeArrowheads="1"/>
          </p:cNvSpPr>
          <p:nvPr/>
        </p:nvSpPr>
        <p:spPr bwMode="auto">
          <a:xfrm>
            <a:off x="8360834" y="2070100"/>
            <a:ext cx="2440517" cy="27940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2</a:t>
            </a:r>
            <a:endParaRPr lang="en-US" altLang="en-US"/>
          </a:p>
        </p:txBody>
      </p:sp>
      <p:sp>
        <p:nvSpPr>
          <p:cNvPr id="3094" name="Text Box 58"/>
          <p:cNvSpPr txBox="1">
            <a:spLocks noChangeArrowheads="1"/>
          </p:cNvSpPr>
          <p:nvPr/>
        </p:nvSpPr>
        <p:spPr bwMode="auto">
          <a:xfrm>
            <a:off x="8375652" y="2292351"/>
            <a:ext cx="2425700" cy="247649"/>
          </a:xfrm>
          <a:prstGeom prst="rect">
            <a:avLst/>
          </a:prstGeom>
          <a:solidFill>
            <a:srgbClr val="E94417"/>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000" dirty="0"/>
              <a:t>  </a:t>
            </a:r>
            <a:r>
              <a:rPr lang="en-US" altLang="en-US" sz="1000" b="1" dirty="0"/>
              <a:t>3</a:t>
            </a:r>
            <a:r>
              <a:rPr lang="en-US" altLang="en-US" sz="1000" dirty="0"/>
              <a:t>      </a:t>
            </a:r>
            <a:r>
              <a:rPr lang="en-US" altLang="en-US" sz="1000" dirty="0" smtClean="0"/>
              <a:t>         </a:t>
            </a:r>
            <a:r>
              <a:rPr lang="en-US" altLang="en-US" sz="1100" b="1" dirty="0" smtClean="0"/>
              <a:t>0101 </a:t>
            </a:r>
            <a:r>
              <a:rPr lang="en-US" altLang="en-US" sz="1100" b="1" dirty="0"/>
              <a:t>0000 0000 0110</a:t>
            </a:r>
          </a:p>
        </p:txBody>
      </p:sp>
      <p:sp>
        <p:nvSpPr>
          <p:cNvPr id="3095" name="Text Box 59"/>
          <p:cNvSpPr txBox="1">
            <a:spLocks noChangeArrowheads="1"/>
          </p:cNvSpPr>
          <p:nvPr/>
        </p:nvSpPr>
        <p:spPr bwMode="auto">
          <a:xfrm>
            <a:off x="8360834" y="2543176"/>
            <a:ext cx="2440517" cy="238125"/>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4</a:t>
            </a:r>
            <a:endParaRPr lang="en-US" altLang="en-US"/>
          </a:p>
        </p:txBody>
      </p:sp>
      <p:sp>
        <p:nvSpPr>
          <p:cNvPr id="3096" name="Text Box 60"/>
          <p:cNvSpPr txBox="1">
            <a:spLocks noChangeArrowheads="1"/>
          </p:cNvSpPr>
          <p:nvPr/>
        </p:nvSpPr>
        <p:spPr bwMode="auto">
          <a:xfrm>
            <a:off x="8360834" y="2781300"/>
            <a:ext cx="2440517" cy="287338"/>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5</a:t>
            </a:r>
            <a:endParaRPr lang="en-US" altLang="en-US"/>
          </a:p>
        </p:txBody>
      </p:sp>
      <p:sp>
        <p:nvSpPr>
          <p:cNvPr id="3097" name="Text Box 61"/>
          <p:cNvSpPr txBox="1">
            <a:spLocks noChangeArrowheads="1"/>
          </p:cNvSpPr>
          <p:nvPr/>
        </p:nvSpPr>
        <p:spPr bwMode="auto">
          <a:xfrm>
            <a:off x="8360834" y="3024188"/>
            <a:ext cx="2440517" cy="26035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6</a:t>
            </a:r>
            <a:endParaRPr lang="en-US" altLang="en-US"/>
          </a:p>
        </p:txBody>
      </p:sp>
      <p:sp>
        <p:nvSpPr>
          <p:cNvPr id="3098" name="Rectangle 62"/>
          <p:cNvSpPr>
            <a:spLocks noChangeArrowheads="1"/>
          </p:cNvSpPr>
          <p:nvPr/>
        </p:nvSpPr>
        <p:spPr bwMode="auto">
          <a:xfrm>
            <a:off x="8193617" y="1833564"/>
            <a:ext cx="101600" cy="1609725"/>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3099" name="Line 63"/>
          <p:cNvSpPr>
            <a:spLocks noChangeShapeType="1"/>
          </p:cNvSpPr>
          <p:nvPr/>
        </p:nvSpPr>
        <p:spPr bwMode="auto">
          <a:xfrm flipH="1">
            <a:off x="6938433" y="2460625"/>
            <a:ext cx="1244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00" name="Text Box 64"/>
          <p:cNvSpPr txBox="1">
            <a:spLocks noChangeArrowheads="1"/>
          </p:cNvSpPr>
          <p:nvPr/>
        </p:nvSpPr>
        <p:spPr bwMode="auto">
          <a:xfrm>
            <a:off x="5054600" y="1847850"/>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3101" name="Line 65"/>
          <p:cNvSpPr>
            <a:spLocks noChangeShapeType="1"/>
          </p:cNvSpPr>
          <p:nvPr/>
        </p:nvSpPr>
        <p:spPr bwMode="auto">
          <a:xfrm>
            <a:off x="7406217" y="1997075"/>
            <a:ext cx="751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234" name="Text Box 66"/>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0000 0000 0000 0011</a:t>
            </a:r>
            <a:endParaRPr lang="en-US" altLang="en-US"/>
          </a:p>
        </p:txBody>
      </p:sp>
      <p:sp>
        <p:nvSpPr>
          <p:cNvPr id="3103" name="Text Box 67"/>
          <p:cNvSpPr txBox="1">
            <a:spLocks noChangeArrowheads="1"/>
          </p:cNvSpPr>
          <p:nvPr/>
        </p:nvSpPr>
        <p:spPr bwMode="auto">
          <a:xfrm>
            <a:off x="2832101" y="2997200"/>
            <a:ext cx="161501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Current Instruction Register (CIR)</a:t>
            </a:r>
            <a:endParaRPr lang="en-US" altLang="en-US"/>
          </a:p>
        </p:txBody>
      </p:sp>
      <p:sp>
        <p:nvSpPr>
          <p:cNvPr id="3104" name="Line 68"/>
          <p:cNvSpPr>
            <a:spLocks noChangeShapeType="1"/>
          </p:cNvSpPr>
          <p:nvPr/>
        </p:nvSpPr>
        <p:spPr bwMode="auto">
          <a:xfrm>
            <a:off x="5475817" y="1512888"/>
            <a:ext cx="73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05" name="Line 69"/>
          <p:cNvSpPr>
            <a:spLocks noChangeShapeType="1"/>
          </p:cNvSpPr>
          <p:nvPr/>
        </p:nvSpPr>
        <p:spPr bwMode="auto">
          <a:xfrm>
            <a:off x="6212417" y="1512889"/>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06" name="Text Box 70"/>
          <p:cNvSpPr txBox="1">
            <a:spLocks noChangeArrowheads="1"/>
          </p:cNvSpPr>
          <p:nvPr/>
        </p:nvSpPr>
        <p:spPr bwMode="auto">
          <a:xfrm>
            <a:off x="2832100" y="1773238"/>
            <a:ext cx="2000251"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Address Register</a:t>
            </a:r>
            <a:endParaRPr lang="en-US" altLang="en-US"/>
          </a:p>
        </p:txBody>
      </p:sp>
      <p:sp>
        <p:nvSpPr>
          <p:cNvPr id="3107" name="Text Box 71"/>
          <p:cNvSpPr txBox="1">
            <a:spLocks noChangeArrowheads="1"/>
          </p:cNvSpPr>
          <p:nvPr/>
        </p:nvSpPr>
        <p:spPr bwMode="auto">
          <a:xfrm>
            <a:off x="2910417" y="2270125"/>
            <a:ext cx="161501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Buffer Register</a:t>
            </a:r>
            <a:endParaRPr lang="en-US" altLang="en-US"/>
          </a:p>
        </p:txBody>
      </p:sp>
      <p:sp>
        <p:nvSpPr>
          <p:cNvPr id="3108" name="Text Box 72"/>
          <p:cNvSpPr txBox="1">
            <a:spLocks noChangeArrowheads="1"/>
          </p:cNvSpPr>
          <p:nvPr/>
        </p:nvSpPr>
        <p:spPr bwMode="auto">
          <a:xfrm>
            <a:off x="8564034" y="1530350"/>
            <a:ext cx="161501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Main Memory</a:t>
            </a:r>
            <a:endParaRPr lang="en-US" altLang="en-US"/>
          </a:p>
        </p:txBody>
      </p:sp>
      <p:sp>
        <p:nvSpPr>
          <p:cNvPr id="3109" name="Text Box 73"/>
          <p:cNvSpPr txBox="1">
            <a:spLocks noChangeArrowheads="1"/>
          </p:cNvSpPr>
          <p:nvPr/>
        </p:nvSpPr>
        <p:spPr bwMode="auto">
          <a:xfrm>
            <a:off x="7279217" y="1577975"/>
            <a:ext cx="1066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Address</a:t>
            </a:r>
            <a:br>
              <a:rPr lang="en-GB" altLang="en-US" sz="1100" b="1"/>
            </a:br>
            <a:r>
              <a:rPr lang="en-GB" altLang="en-US" sz="1100" b="1"/>
              <a:t>Bus</a:t>
            </a:r>
            <a:endParaRPr lang="en-US" altLang="en-US"/>
          </a:p>
        </p:txBody>
      </p:sp>
      <p:sp>
        <p:nvSpPr>
          <p:cNvPr id="3110" name="Text Box 74"/>
          <p:cNvSpPr txBox="1">
            <a:spLocks noChangeArrowheads="1"/>
          </p:cNvSpPr>
          <p:nvPr/>
        </p:nvSpPr>
        <p:spPr bwMode="auto">
          <a:xfrm>
            <a:off x="6760634" y="2441576"/>
            <a:ext cx="161501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Data Bus</a:t>
            </a:r>
            <a:endParaRPr lang="en-US" altLang="en-US"/>
          </a:p>
        </p:txBody>
      </p:sp>
      <p:sp>
        <p:nvSpPr>
          <p:cNvPr id="3111" name="Text Box 75"/>
          <p:cNvSpPr txBox="1">
            <a:spLocks noChangeArrowheads="1"/>
          </p:cNvSpPr>
          <p:nvPr/>
        </p:nvSpPr>
        <p:spPr bwMode="auto">
          <a:xfrm>
            <a:off x="8360833" y="3262314"/>
            <a:ext cx="20574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200" b="1">
                <a:latin typeface="Arial Black" pitchFamily="34" charset="0"/>
              </a:rPr>
              <a:t>:</a:t>
            </a:r>
            <a:endParaRPr lang="en-US" altLang="en-US"/>
          </a:p>
        </p:txBody>
      </p:sp>
      <p:sp>
        <p:nvSpPr>
          <p:cNvPr id="3112" name="Line 76"/>
          <p:cNvSpPr>
            <a:spLocks noChangeShapeType="1"/>
          </p:cNvSpPr>
          <p:nvPr/>
        </p:nvSpPr>
        <p:spPr bwMode="auto">
          <a:xfrm>
            <a:off x="8777817" y="1825625"/>
            <a:ext cx="0" cy="1436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45" name="Text Box 77"/>
          <p:cNvSpPr txBox="1">
            <a:spLocks noChangeArrowheads="1"/>
          </p:cNvSpPr>
          <p:nvPr/>
        </p:nvSpPr>
        <p:spPr bwMode="auto">
          <a:xfrm>
            <a:off x="2544234" y="1125539"/>
            <a:ext cx="503767" cy="2365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b="1"/>
              <a:t>+1</a:t>
            </a:r>
            <a:endParaRPr lang="en-US" altLang="en-US"/>
          </a:p>
        </p:txBody>
      </p:sp>
      <p:sp>
        <p:nvSpPr>
          <p:cNvPr id="3114" name="Line 78"/>
          <p:cNvSpPr>
            <a:spLocks noChangeShapeType="1"/>
          </p:cNvSpPr>
          <p:nvPr/>
        </p:nvSpPr>
        <p:spPr bwMode="auto">
          <a:xfrm flipH="1">
            <a:off x="2783417" y="1533525"/>
            <a:ext cx="33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15" name="Line 79"/>
          <p:cNvSpPr>
            <a:spLocks noChangeShapeType="1"/>
          </p:cNvSpPr>
          <p:nvPr/>
        </p:nvSpPr>
        <p:spPr bwMode="auto">
          <a:xfrm flipV="1">
            <a:off x="2783417" y="1350963"/>
            <a:ext cx="0" cy="176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248" name="Line 80"/>
          <p:cNvSpPr>
            <a:spLocks noChangeShapeType="1"/>
          </p:cNvSpPr>
          <p:nvPr/>
        </p:nvSpPr>
        <p:spPr bwMode="auto">
          <a:xfrm>
            <a:off x="3024718" y="1196975"/>
            <a:ext cx="13144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49" name="Line 81"/>
          <p:cNvSpPr>
            <a:spLocks noChangeShapeType="1"/>
          </p:cNvSpPr>
          <p:nvPr/>
        </p:nvSpPr>
        <p:spPr bwMode="auto">
          <a:xfrm>
            <a:off x="4368800" y="1196975"/>
            <a:ext cx="0" cy="139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18" name="Text Box 82"/>
          <p:cNvSpPr txBox="1">
            <a:spLocks noChangeArrowheads="1"/>
          </p:cNvSpPr>
          <p:nvPr/>
        </p:nvSpPr>
        <p:spPr bwMode="auto">
          <a:xfrm>
            <a:off x="1007534" y="1341438"/>
            <a:ext cx="161501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Program Counter</a:t>
            </a:r>
            <a:endParaRPr lang="en-US" altLang="en-US"/>
          </a:p>
        </p:txBody>
      </p:sp>
      <p:sp>
        <p:nvSpPr>
          <p:cNvPr id="3119" name="Text Box 83"/>
          <p:cNvSpPr txBox="1">
            <a:spLocks noChangeArrowheads="1"/>
          </p:cNvSpPr>
          <p:nvPr/>
        </p:nvSpPr>
        <p:spPr bwMode="auto">
          <a:xfrm>
            <a:off x="6479117" y="4076701"/>
            <a:ext cx="16150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Accumulator</a:t>
            </a:r>
            <a:endParaRPr lang="en-US" altLang="en-US"/>
          </a:p>
        </p:txBody>
      </p:sp>
      <p:sp>
        <p:nvSpPr>
          <p:cNvPr id="3120" name="Text Box 84"/>
          <p:cNvSpPr txBox="1">
            <a:spLocks noChangeArrowheads="1"/>
          </p:cNvSpPr>
          <p:nvPr/>
        </p:nvSpPr>
        <p:spPr bwMode="auto">
          <a:xfrm>
            <a:off x="4368800" y="2924175"/>
            <a:ext cx="124671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Op-code</a:t>
            </a:r>
            <a:endParaRPr lang="en-US" altLang="en-US"/>
          </a:p>
        </p:txBody>
      </p:sp>
      <p:sp>
        <p:nvSpPr>
          <p:cNvPr id="3121" name="Text Box 85"/>
          <p:cNvSpPr txBox="1">
            <a:spLocks noChangeArrowheads="1"/>
          </p:cNvSpPr>
          <p:nvPr/>
        </p:nvSpPr>
        <p:spPr bwMode="auto">
          <a:xfrm>
            <a:off x="5808133" y="2924175"/>
            <a:ext cx="115146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Operand</a:t>
            </a:r>
            <a:endParaRPr lang="en-US" altLang="en-US"/>
          </a:p>
        </p:txBody>
      </p:sp>
      <p:sp>
        <p:nvSpPr>
          <p:cNvPr id="3122" name="Text Box 86"/>
          <p:cNvSpPr txBox="1">
            <a:spLocks noChangeArrowheads="1"/>
          </p:cNvSpPr>
          <p:nvPr/>
        </p:nvSpPr>
        <p:spPr bwMode="auto">
          <a:xfrm>
            <a:off x="10801351" y="2324100"/>
            <a:ext cx="11535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t>“ADD #6”</a:t>
            </a:r>
            <a:endParaRPr lang="en-US" altLang="en-US" sz="1200"/>
          </a:p>
        </p:txBody>
      </p:sp>
      <p:sp>
        <p:nvSpPr>
          <p:cNvPr id="3123" name="Text Box 87"/>
          <p:cNvSpPr txBox="1">
            <a:spLocks noChangeArrowheads="1"/>
          </p:cNvSpPr>
          <p:nvPr/>
        </p:nvSpPr>
        <p:spPr bwMode="auto">
          <a:xfrm>
            <a:off x="624418" y="3860800"/>
            <a:ext cx="3359149"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endParaRPr lang="en-GB" altLang="en-US"/>
          </a:p>
        </p:txBody>
      </p:sp>
      <p:sp>
        <p:nvSpPr>
          <p:cNvPr id="7256" name="Text Box 88"/>
          <p:cNvSpPr txBox="1">
            <a:spLocks noChangeArrowheads="1"/>
          </p:cNvSpPr>
          <p:nvPr/>
        </p:nvSpPr>
        <p:spPr bwMode="auto">
          <a:xfrm>
            <a:off x="3215218" y="1341438"/>
            <a:ext cx="211243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100" b="1"/>
              <a:t>0000 0000 0000 0011</a:t>
            </a:r>
            <a:endParaRPr lang="en-US" altLang="en-US" sz="1100" b="1"/>
          </a:p>
        </p:txBody>
      </p:sp>
      <p:sp>
        <p:nvSpPr>
          <p:cNvPr id="7257" name="Text Box 89"/>
          <p:cNvSpPr txBox="1">
            <a:spLocks noChangeArrowheads="1"/>
          </p:cNvSpPr>
          <p:nvPr/>
        </p:nvSpPr>
        <p:spPr bwMode="auto">
          <a:xfrm>
            <a:off x="527051" y="3789363"/>
            <a:ext cx="2400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800">
                <a:solidFill>
                  <a:schemeClr val="accent2"/>
                </a:solidFill>
              </a:rPr>
              <a:t>Fetch</a:t>
            </a:r>
            <a:endParaRPr lang="en-US" altLang="en-US" sz="2800">
              <a:solidFill>
                <a:schemeClr val="accent2"/>
              </a:solidFill>
            </a:endParaRPr>
          </a:p>
        </p:txBody>
      </p:sp>
      <p:sp>
        <p:nvSpPr>
          <p:cNvPr id="7258" name="Text Box 90"/>
          <p:cNvSpPr txBox="1">
            <a:spLocks noChangeArrowheads="1"/>
          </p:cNvSpPr>
          <p:nvPr/>
        </p:nvSpPr>
        <p:spPr bwMode="auto">
          <a:xfrm>
            <a:off x="836084" y="4292600"/>
            <a:ext cx="24976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MAR </a:t>
            </a:r>
            <a:r>
              <a:rPr lang="en-GB" altLang="en-US" sz="1900" b="1">
                <a:solidFill>
                  <a:schemeClr val="accent2"/>
                </a:solidFill>
                <a:sym typeface="Symbol" pitchFamily="18" charset="2"/>
              </a:rPr>
              <a:t> </a:t>
            </a:r>
            <a:r>
              <a:rPr lang="en-GB" altLang="en-US" sz="1900">
                <a:solidFill>
                  <a:schemeClr val="accent2"/>
                </a:solidFill>
                <a:sym typeface="Symbol" pitchFamily="18" charset="2"/>
              </a:rPr>
              <a:t>[PC]</a:t>
            </a:r>
          </a:p>
        </p:txBody>
      </p:sp>
      <p:sp>
        <p:nvSpPr>
          <p:cNvPr id="7259" name="Text Box 91"/>
          <p:cNvSpPr txBox="1">
            <a:spLocks noChangeArrowheads="1"/>
          </p:cNvSpPr>
          <p:nvPr/>
        </p:nvSpPr>
        <p:spPr bwMode="auto">
          <a:xfrm>
            <a:off x="1075267" y="4706938"/>
            <a:ext cx="293793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PC </a:t>
            </a:r>
            <a:r>
              <a:rPr lang="en-GB" altLang="en-US" sz="1900" b="1">
                <a:solidFill>
                  <a:schemeClr val="accent2"/>
                </a:solidFill>
                <a:sym typeface="Symbol" pitchFamily="18" charset="2"/>
              </a:rPr>
              <a:t></a:t>
            </a:r>
            <a:r>
              <a:rPr lang="en-GB" altLang="en-US" sz="1900">
                <a:solidFill>
                  <a:schemeClr val="accent2"/>
                </a:solidFill>
                <a:sym typeface="Symbol" pitchFamily="18" charset="2"/>
              </a:rPr>
              <a:t> [PC] </a:t>
            </a:r>
            <a:r>
              <a:rPr lang="en-GB" altLang="en-US" sz="1900">
                <a:solidFill>
                  <a:schemeClr val="accent2"/>
                </a:solidFill>
              </a:rPr>
              <a:t>+ 1</a:t>
            </a:r>
            <a:endParaRPr lang="en-US" altLang="en-US" sz="1900">
              <a:solidFill>
                <a:schemeClr val="accent2"/>
              </a:solidFill>
            </a:endParaRPr>
          </a:p>
        </p:txBody>
      </p:sp>
      <p:sp>
        <p:nvSpPr>
          <p:cNvPr id="7260" name="Text Box 92"/>
          <p:cNvSpPr txBox="1">
            <a:spLocks noChangeArrowheads="1"/>
          </p:cNvSpPr>
          <p:nvPr/>
        </p:nvSpPr>
        <p:spPr bwMode="auto">
          <a:xfrm>
            <a:off x="836084" y="5084763"/>
            <a:ext cx="418888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MBR </a:t>
            </a:r>
            <a:r>
              <a:rPr lang="en-GB" altLang="en-US" sz="1900" b="1">
                <a:solidFill>
                  <a:schemeClr val="accent2"/>
                </a:solidFill>
                <a:sym typeface="Symbol" pitchFamily="18" charset="2"/>
              </a:rPr>
              <a:t></a:t>
            </a:r>
            <a:r>
              <a:rPr lang="en-GB" altLang="en-US" sz="1900">
                <a:solidFill>
                  <a:schemeClr val="accent2"/>
                </a:solidFill>
                <a:sym typeface="Symbol" pitchFamily="18" charset="2"/>
              </a:rPr>
              <a:t> memory contents</a:t>
            </a:r>
            <a:endParaRPr lang="en-US" altLang="en-US" sz="1900">
              <a:solidFill>
                <a:schemeClr val="accent2"/>
              </a:solidFill>
            </a:endParaRPr>
          </a:p>
        </p:txBody>
      </p:sp>
      <p:sp>
        <p:nvSpPr>
          <p:cNvPr id="7261" name="Text Box 93"/>
          <p:cNvSpPr txBox="1">
            <a:spLocks noChangeArrowheads="1"/>
          </p:cNvSpPr>
          <p:nvPr/>
        </p:nvSpPr>
        <p:spPr bwMode="auto">
          <a:xfrm>
            <a:off x="1026584" y="5497513"/>
            <a:ext cx="230293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CIR </a:t>
            </a:r>
            <a:r>
              <a:rPr lang="en-GB" altLang="en-US" sz="1900" b="1">
                <a:solidFill>
                  <a:schemeClr val="accent2"/>
                </a:solidFill>
                <a:sym typeface="Symbol" pitchFamily="18" charset="2"/>
              </a:rPr>
              <a:t></a:t>
            </a:r>
            <a:r>
              <a:rPr lang="en-GB" altLang="en-US" sz="1900">
                <a:solidFill>
                  <a:schemeClr val="accent2"/>
                </a:solidFill>
                <a:sym typeface="Symbol" pitchFamily="18" charset="2"/>
              </a:rPr>
              <a:t> [MBR]</a:t>
            </a:r>
            <a:endParaRPr lang="en-US" altLang="en-US" sz="1900">
              <a:solidFill>
                <a:schemeClr val="accent2"/>
              </a:solidFill>
            </a:endParaRPr>
          </a:p>
        </p:txBody>
      </p:sp>
      <p:sp>
        <p:nvSpPr>
          <p:cNvPr id="7262" name="Text Box 94"/>
          <p:cNvSpPr txBox="1">
            <a:spLocks noChangeArrowheads="1"/>
          </p:cNvSpPr>
          <p:nvPr/>
        </p:nvSpPr>
        <p:spPr bwMode="auto">
          <a:xfrm>
            <a:off x="8784168" y="2060576"/>
            <a:ext cx="19198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0101 0000 0000 0110</a:t>
            </a:r>
            <a:endParaRPr lang="en-US" altLang="en-US" sz="1100"/>
          </a:p>
        </p:txBody>
      </p:sp>
      <p:sp>
        <p:nvSpPr>
          <p:cNvPr id="7263" name="Text Box 95"/>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7264" name="Text Box 96"/>
          <p:cNvSpPr txBox="1">
            <a:spLocks noChangeArrowheads="1"/>
          </p:cNvSpPr>
          <p:nvPr/>
        </p:nvSpPr>
        <p:spPr bwMode="auto">
          <a:xfrm>
            <a:off x="5327651" y="2392363"/>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7265" name="Text Box 97"/>
          <p:cNvSpPr txBox="1">
            <a:spLocks noChangeArrowheads="1"/>
          </p:cNvSpPr>
          <p:nvPr/>
        </p:nvSpPr>
        <p:spPr bwMode="auto">
          <a:xfrm>
            <a:off x="4751917" y="2392363"/>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3134" name="Text Box 3"/>
          <p:cNvSpPr txBox="1">
            <a:spLocks noChangeArrowheads="1"/>
          </p:cNvSpPr>
          <p:nvPr/>
        </p:nvSpPr>
        <p:spPr bwMode="auto">
          <a:xfrm>
            <a:off x="7056967" y="692150"/>
            <a:ext cx="3776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eaLnBrk="1" hangingPunct="1"/>
            <a:r>
              <a:rPr lang="en-GB" altLang="en-US" b="1">
                <a:solidFill>
                  <a:schemeClr val="accent2"/>
                </a:solidFill>
              </a:rPr>
              <a:t>The Fetch-Execute cycle</a:t>
            </a:r>
          </a:p>
        </p:txBody>
      </p:sp>
    </p:spTree>
    <p:extLst>
      <p:ext uri="{BB962C8B-B14F-4D97-AF65-F5344CB8AC3E}">
        <p14:creationId xmlns:p14="http://schemas.microsoft.com/office/powerpoint/2010/main" val="2377737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1000"/>
                                  </p:stCondLst>
                                  <p:childTnLst>
                                    <p:set>
                                      <p:cBhvr>
                                        <p:cTn id="13" dur="1" fill="hold">
                                          <p:stCondLst>
                                            <p:cond delay="0"/>
                                          </p:stCondLst>
                                        </p:cTn>
                                        <p:tgtEl>
                                          <p:spTgt spid="7256">
                                            <p:txEl>
                                              <p:pRg st="0" end="0"/>
                                            </p:txEl>
                                          </p:spTgt>
                                        </p:tgtEl>
                                        <p:attrNameLst>
                                          <p:attrName>style.visibility</p:attrName>
                                        </p:attrNameLst>
                                      </p:cBhvr>
                                      <p:to>
                                        <p:strVal val="visible"/>
                                      </p:to>
                                    </p:set>
                                  </p:childTnLst>
                                </p:cTn>
                              </p:par>
                              <p:par>
                                <p:cTn id="14" presetID="0" presetClass="path" presetSubtype="0" accel="50000" decel="50000" fill="hold" nodeType="withEffect">
                                  <p:stCondLst>
                                    <p:cond delay="0"/>
                                  </p:stCondLst>
                                  <p:childTnLst>
                                    <p:animMotion origin="layout" path="M 0.00226 0.0125 L 0.16198 0.07755 " pathEditMode="relative" rAng="0" ptsTypes="AA">
                                      <p:cBhvr>
                                        <p:cTn id="15" dur="2000" fill="hold"/>
                                        <p:tgtEl>
                                          <p:spTgt spid="7256">
                                            <p:txEl>
                                              <p:pRg st="0" end="0"/>
                                            </p:txEl>
                                          </p:spTgt>
                                        </p:tgtEl>
                                        <p:attrNameLst>
                                          <p:attrName>ppt_x</p:attrName>
                                          <p:attrName>ppt_y</p:attrName>
                                        </p:attrNameLst>
                                      </p:cBhvr>
                                      <p:rCtr x="7986" y="3241"/>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25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0"/>
                                  </p:stCondLst>
                                  <p:childTnLst>
                                    <p:anim calcmode="discrete" valueType="str">
                                      <p:cBhvr>
                                        <p:cTn id="22" dur="500" fill="hold"/>
                                        <p:tgtEl>
                                          <p:spTgt spid="7245"/>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2000"/>
                            </p:stCondLst>
                            <p:childTnLst>
                              <p:par>
                                <p:cTn id="24" presetID="35" presetClass="emph" presetSubtype="0" fill="hold" grpId="0" nodeType="afterEffect">
                                  <p:stCondLst>
                                    <p:cond delay="0"/>
                                  </p:stCondLst>
                                  <p:childTnLst>
                                    <p:anim calcmode="discrete" valueType="str">
                                      <p:cBhvr>
                                        <p:cTn id="25" dur="500" fill="hold"/>
                                        <p:tgtEl>
                                          <p:spTgt spid="7248"/>
                                        </p:tgtEl>
                                        <p:attrNameLst>
                                          <p:attrName>style.visibility</p:attrName>
                                        </p:attrNameLst>
                                      </p:cBhvr>
                                      <p:tavLst>
                                        <p:tav tm="0">
                                          <p:val>
                                            <p:strVal val="hidden"/>
                                          </p:val>
                                        </p:tav>
                                        <p:tav tm="50000">
                                          <p:val>
                                            <p:strVal val="visible"/>
                                          </p:val>
                                        </p:tav>
                                      </p:tavLst>
                                    </p:anim>
                                  </p:childTnLst>
                                </p:cTn>
                              </p:par>
                              <p:par>
                                <p:cTn id="26" presetID="35" presetClass="emph" presetSubtype="0" fill="hold" grpId="0" nodeType="withEffect">
                                  <p:stCondLst>
                                    <p:cond delay="0"/>
                                  </p:stCondLst>
                                  <p:childTnLst>
                                    <p:anim calcmode="discrete" valueType="str">
                                      <p:cBhvr>
                                        <p:cTn id="27" dur="500" fill="hold"/>
                                        <p:tgtEl>
                                          <p:spTgt spid="724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2500"/>
                            </p:stCondLst>
                            <p:childTnLst>
                              <p:par>
                                <p:cTn id="29" presetID="1" presetClass="emph" presetSubtype="2" fill="hold" nodeType="afterEffect">
                                  <p:stCondLst>
                                    <p:cond delay="0"/>
                                  </p:stCondLst>
                                  <p:childTnLst>
                                    <p:animClr clrSpc="rgb" dir="cw">
                                      <p:cBhvr>
                                        <p:cTn id="30" dur="500" fill="hold"/>
                                        <p:tgtEl>
                                          <p:spTgt spid="7245"/>
                                        </p:tgtEl>
                                        <p:attrNameLst>
                                          <p:attrName>fillcolor</p:attrName>
                                        </p:attrNameLst>
                                      </p:cBhvr>
                                      <p:to>
                                        <a:srgbClr val="FFFF00"/>
                                      </p:to>
                                    </p:animClr>
                                    <p:set>
                                      <p:cBhvr>
                                        <p:cTn id="31" dur="500" fill="hold"/>
                                        <p:tgtEl>
                                          <p:spTgt spid="7245"/>
                                        </p:tgtEl>
                                        <p:attrNameLst>
                                          <p:attrName>fill.type</p:attrName>
                                        </p:attrNameLst>
                                      </p:cBhvr>
                                      <p:to>
                                        <p:strVal val="solid"/>
                                      </p:to>
                                    </p:set>
                                    <p:set>
                                      <p:cBhvr>
                                        <p:cTn id="32" dur="500" fill="hold"/>
                                        <p:tgtEl>
                                          <p:spTgt spid="7245"/>
                                        </p:tgtEl>
                                        <p:attrNameLst>
                                          <p:attrName>fill.on</p:attrName>
                                        </p:attrNameLst>
                                      </p:cBhvr>
                                      <p:to>
                                        <p:strVal val="true"/>
                                      </p:to>
                                    </p:set>
                                  </p:childTnLst>
                                </p:cTn>
                              </p:par>
                            </p:childTnLst>
                          </p:cTn>
                        </p:par>
                        <p:par>
                          <p:cTn id="33" fill="hold" nodeType="afterGroup">
                            <p:stCondLst>
                              <p:cond delay="3000"/>
                            </p:stCondLst>
                            <p:childTnLst>
                              <p:par>
                                <p:cTn id="34" presetID="10" presetClass="exit" presetSubtype="0" fill="hold" grpId="0" nodeType="afterEffect">
                                  <p:stCondLst>
                                    <p:cond delay="0"/>
                                  </p:stCondLst>
                                  <p:childTnLst>
                                    <p:animEffect transition="out" filter="fade">
                                      <p:cBhvr>
                                        <p:cTn id="35" dur="500"/>
                                        <p:tgtEl>
                                          <p:spTgt spid="7234"/>
                                        </p:tgtEl>
                                      </p:cBhvr>
                                    </p:animEffect>
                                    <p:set>
                                      <p:cBhvr>
                                        <p:cTn id="36" dur="1" fill="hold">
                                          <p:stCondLst>
                                            <p:cond delay="499"/>
                                          </p:stCondLst>
                                        </p:cTn>
                                        <p:tgtEl>
                                          <p:spTgt spid="723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263"/>
                                        </p:tgtEl>
                                        <p:attrNameLst>
                                          <p:attrName>style.visibility</p:attrName>
                                        </p:attrNameLst>
                                      </p:cBhvr>
                                      <p:to>
                                        <p:strVal val="visible"/>
                                      </p:to>
                                    </p:set>
                                    <p:animEffect transition="in" filter="fade">
                                      <p:cBhvr>
                                        <p:cTn id="39" dur="500"/>
                                        <p:tgtEl>
                                          <p:spTgt spid="72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260"/>
                                        </p:tgtEl>
                                        <p:attrNameLst>
                                          <p:attrName>style.visibility</p:attrName>
                                        </p:attrNameLst>
                                      </p:cBhvr>
                                      <p:to>
                                        <p:strVal val="visible"/>
                                      </p:to>
                                    </p:set>
                                  </p:childTnLst>
                                </p:cTn>
                              </p:par>
                            </p:childTnLst>
                          </p:cTn>
                        </p:par>
                        <p:par>
                          <p:cTn id="44" fill="hold" nodeType="afterGroup">
                            <p:stCondLst>
                              <p:cond delay="0"/>
                            </p:stCondLst>
                            <p:childTnLst>
                              <p:par>
                                <p:cTn id="45" presetID="1" presetClass="entr" presetSubtype="0" fill="hold" grpId="1" nodeType="afterEffect">
                                  <p:stCondLst>
                                    <p:cond delay="1000"/>
                                  </p:stCondLst>
                                  <p:childTnLst>
                                    <p:set>
                                      <p:cBhvr>
                                        <p:cTn id="46" dur="1" fill="hold">
                                          <p:stCondLst>
                                            <p:cond delay="0"/>
                                          </p:stCondLst>
                                        </p:cTn>
                                        <p:tgtEl>
                                          <p:spTgt spid="7262"/>
                                        </p:tgtEl>
                                        <p:attrNameLst>
                                          <p:attrName>style.visibility</p:attrName>
                                        </p:attrNameLst>
                                      </p:cBhvr>
                                      <p:to>
                                        <p:strVal val="visible"/>
                                      </p:to>
                                    </p:set>
                                  </p:childTnLst>
                                </p:cTn>
                              </p:par>
                            </p:childTnLst>
                          </p:cTn>
                        </p:par>
                        <p:par>
                          <p:cTn id="47" fill="hold" nodeType="afterGroup">
                            <p:stCondLst>
                              <p:cond delay="1000"/>
                            </p:stCondLst>
                            <p:childTnLst>
                              <p:par>
                                <p:cTn id="48" presetID="0" presetClass="path" presetSubtype="0" accel="50000" decel="50000" fill="hold" grpId="0" nodeType="afterEffect">
                                  <p:stCondLst>
                                    <p:cond delay="0"/>
                                  </p:stCondLst>
                                  <p:childTnLst>
                                    <p:animMotion origin="layout" path="M -3.05556E-6 2.22222E-6 L -0.33854 0.0419 " pathEditMode="relative" rAng="0" ptsTypes="AA">
                                      <p:cBhvr>
                                        <p:cTn id="49" dur="2000" fill="hold"/>
                                        <p:tgtEl>
                                          <p:spTgt spid="7262"/>
                                        </p:tgtEl>
                                        <p:attrNameLst>
                                          <p:attrName>ppt_x</p:attrName>
                                          <p:attrName>ppt_y</p:attrName>
                                        </p:attrNameLst>
                                      </p:cBhvr>
                                      <p:rCtr x="-16927" y="2083"/>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261"/>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grpId="1" nodeType="afterEffect">
                                  <p:stCondLst>
                                    <p:cond delay="1000"/>
                                  </p:stCondLst>
                                  <p:childTnLst>
                                    <p:set>
                                      <p:cBhvr>
                                        <p:cTn id="56" dur="1" fill="hold">
                                          <p:stCondLst>
                                            <p:cond delay="0"/>
                                          </p:stCondLst>
                                        </p:cTn>
                                        <p:tgtEl>
                                          <p:spTgt spid="7265"/>
                                        </p:tgtEl>
                                        <p:attrNameLst>
                                          <p:attrName>style.visibility</p:attrName>
                                        </p:attrNameLst>
                                      </p:cBhvr>
                                      <p:to>
                                        <p:strVal val="visible"/>
                                      </p:to>
                                    </p:set>
                                  </p:childTnLst>
                                </p:cTn>
                              </p:par>
                              <p:par>
                                <p:cTn id="57" presetID="1" presetClass="entr" presetSubtype="0" fill="hold" grpId="1" nodeType="withEffect">
                                  <p:stCondLst>
                                    <p:cond delay="1000"/>
                                  </p:stCondLst>
                                  <p:childTnLst>
                                    <p:set>
                                      <p:cBhvr>
                                        <p:cTn id="58" dur="1" fill="hold">
                                          <p:stCondLst>
                                            <p:cond delay="0"/>
                                          </p:stCondLst>
                                        </p:cTn>
                                        <p:tgtEl>
                                          <p:spTgt spid="7264"/>
                                        </p:tgtEl>
                                        <p:attrNameLst>
                                          <p:attrName>style.visibility</p:attrName>
                                        </p:attrNameLst>
                                      </p:cBhvr>
                                      <p:to>
                                        <p:strVal val="visible"/>
                                      </p:to>
                                    </p:set>
                                  </p:childTnLst>
                                </p:cTn>
                              </p:par>
                            </p:childTnLst>
                          </p:cTn>
                        </p:par>
                        <p:par>
                          <p:cTn id="59" fill="hold" nodeType="afterGroup">
                            <p:stCondLst>
                              <p:cond delay="1000"/>
                            </p:stCondLst>
                            <p:childTnLst>
                              <p:par>
                                <p:cTn id="60" presetID="0" presetClass="path" presetSubtype="0" accel="50000" decel="50000" fill="hold" grpId="0" nodeType="afterEffect">
                                  <p:stCondLst>
                                    <p:cond delay="0"/>
                                  </p:stCondLst>
                                  <p:childTnLst>
                                    <p:animMotion origin="layout" path="M 5.E-6 -3.33333E-6 L -0.00381 0.125 " pathEditMode="relative" rAng="0" ptsTypes="AA">
                                      <p:cBhvr>
                                        <p:cTn id="61" dur="2000" fill="hold"/>
                                        <p:tgtEl>
                                          <p:spTgt spid="7265"/>
                                        </p:tgtEl>
                                        <p:attrNameLst>
                                          <p:attrName>ppt_x</p:attrName>
                                          <p:attrName>ppt_y</p:attrName>
                                        </p:attrNameLst>
                                      </p:cBhvr>
                                      <p:rCtr x="-191" y="6250"/>
                                    </p:animMotion>
                                  </p:childTnLst>
                                </p:cTn>
                              </p:par>
                              <p:par>
                                <p:cTn id="62" presetID="0" presetClass="path" presetSubtype="0" accel="50000" decel="50000" fill="hold" grpId="0" nodeType="withEffect">
                                  <p:stCondLst>
                                    <p:cond delay="0"/>
                                  </p:stCondLst>
                                  <p:childTnLst>
                                    <p:animMotion origin="layout" path="M 0.0 4.07407E-6 L 0.00781 0.125 " pathEditMode="relative" rAng="0" ptsTypes="AA">
                                      <p:cBhvr>
                                        <p:cTn id="63" dur="2000" fill="hold"/>
                                        <p:tgtEl>
                                          <p:spTgt spid="7264"/>
                                        </p:tgtEl>
                                        <p:attrNameLst>
                                          <p:attrName>ppt_x</p:attrName>
                                          <p:attrName>ppt_y</p:attrName>
                                        </p:attrNameLst>
                                      </p:cBhvr>
                                      <p:rCtr x="382"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4" grpId="0" animBg="1"/>
      <p:bldP spid="7245" grpId="0" animBg="1"/>
      <p:bldP spid="7248" grpId="0" animBg="1"/>
      <p:bldP spid="7249" grpId="0" animBg="1"/>
      <p:bldP spid="7257" grpId="0"/>
      <p:bldP spid="7259" grpId="0"/>
      <p:bldP spid="7260" grpId="0"/>
      <p:bldP spid="7261" grpId="0"/>
      <p:bldP spid="7262" grpId="0"/>
      <p:bldP spid="7262" grpId="1"/>
      <p:bldP spid="7263" grpId="0" animBg="1"/>
      <p:bldP spid="7264" grpId="0"/>
      <p:bldP spid="7264" grpId="1"/>
      <p:bldP spid="7265" grpId="0"/>
      <p:bldP spid="726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1"/>
          <p:cNvGrpSpPr>
            <a:grpSpLocks/>
          </p:cNvGrpSpPr>
          <p:nvPr/>
        </p:nvGrpSpPr>
        <p:grpSpPr bwMode="auto">
          <a:xfrm>
            <a:off x="5842001" y="5035550"/>
            <a:ext cx="2681817" cy="801688"/>
            <a:chOff x="4455" y="4559"/>
            <a:chExt cx="3168" cy="1320"/>
          </a:xfrm>
        </p:grpSpPr>
        <p:sp>
          <p:nvSpPr>
            <p:cNvPr id="4169" name="Line 22"/>
            <p:cNvSpPr>
              <a:spLocks noChangeShapeType="1"/>
            </p:cNvSpPr>
            <p:nvPr/>
          </p:nvSpPr>
          <p:spPr bwMode="auto">
            <a:xfrm>
              <a:off x="4455"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0" name="Line 23"/>
            <p:cNvSpPr>
              <a:spLocks noChangeShapeType="1"/>
            </p:cNvSpPr>
            <p:nvPr/>
          </p:nvSpPr>
          <p:spPr bwMode="auto">
            <a:xfrm>
              <a:off x="5217" y="5879"/>
              <a:ext cx="1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1" name="Line 24"/>
            <p:cNvSpPr>
              <a:spLocks noChangeShapeType="1"/>
            </p:cNvSpPr>
            <p:nvPr/>
          </p:nvSpPr>
          <p:spPr bwMode="auto">
            <a:xfrm flipV="1">
              <a:off x="6871"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2" name="Line 25"/>
            <p:cNvSpPr>
              <a:spLocks noChangeShapeType="1"/>
            </p:cNvSpPr>
            <p:nvPr/>
          </p:nvSpPr>
          <p:spPr bwMode="auto">
            <a:xfrm>
              <a:off x="4455"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3" name="Line 26"/>
            <p:cNvSpPr>
              <a:spLocks noChangeShapeType="1"/>
            </p:cNvSpPr>
            <p:nvPr/>
          </p:nvSpPr>
          <p:spPr bwMode="auto">
            <a:xfrm>
              <a:off x="6627"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4" name="Line 27"/>
            <p:cNvSpPr>
              <a:spLocks noChangeShapeType="1"/>
            </p:cNvSpPr>
            <p:nvPr/>
          </p:nvSpPr>
          <p:spPr bwMode="auto">
            <a:xfrm>
              <a:off x="5463" y="4559"/>
              <a:ext cx="368" cy="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5" name="Line 28"/>
            <p:cNvSpPr>
              <a:spLocks noChangeShapeType="1"/>
            </p:cNvSpPr>
            <p:nvPr/>
          </p:nvSpPr>
          <p:spPr bwMode="auto">
            <a:xfrm flipV="1">
              <a:off x="6245" y="4559"/>
              <a:ext cx="358" cy="6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6" name="Line 29"/>
            <p:cNvSpPr>
              <a:spLocks noChangeShapeType="1"/>
            </p:cNvSpPr>
            <p:nvPr/>
          </p:nvSpPr>
          <p:spPr bwMode="auto">
            <a:xfrm>
              <a:off x="5823" y="5201"/>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8222" name="Text Box 30"/>
          <p:cNvSpPr txBox="1">
            <a:spLocks noChangeArrowheads="1"/>
          </p:cNvSpPr>
          <p:nvPr/>
        </p:nvSpPr>
        <p:spPr bwMode="auto">
          <a:xfrm>
            <a:off x="6769101" y="4368800"/>
            <a:ext cx="2131484"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4100" name="Line 31"/>
          <p:cNvSpPr>
            <a:spLocks noChangeShapeType="1"/>
          </p:cNvSpPr>
          <p:nvPr/>
        </p:nvSpPr>
        <p:spPr bwMode="auto">
          <a:xfrm>
            <a:off x="8030633" y="4660901"/>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01" name="Line 32"/>
          <p:cNvSpPr>
            <a:spLocks noChangeShapeType="1"/>
          </p:cNvSpPr>
          <p:nvPr/>
        </p:nvSpPr>
        <p:spPr bwMode="auto">
          <a:xfrm>
            <a:off x="7162800" y="5842000"/>
            <a:ext cx="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2" name="Line 33"/>
          <p:cNvSpPr>
            <a:spLocks noChangeShapeType="1"/>
          </p:cNvSpPr>
          <p:nvPr/>
        </p:nvSpPr>
        <p:spPr bwMode="auto">
          <a:xfrm flipH="1">
            <a:off x="7162800" y="6162675"/>
            <a:ext cx="210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3" name="Line 34"/>
          <p:cNvSpPr>
            <a:spLocks noChangeShapeType="1"/>
          </p:cNvSpPr>
          <p:nvPr/>
        </p:nvSpPr>
        <p:spPr bwMode="auto">
          <a:xfrm flipV="1">
            <a:off x="9271000" y="3811588"/>
            <a:ext cx="0" cy="2354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4" name="Line 35"/>
          <p:cNvSpPr>
            <a:spLocks noChangeShapeType="1"/>
          </p:cNvSpPr>
          <p:nvPr/>
        </p:nvSpPr>
        <p:spPr bwMode="auto">
          <a:xfrm>
            <a:off x="8041218" y="3800475"/>
            <a:ext cx="1240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5" name="Line 36"/>
          <p:cNvSpPr>
            <a:spLocks noChangeShapeType="1"/>
          </p:cNvSpPr>
          <p:nvPr/>
        </p:nvSpPr>
        <p:spPr bwMode="auto">
          <a:xfrm>
            <a:off x="8030633" y="3800476"/>
            <a:ext cx="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4106" name="Group 37"/>
          <p:cNvGrpSpPr>
            <a:grpSpLocks/>
          </p:cNvGrpSpPr>
          <p:nvPr/>
        </p:nvGrpSpPr>
        <p:grpSpPr bwMode="auto">
          <a:xfrm>
            <a:off x="4580467" y="3195638"/>
            <a:ext cx="2415117" cy="292100"/>
            <a:chOff x="5751" y="2621"/>
            <a:chExt cx="2850" cy="480"/>
          </a:xfrm>
        </p:grpSpPr>
        <p:sp>
          <p:nvSpPr>
            <p:cNvPr id="4167" name="Text Box 38"/>
            <p:cNvSpPr txBox="1">
              <a:spLocks noChangeArrowheads="1"/>
            </p:cNvSpPr>
            <p:nvPr/>
          </p:nvSpPr>
          <p:spPr bwMode="auto">
            <a:xfrm>
              <a:off x="5751" y="2621"/>
              <a:ext cx="2850" cy="480"/>
            </a:xfrm>
            <a:prstGeom prst="rect">
              <a:avLst/>
            </a:prstGeom>
            <a:solidFill>
              <a:schemeClr val="accent1"/>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a:t>            </a:t>
              </a:r>
              <a:endParaRPr lang="en-US" altLang="en-US"/>
            </a:p>
          </p:txBody>
        </p:sp>
        <p:sp>
          <p:nvSpPr>
            <p:cNvPr id="4168" name="Line 39"/>
            <p:cNvSpPr>
              <a:spLocks noChangeShapeType="1"/>
            </p:cNvSpPr>
            <p:nvPr/>
          </p:nvSpPr>
          <p:spPr bwMode="auto">
            <a:xfrm>
              <a:off x="6687" y="2621"/>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107" name="Line 40"/>
          <p:cNvSpPr>
            <a:spLocks noChangeShapeType="1"/>
          </p:cNvSpPr>
          <p:nvPr/>
        </p:nvSpPr>
        <p:spPr bwMode="auto">
          <a:xfrm>
            <a:off x="6273800" y="3479800"/>
            <a:ext cx="0" cy="1549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33" name="Text Box 41"/>
          <p:cNvSpPr txBox="1">
            <a:spLocks noChangeArrowheads="1"/>
          </p:cNvSpPr>
          <p:nvPr/>
        </p:nvSpPr>
        <p:spPr bwMode="auto">
          <a:xfrm>
            <a:off x="4275667" y="3822701"/>
            <a:ext cx="1276351" cy="411163"/>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Instruction Decoder</a:t>
            </a:r>
            <a:endParaRPr lang="en-US" altLang="en-US"/>
          </a:p>
        </p:txBody>
      </p:sp>
      <p:sp>
        <p:nvSpPr>
          <p:cNvPr id="4109" name="Line 42"/>
          <p:cNvSpPr>
            <a:spLocks noChangeShapeType="1"/>
          </p:cNvSpPr>
          <p:nvPr/>
        </p:nvSpPr>
        <p:spPr bwMode="auto">
          <a:xfrm>
            <a:off x="4927600" y="3479801"/>
            <a:ext cx="0" cy="346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0" name="Line 43"/>
          <p:cNvSpPr>
            <a:spLocks noChangeShapeType="1"/>
          </p:cNvSpPr>
          <p:nvPr/>
        </p:nvSpPr>
        <p:spPr bwMode="auto">
          <a:xfrm>
            <a:off x="4927600" y="4224338"/>
            <a:ext cx="0"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1" name="Line 44"/>
          <p:cNvSpPr>
            <a:spLocks noChangeShapeType="1"/>
          </p:cNvSpPr>
          <p:nvPr/>
        </p:nvSpPr>
        <p:spPr bwMode="auto">
          <a:xfrm>
            <a:off x="4927600" y="5418138"/>
            <a:ext cx="12530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2" name="Text Box 45"/>
          <p:cNvSpPr txBox="1">
            <a:spLocks noChangeArrowheads="1"/>
          </p:cNvSpPr>
          <p:nvPr/>
        </p:nvSpPr>
        <p:spPr bwMode="auto">
          <a:xfrm>
            <a:off x="6775451" y="5510213"/>
            <a:ext cx="819149"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ALU</a:t>
            </a:r>
            <a:endParaRPr lang="en-US" altLang="en-US"/>
          </a:p>
        </p:txBody>
      </p:sp>
      <p:sp>
        <p:nvSpPr>
          <p:cNvPr id="4113" name="Text Box 46"/>
          <p:cNvSpPr txBox="1">
            <a:spLocks noChangeArrowheads="1"/>
          </p:cNvSpPr>
          <p:nvPr/>
        </p:nvSpPr>
        <p:spPr bwMode="auto">
          <a:xfrm>
            <a:off x="4597400" y="2339976"/>
            <a:ext cx="2362200" cy="2905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4114" name="Line 47"/>
          <p:cNvSpPr>
            <a:spLocks noChangeShapeType="1"/>
          </p:cNvSpPr>
          <p:nvPr/>
        </p:nvSpPr>
        <p:spPr bwMode="auto">
          <a:xfrm>
            <a:off x="5679017" y="2624138"/>
            <a:ext cx="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5" name="Text Box 48"/>
          <p:cNvSpPr txBox="1">
            <a:spLocks noChangeArrowheads="1"/>
          </p:cNvSpPr>
          <p:nvPr/>
        </p:nvSpPr>
        <p:spPr bwMode="auto">
          <a:xfrm>
            <a:off x="8371418" y="1833564"/>
            <a:ext cx="2237316" cy="1438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4116" name="Text Box 49"/>
          <p:cNvSpPr txBox="1">
            <a:spLocks noChangeArrowheads="1"/>
          </p:cNvSpPr>
          <p:nvPr/>
        </p:nvSpPr>
        <p:spPr bwMode="auto">
          <a:xfrm>
            <a:off x="8360834" y="1833564"/>
            <a:ext cx="2247900" cy="3000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1</a:t>
            </a:r>
            <a:endParaRPr lang="en-US" altLang="en-US"/>
          </a:p>
        </p:txBody>
      </p:sp>
      <p:sp>
        <p:nvSpPr>
          <p:cNvPr id="4117" name="Text Box 50"/>
          <p:cNvSpPr txBox="1">
            <a:spLocks noChangeArrowheads="1"/>
          </p:cNvSpPr>
          <p:nvPr/>
        </p:nvSpPr>
        <p:spPr bwMode="auto">
          <a:xfrm>
            <a:off x="8360834" y="2070100"/>
            <a:ext cx="2247900" cy="27940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2</a:t>
            </a:r>
            <a:endParaRPr lang="en-US" altLang="en-US"/>
          </a:p>
        </p:txBody>
      </p:sp>
      <p:sp>
        <p:nvSpPr>
          <p:cNvPr id="4118" name="Text Box 51"/>
          <p:cNvSpPr txBox="1">
            <a:spLocks noChangeArrowheads="1"/>
          </p:cNvSpPr>
          <p:nvPr/>
        </p:nvSpPr>
        <p:spPr bwMode="auto">
          <a:xfrm>
            <a:off x="8360834" y="2292351"/>
            <a:ext cx="2247900" cy="258763"/>
          </a:xfrm>
          <a:prstGeom prst="rect">
            <a:avLst/>
          </a:prstGeom>
          <a:solidFill>
            <a:srgbClr val="E94417"/>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  3     </a:t>
            </a:r>
            <a:r>
              <a:rPr lang="en-US" altLang="en-US" sz="1000" b="1"/>
              <a:t>0101 0000 0000 0110</a:t>
            </a:r>
            <a:endParaRPr lang="en-US" altLang="en-US" b="1"/>
          </a:p>
        </p:txBody>
      </p:sp>
      <p:sp>
        <p:nvSpPr>
          <p:cNvPr id="4119" name="Text Box 52"/>
          <p:cNvSpPr txBox="1">
            <a:spLocks noChangeArrowheads="1"/>
          </p:cNvSpPr>
          <p:nvPr/>
        </p:nvSpPr>
        <p:spPr bwMode="auto">
          <a:xfrm>
            <a:off x="8360834" y="2543176"/>
            <a:ext cx="2247900" cy="238125"/>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4</a:t>
            </a:r>
            <a:endParaRPr lang="en-US" altLang="en-US"/>
          </a:p>
        </p:txBody>
      </p:sp>
      <p:sp>
        <p:nvSpPr>
          <p:cNvPr id="4120" name="Text Box 53"/>
          <p:cNvSpPr txBox="1">
            <a:spLocks noChangeArrowheads="1"/>
          </p:cNvSpPr>
          <p:nvPr/>
        </p:nvSpPr>
        <p:spPr bwMode="auto">
          <a:xfrm>
            <a:off x="8360834" y="2781300"/>
            <a:ext cx="2247900" cy="287338"/>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5</a:t>
            </a:r>
            <a:endParaRPr lang="en-US" altLang="en-US"/>
          </a:p>
        </p:txBody>
      </p:sp>
      <p:sp>
        <p:nvSpPr>
          <p:cNvPr id="4121" name="Text Box 54"/>
          <p:cNvSpPr txBox="1">
            <a:spLocks noChangeArrowheads="1"/>
          </p:cNvSpPr>
          <p:nvPr/>
        </p:nvSpPr>
        <p:spPr bwMode="auto">
          <a:xfrm>
            <a:off x="8360834" y="3024188"/>
            <a:ext cx="2247900" cy="26035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6</a:t>
            </a:r>
            <a:endParaRPr lang="en-US" altLang="en-US"/>
          </a:p>
        </p:txBody>
      </p:sp>
      <p:sp>
        <p:nvSpPr>
          <p:cNvPr id="4122" name="Rectangle 55"/>
          <p:cNvSpPr>
            <a:spLocks noChangeArrowheads="1"/>
          </p:cNvSpPr>
          <p:nvPr/>
        </p:nvSpPr>
        <p:spPr bwMode="auto">
          <a:xfrm>
            <a:off x="8193617" y="1833564"/>
            <a:ext cx="101600" cy="1609725"/>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4123" name="Line 56"/>
          <p:cNvSpPr>
            <a:spLocks noChangeShapeType="1"/>
          </p:cNvSpPr>
          <p:nvPr/>
        </p:nvSpPr>
        <p:spPr bwMode="auto">
          <a:xfrm flipH="1">
            <a:off x="6938433" y="2460625"/>
            <a:ext cx="1244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4" name="Text Box 57"/>
          <p:cNvSpPr txBox="1">
            <a:spLocks noChangeArrowheads="1"/>
          </p:cNvSpPr>
          <p:nvPr/>
        </p:nvSpPr>
        <p:spPr bwMode="auto">
          <a:xfrm>
            <a:off x="5054600" y="1847850"/>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4125" name="Line 58"/>
          <p:cNvSpPr>
            <a:spLocks noChangeShapeType="1"/>
          </p:cNvSpPr>
          <p:nvPr/>
        </p:nvSpPr>
        <p:spPr bwMode="auto">
          <a:xfrm>
            <a:off x="7406217" y="1997075"/>
            <a:ext cx="751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6" name="Text Box 59"/>
          <p:cNvSpPr txBox="1">
            <a:spLocks noChangeArrowheads="1"/>
          </p:cNvSpPr>
          <p:nvPr/>
        </p:nvSpPr>
        <p:spPr bwMode="auto">
          <a:xfrm>
            <a:off x="3119967" y="1341438"/>
            <a:ext cx="2362200" cy="292100"/>
          </a:xfrm>
          <a:prstGeom prst="rect">
            <a:avLst/>
          </a:prstGeom>
          <a:solidFill>
            <a:srgbClr val="CC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0000 0000 0000 0011</a:t>
            </a:r>
            <a:endParaRPr lang="en-US" altLang="en-US"/>
          </a:p>
        </p:txBody>
      </p:sp>
      <p:sp>
        <p:nvSpPr>
          <p:cNvPr id="4127" name="Text Box 60"/>
          <p:cNvSpPr txBox="1">
            <a:spLocks noChangeArrowheads="1"/>
          </p:cNvSpPr>
          <p:nvPr/>
        </p:nvSpPr>
        <p:spPr bwMode="auto">
          <a:xfrm>
            <a:off x="2832101" y="2997200"/>
            <a:ext cx="161501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Current Instruction Register (CIR)</a:t>
            </a:r>
            <a:endParaRPr lang="en-US" altLang="en-US"/>
          </a:p>
        </p:txBody>
      </p:sp>
      <p:sp>
        <p:nvSpPr>
          <p:cNvPr id="4128" name="Line 61"/>
          <p:cNvSpPr>
            <a:spLocks noChangeShapeType="1"/>
          </p:cNvSpPr>
          <p:nvPr/>
        </p:nvSpPr>
        <p:spPr bwMode="auto">
          <a:xfrm>
            <a:off x="5475817" y="1512888"/>
            <a:ext cx="73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9" name="Line 62"/>
          <p:cNvSpPr>
            <a:spLocks noChangeShapeType="1"/>
          </p:cNvSpPr>
          <p:nvPr/>
        </p:nvSpPr>
        <p:spPr bwMode="auto">
          <a:xfrm>
            <a:off x="6212417" y="1512889"/>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30" name="Text Box 63"/>
          <p:cNvSpPr txBox="1">
            <a:spLocks noChangeArrowheads="1"/>
          </p:cNvSpPr>
          <p:nvPr/>
        </p:nvSpPr>
        <p:spPr bwMode="auto">
          <a:xfrm>
            <a:off x="2832100" y="1773238"/>
            <a:ext cx="2000251"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Address Register</a:t>
            </a:r>
            <a:endParaRPr lang="en-US" altLang="en-US"/>
          </a:p>
        </p:txBody>
      </p:sp>
      <p:sp>
        <p:nvSpPr>
          <p:cNvPr id="4131" name="Text Box 64"/>
          <p:cNvSpPr txBox="1">
            <a:spLocks noChangeArrowheads="1"/>
          </p:cNvSpPr>
          <p:nvPr/>
        </p:nvSpPr>
        <p:spPr bwMode="auto">
          <a:xfrm>
            <a:off x="2910417" y="2270125"/>
            <a:ext cx="161501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Buffer Register</a:t>
            </a:r>
            <a:endParaRPr lang="en-US" altLang="en-US"/>
          </a:p>
        </p:txBody>
      </p:sp>
      <p:sp>
        <p:nvSpPr>
          <p:cNvPr id="4132" name="Text Box 65"/>
          <p:cNvSpPr txBox="1">
            <a:spLocks noChangeArrowheads="1"/>
          </p:cNvSpPr>
          <p:nvPr/>
        </p:nvSpPr>
        <p:spPr bwMode="auto">
          <a:xfrm>
            <a:off x="8564034" y="1530350"/>
            <a:ext cx="161501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Main Memory</a:t>
            </a:r>
            <a:endParaRPr lang="en-US" altLang="en-US"/>
          </a:p>
        </p:txBody>
      </p:sp>
      <p:sp>
        <p:nvSpPr>
          <p:cNvPr id="4133" name="Text Box 66"/>
          <p:cNvSpPr txBox="1">
            <a:spLocks noChangeArrowheads="1"/>
          </p:cNvSpPr>
          <p:nvPr/>
        </p:nvSpPr>
        <p:spPr bwMode="auto">
          <a:xfrm>
            <a:off x="7279217" y="1577975"/>
            <a:ext cx="1066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Address</a:t>
            </a:r>
            <a:br>
              <a:rPr lang="en-GB" altLang="en-US" sz="1100" b="1"/>
            </a:br>
            <a:r>
              <a:rPr lang="en-GB" altLang="en-US" sz="1100" b="1"/>
              <a:t>Bus</a:t>
            </a:r>
            <a:endParaRPr lang="en-US" altLang="en-US"/>
          </a:p>
        </p:txBody>
      </p:sp>
      <p:sp>
        <p:nvSpPr>
          <p:cNvPr id="4134" name="Text Box 67"/>
          <p:cNvSpPr txBox="1">
            <a:spLocks noChangeArrowheads="1"/>
          </p:cNvSpPr>
          <p:nvPr/>
        </p:nvSpPr>
        <p:spPr bwMode="auto">
          <a:xfrm>
            <a:off x="6760634" y="2441576"/>
            <a:ext cx="161501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Data Bus</a:t>
            </a:r>
            <a:endParaRPr lang="en-US" altLang="en-US"/>
          </a:p>
        </p:txBody>
      </p:sp>
      <p:sp>
        <p:nvSpPr>
          <p:cNvPr id="4135" name="Text Box 68"/>
          <p:cNvSpPr txBox="1">
            <a:spLocks noChangeArrowheads="1"/>
          </p:cNvSpPr>
          <p:nvPr/>
        </p:nvSpPr>
        <p:spPr bwMode="auto">
          <a:xfrm>
            <a:off x="8360833" y="3262314"/>
            <a:ext cx="20574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200" b="1">
                <a:latin typeface="Arial Black" pitchFamily="34" charset="0"/>
              </a:rPr>
              <a:t>:</a:t>
            </a:r>
            <a:endParaRPr lang="en-US" altLang="en-US"/>
          </a:p>
        </p:txBody>
      </p:sp>
      <p:sp>
        <p:nvSpPr>
          <p:cNvPr id="4136" name="Line 69"/>
          <p:cNvSpPr>
            <a:spLocks noChangeShapeType="1"/>
          </p:cNvSpPr>
          <p:nvPr/>
        </p:nvSpPr>
        <p:spPr bwMode="auto">
          <a:xfrm>
            <a:off x="8777817" y="1825625"/>
            <a:ext cx="0" cy="1436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7" name="Text Box 70"/>
          <p:cNvSpPr txBox="1">
            <a:spLocks noChangeArrowheads="1"/>
          </p:cNvSpPr>
          <p:nvPr/>
        </p:nvSpPr>
        <p:spPr bwMode="auto">
          <a:xfrm>
            <a:off x="2544234" y="1125539"/>
            <a:ext cx="503767" cy="2365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b="1"/>
              <a:t>+1</a:t>
            </a:r>
            <a:endParaRPr lang="en-US" altLang="en-US"/>
          </a:p>
        </p:txBody>
      </p:sp>
      <p:sp>
        <p:nvSpPr>
          <p:cNvPr id="4138" name="Line 71"/>
          <p:cNvSpPr>
            <a:spLocks noChangeShapeType="1"/>
          </p:cNvSpPr>
          <p:nvPr/>
        </p:nvSpPr>
        <p:spPr bwMode="auto">
          <a:xfrm flipH="1">
            <a:off x="2783417" y="1533525"/>
            <a:ext cx="33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9" name="Line 72"/>
          <p:cNvSpPr>
            <a:spLocks noChangeShapeType="1"/>
          </p:cNvSpPr>
          <p:nvPr/>
        </p:nvSpPr>
        <p:spPr bwMode="auto">
          <a:xfrm flipV="1">
            <a:off x="2783417" y="1350963"/>
            <a:ext cx="0" cy="176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40" name="Line 73"/>
          <p:cNvSpPr>
            <a:spLocks noChangeShapeType="1"/>
          </p:cNvSpPr>
          <p:nvPr/>
        </p:nvSpPr>
        <p:spPr bwMode="auto">
          <a:xfrm>
            <a:off x="3024718" y="1196975"/>
            <a:ext cx="12467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41" name="Line 74"/>
          <p:cNvSpPr>
            <a:spLocks noChangeShapeType="1"/>
          </p:cNvSpPr>
          <p:nvPr/>
        </p:nvSpPr>
        <p:spPr bwMode="auto">
          <a:xfrm>
            <a:off x="4271433" y="1196975"/>
            <a:ext cx="0" cy="139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42" name="Text Box 75"/>
          <p:cNvSpPr txBox="1">
            <a:spLocks noChangeArrowheads="1"/>
          </p:cNvSpPr>
          <p:nvPr/>
        </p:nvSpPr>
        <p:spPr bwMode="auto">
          <a:xfrm>
            <a:off x="1007534" y="1341438"/>
            <a:ext cx="161501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Program Counter</a:t>
            </a:r>
            <a:endParaRPr lang="en-US" altLang="en-US"/>
          </a:p>
        </p:txBody>
      </p:sp>
      <p:sp>
        <p:nvSpPr>
          <p:cNvPr id="4143" name="Text Box 76"/>
          <p:cNvSpPr txBox="1">
            <a:spLocks noChangeArrowheads="1"/>
          </p:cNvSpPr>
          <p:nvPr/>
        </p:nvSpPr>
        <p:spPr bwMode="auto">
          <a:xfrm>
            <a:off x="6479117" y="4076701"/>
            <a:ext cx="16150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Accumulator</a:t>
            </a:r>
            <a:endParaRPr lang="en-US" altLang="en-US"/>
          </a:p>
        </p:txBody>
      </p:sp>
      <p:sp>
        <p:nvSpPr>
          <p:cNvPr id="4144" name="Text Box 77"/>
          <p:cNvSpPr txBox="1">
            <a:spLocks noChangeArrowheads="1"/>
          </p:cNvSpPr>
          <p:nvPr/>
        </p:nvSpPr>
        <p:spPr bwMode="auto">
          <a:xfrm>
            <a:off x="4368800" y="2924175"/>
            <a:ext cx="124671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Op-code</a:t>
            </a:r>
            <a:endParaRPr lang="en-US" altLang="en-US"/>
          </a:p>
        </p:txBody>
      </p:sp>
      <p:sp>
        <p:nvSpPr>
          <p:cNvPr id="4145" name="Text Box 78"/>
          <p:cNvSpPr txBox="1">
            <a:spLocks noChangeArrowheads="1"/>
          </p:cNvSpPr>
          <p:nvPr/>
        </p:nvSpPr>
        <p:spPr bwMode="auto">
          <a:xfrm>
            <a:off x="5808133" y="2924175"/>
            <a:ext cx="115146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Operand</a:t>
            </a:r>
            <a:endParaRPr lang="en-US" altLang="en-US"/>
          </a:p>
        </p:txBody>
      </p:sp>
      <p:sp>
        <p:nvSpPr>
          <p:cNvPr id="4146" name="Text Box 79"/>
          <p:cNvSpPr txBox="1">
            <a:spLocks noChangeArrowheads="1"/>
          </p:cNvSpPr>
          <p:nvPr/>
        </p:nvSpPr>
        <p:spPr bwMode="auto">
          <a:xfrm>
            <a:off x="10608733" y="2324100"/>
            <a:ext cx="11535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t>“ADD #6”</a:t>
            </a:r>
            <a:endParaRPr lang="en-US" altLang="en-US" sz="1200"/>
          </a:p>
        </p:txBody>
      </p:sp>
      <p:sp>
        <p:nvSpPr>
          <p:cNvPr id="4147" name="Text Box 80"/>
          <p:cNvSpPr txBox="1">
            <a:spLocks noChangeArrowheads="1"/>
          </p:cNvSpPr>
          <p:nvPr/>
        </p:nvSpPr>
        <p:spPr bwMode="auto">
          <a:xfrm>
            <a:off x="624418" y="3860800"/>
            <a:ext cx="3359149"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endParaRPr lang="en-GB" altLang="en-US"/>
          </a:p>
        </p:txBody>
      </p:sp>
      <p:sp>
        <p:nvSpPr>
          <p:cNvPr id="4148" name="Text Box 81"/>
          <p:cNvSpPr txBox="1">
            <a:spLocks noChangeArrowheads="1"/>
          </p:cNvSpPr>
          <p:nvPr/>
        </p:nvSpPr>
        <p:spPr bwMode="auto">
          <a:xfrm>
            <a:off x="3215218" y="1412875"/>
            <a:ext cx="211243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100" b="1"/>
              <a:t>0000 0000 0000 0011</a:t>
            </a:r>
            <a:endParaRPr lang="en-US" altLang="en-US" sz="1100" b="1"/>
          </a:p>
        </p:txBody>
      </p:sp>
      <p:sp>
        <p:nvSpPr>
          <p:cNvPr id="8274" name="Text Box 82"/>
          <p:cNvSpPr txBox="1">
            <a:spLocks noChangeArrowheads="1"/>
          </p:cNvSpPr>
          <p:nvPr/>
        </p:nvSpPr>
        <p:spPr bwMode="auto">
          <a:xfrm>
            <a:off x="527051" y="3933826"/>
            <a:ext cx="2400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800">
                <a:solidFill>
                  <a:schemeClr val="accent2"/>
                </a:solidFill>
              </a:rPr>
              <a:t>Execute</a:t>
            </a:r>
            <a:endParaRPr lang="en-US" altLang="en-US" sz="2800">
              <a:solidFill>
                <a:schemeClr val="accent2"/>
              </a:solidFill>
            </a:endParaRPr>
          </a:p>
        </p:txBody>
      </p:sp>
      <p:sp>
        <p:nvSpPr>
          <p:cNvPr id="8275" name="Text Box 83"/>
          <p:cNvSpPr txBox="1">
            <a:spLocks noChangeArrowheads="1"/>
          </p:cNvSpPr>
          <p:nvPr/>
        </p:nvSpPr>
        <p:spPr bwMode="auto">
          <a:xfrm>
            <a:off x="912285" y="5078414"/>
            <a:ext cx="34586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chemeClr val="accent2"/>
                </a:solidFill>
              </a:rPr>
              <a:t>Decode instruction</a:t>
            </a:r>
            <a:endParaRPr lang="en-GB" altLang="en-US" sz="2000">
              <a:solidFill>
                <a:schemeClr val="accent2"/>
              </a:solidFill>
              <a:sym typeface="Symbol" pitchFamily="18" charset="2"/>
            </a:endParaRPr>
          </a:p>
        </p:txBody>
      </p:sp>
      <p:sp>
        <p:nvSpPr>
          <p:cNvPr id="8276" name="Text Box 84"/>
          <p:cNvSpPr txBox="1">
            <a:spLocks noChangeArrowheads="1"/>
          </p:cNvSpPr>
          <p:nvPr/>
        </p:nvSpPr>
        <p:spPr bwMode="auto">
          <a:xfrm>
            <a:off x="912284" y="5373689"/>
            <a:ext cx="357928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chemeClr val="accent2"/>
                </a:solidFill>
              </a:rPr>
              <a:t>Execute instruction</a:t>
            </a:r>
            <a:endParaRPr lang="en-US" altLang="en-US" sz="2000">
              <a:solidFill>
                <a:schemeClr val="accent2"/>
              </a:solidFill>
            </a:endParaRPr>
          </a:p>
        </p:txBody>
      </p:sp>
      <p:sp>
        <p:nvSpPr>
          <p:cNvPr id="4152" name="Text Box 85"/>
          <p:cNvSpPr txBox="1">
            <a:spLocks noChangeArrowheads="1"/>
          </p:cNvSpPr>
          <p:nvPr/>
        </p:nvSpPr>
        <p:spPr bwMode="auto">
          <a:xfrm>
            <a:off x="4847168" y="2349501"/>
            <a:ext cx="1919817" cy="288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0101 0000 0000 0110</a:t>
            </a:r>
          </a:p>
          <a:p>
            <a:pPr algn="ctr"/>
            <a:endParaRPr lang="en-US" altLang="en-US"/>
          </a:p>
        </p:txBody>
      </p:sp>
      <p:sp>
        <p:nvSpPr>
          <p:cNvPr id="4153" name="Text Box 86"/>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4154" name="Text Box 87"/>
          <p:cNvSpPr txBox="1">
            <a:spLocks noChangeArrowheads="1"/>
          </p:cNvSpPr>
          <p:nvPr/>
        </p:nvSpPr>
        <p:spPr bwMode="auto">
          <a:xfrm>
            <a:off x="5422901" y="3219450"/>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4155" name="Text Box 88"/>
          <p:cNvSpPr txBox="1">
            <a:spLocks noChangeArrowheads="1"/>
          </p:cNvSpPr>
          <p:nvPr/>
        </p:nvSpPr>
        <p:spPr bwMode="auto">
          <a:xfrm>
            <a:off x="4751917" y="3213100"/>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4156" name="Text Box 89"/>
          <p:cNvSpPr txBox="1">
            <a:spLocks noChangeArrowheads="1"/>
          </p:cNvSpPr>
          <p:nvPr/>
        </p:nvSpPr>
        <p:spPr bwMode="auto">
          <a:xfrm>
            <a:off x="5232401" y="1844676"/>
            <a:ext cx="19198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0000 0000 0000 0011</a:t>
            </a:r>
          </a:p>
          <a:p>
            <a:pPr algn="ctr"/>
            <a:endParaRPr lang="en-US" altLang="en-US"/>
          </a:p>
        </p:txBody>
      </p:sp>
      <p:sp>
        <p:nvSpPr>
          <p:cNvPr id="8282" name="Text Box 90"/>
          <p:cNvSpPr txBox="1">
            <a:spLocks noChangeArrowheads="1"/>
          </p:cNvSpPr>
          <p:nvPr/>
        </p:nvSpPr>
        <p:spPr bwMode="auto">
          <a:xfrm>
            <a:off x="5422901" y="3213100"/>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8283" name="Text Box 91"/>
          <p:cNvSpPr txBox="1">
            <a:spLocks noChangeArrowheads="1"/>
          </p:cNvSpPr>
          <p:nvPr/>
        </p:nvSpPr>
        <p:spPr bwMode="auto">
          <a:xfrm>
            <a:off x="6864351" y="4365626"/>
            <a:ext cx="19198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0000 0000 0000 0100</a:t>
            </a:r>
          </a:p>
          <a:p>
            <a:pPr algn="ctr"/>
            <a:endParaRPr lang="en-US" altLang="en-US"/>
          </a:p>
        </p:txBody>
      </p:sp>
      <p:sp>
        <p:nvSpPr>
          <p:cNvPr id="8284" name="Text Box 92"/>
          <p:cNvSpPr txBox="1">
            <a:spLocks noChangeArrowheads="1"/>
          </p:cNvSpPr>
          <p:nvPr/>
        </p:nvSpPr>
        <p:spPr bwMode="auto">
          <a:xfrm>
            <a:off x="6288617" y="5516564"/>
            <a:ext cx="1919816" cy="217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0000 0000 0000 1010</a:t>
            </a:r>
          </a:p>
          <a:p>
            <a:pPr algn="ctr"/>
            <a:endParaRPr lang="en-US" altLang="en-US"/>
          </a:p>
        </p:txBody>
      </p:sp>
      <p:sp>
        <p:nvSpPr>
          <p:cNvPr id="8285" name="Text Box 93"/>
          <p:cNvSpPr txBox="1">
            <a:spLocks noChangeArrowheads="1"/>
          </p:cNvSpPr>
          <p:nvPr/>
        </p:nvSpPr>
        <p:spPr bwMode="auto">
          <a:xfrm>
            <a:off x="1295400" y="5805489"/>
            <a:ext cx="115358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rgbClr val="E94417"/>
                </a:solidFill>
              </a:rPr>
              <a:t>6 + 4</a:t>
            </a:r>
            <a:endParaRPr lang="en-US" altLang="en-US" sz="2000">
              <a:solidFill>
                <a:srgbClr val="E94417"/>
              </a:solidFill>
            </a:endParaRPr>
          </a:p>
        </p:txBody>
      </p:sp>
      <p:sp>
        <p:nvSpPr>
          <p:cNvPr id="8286" name="Text Box 94"/>
          <p:cNvSpPr txBox="1">
            <a:spLocks noChangeArrowheads="1"/>
          </p:cNvSpPr>
          <p:nvPr/>
        </p:nvSpPr>
        <p:spPr bwMode="auto">
          <a:xfrm>
            <a:off x="2256367" y="5805489"/>
            <a:ext cx="115358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rgbClr val="E94417"/>
                </a:solidFill>
              </a:rPr>
              <a:t>= 10</a:t>
            </a:r>
            <a:endParaRPr lang="en-US" altLang="en-US" sz="2000">
              <a:solidFill>
                <a:srgbClr val="E94417"/>
              </a:solidFill>
            </a:endParaRPr>
          </a:p>
        </p:txBody>
      </p:sp>
      <p:sp>
        <p:nvSpPr>
          <p:cNvPr id="8287" name="Text Box 95"/>
          <p:cNvSpPr txBox="1">
            <a:spLocks noChangeArrowheads="1"/>
          </p:cNvSpPr>
          <p:nvPr/>
        </p:nvSpPr>
        <p:spPr bwMode="auto">
          <a:xfrm>
            <a:off x="2351618" y="3789364"/>
            <a:ext cx="182456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solidFill>
                  <a:srgbClr val="E94417"/>
                </a:solidFill>
              </a:rPr>
              <a:t>“ADD operand to accumulator”</a:t>
            </a:r>
            <a:endParaRPr lang="en-US" altLang="en-US" sz="1200" b="1">
              <a:solidFill>
                <a:srgbClr val="E94417"/>
              </a:solidFill>
            </a:endParaRPr>
          </a:p>
        </p:txBody>
      </p:sp>
      <p:sp>
        <p:nvSpPr>
          <p:cNvPr id="8288" name="Text Box 96"/>
          <p:cNvSpPr txBox="1">
            <a:spLocks noChangeArrowheads="1"/>
          </p:cNvSpPr>
          <p:nvPr/>
        </p:nvSpPr>
        <p:spPr bwMode="auto">
          <a:xfrm>
            <a:off x="7004051" y="4983163"/>
            <a:ext cx="38311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600" b="1"/>
              <a:t>+</a:t>
            </a:r>
            <a:endParaRPr lang="en-US" altLang="en-US" sz="1600" b="1"/>
          </a:p>
        </p:txBody>
      </p:sp>
      <p:sp>
        <p:nvSpPr>
          <p:cNvPr id="8289" name="Text Box 97"/>
          <p:cNvSpPr txBox="1">
            <a:spLocks noChangeArrowheads="1"/>
          </p:cNvSpPr>
          <p:nvPr/>
        </p:nvSpPr>
        <p:spPr bwMode="auto">
          <a:xfrm>
            <a:off x="527052" y="4365626"/>
            <a:ext cx="3168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Bef>
                <a:spcPct val="50000"/>
              </a:spcBef>
            </a:pPr>
            <a:r>
              <a:rPr lang="en-GB" altLang="en-US">
                <a:solidFill>
                  <a:schemeClr val="accent2"/>
                </a:solidFill>
              </a:rPr>
              <a:t>End of F-E Cycle</a:t>
            </a:r>
            <a:endParaRPr lang="en-US" altLang="en-US">
              <a:solidFill>
                <a:schemeClr val="accent2"/>
              </a:solidFill>
            </a:endParaRPr>
          </a:p>
        </p:txBody>
      </p:sp>
      <p:sp>
        <p:nvSpPr>
          <p:cNvPr id="8290" name="Text Box 98"/>
          <p:cNvSpPr txBox="1">
            <a:spLocks noChangeArrowheads="1"/>
          </p:cNvSpPr>
          <p:nvPr/>
        </p:nvSpPr>
        <p:spPr bwMode="auto">
          <a:xfrm>
            <a:off x="4751917" y="3213100"/>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4166" name="Text Box 3"/>
          <p:cNvSpPr txBox="1">
            <a:spLocks noChangeArrowheads="1"/>
          </p:cNvSpPr>
          <p:nvPr/>
        </p:nvSpPr>
        <p:spPr bwMode="auto">
          <a:xfrm>
            <a:off x="7056967" y="692150"/>
            <a:ext cx="3776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eaLnBrk="1" hangingPunct="1"/>
            <a:r>
              <a:rPr lang="en-GB" altLang="en-US" b="1">
                <a:solidFill>
                  <a:schemeClr val="accent2"/>
                </a:solidFill>
              </a:rPr>
              <a:t>The Fetch-Execute cycle</a:t>
            </a:r>
          </a:p>
        </p:txBody>
      </p:sp>
    </p:spTree>
    <p:extLst>
      <p:ext uri="{BB962C8B-B14F-4D97-AF65-F5344CB8AC3E}">
        <p14:creationId xmlns:p14="http://schemas.microsoft.com/office/powerpoint/2010/main" val="4224993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7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290"/>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grpId="1" nodeType="afterEffect">
                                  <p:stCondLst>
                                    <p:cond delay="0"/>
                                  </p:stCondLst>
                                  <p:childTnLst>
                                    <p:animMotion origin="layout" path="M 0.0 0.0 L 0.0 0.09445 " pathEditMode="relative" ptsTypes="AA">
                                      <p:cBhvr>
                                        <p:cTn id="12" dur="500" fill="hold"/>
                                        <p:tgtEl>
                                          <p:spTgt spid="8290"/>
                                        </p:tgtEl>
                                        <p:attrNameLst>
                                          <p:attrName>ppt_x</p:attrName>
                                          <p:attrName>ppt_y</p:attrName>
                                        </p:attrNameLst>
                                      </p:cBhvr>
                                    </p:animMotion>
                                  </p:childTnLst>
                                </p:cTn>
                              </p:par>
                            </p:childTnLst>
                          </p:cTn>
                        </p:par>
                        <p:par>
                          <p:cTn id="13" fill="hold" nodeType="afterGroup">
                            <p:stCondLst>
                              <p:cond delay="500"/>
                            </p:stCondLst>
                            <p:childTnLst>
                              <p:par>
                                <p:cTn id="14" presetID="35" presetClass="emph" presetSubtype="0" repeatCount="5000" fill="hold" grpId="0" nodeType="afterEffect">
                                  <p:stCondLst>
                                    <p:cond delay="0"/>
                                  </p:stCondLst>
                                  <p:childTnLst>
                                    <p:anim calcmode="discrete" valueType="str">
                                      <p:cBhvr>
                                        <p:cTn id="15" dur="500" fill="hold"/>
                                        <p:tgtEl>
                                          <p:spTgt spid="8233"/>
                                        </p:tgtEl>
                                        <p:attrNameLst>
                                          <p:attrName>style.visibility</p:attrName>
                                        </p:attrNameLst>
                                      </p:cBhvr>
                                      <p:tavLst>
                                        <p:tav tm="0">
                                          <p:val>
                                            <p:strVal val="hidden"/>
                                          </p:val>
                                        </p:tav>
                                        <p:tav tm="50000">
                                          <p:val>
                                            <p:strVal val="visible"/>
                                          </p:val>
                                        </p:tav>
                                      </p:tavLst>
                                    </p:anim>
                                  </p:childTnLst>
                                </p:cTn>
                              </p:par>
                              <p:par>
                                <p:cTn id="16" presetID="1" presetClass="exit" presetSubtype="0" fill="hold" grpId="2" nodeType="withEffect">
                                  <p:stCondLst>
                                    <p:cond delay="0"/>
                                  </p:stCondLst>
                                  <p:childTnLst>
                                    <p:set>
                                      <p:cBhvr>
                                        <p:cTn id="17" dur="1" fill="hold">
                                          <p:stCondLst>
                                            <p:cond delay="0"/>
                                          </p:stCondLst>
                                        </p:cTn>
                                        <p:tgtEl>
                                          <p:spTgt spid="8290"/>
                                        </p:tgtEl>
                                        <p:attrNameLst>
                                          <p:attrName>style.visibility</p:attrName>
                                        </p:attrNameLst>
                                      </p:cBhvr>
                                      <p:to>
                                        <p:strVal val="hidden"/>
                                      </p:to>
                                    </p:set>
                                  </p:childTnLst>
                                </p:cTn>
                              </p:par>
                            </p:childTnLst>
                          </p:cTn>
                        </p:par>
                        <p:par>
                          <p:cTn id="18" fill="hold" nodeType="afterGroup">
                            <p:stCondLst>
                              <p:cond delay="3000"/>
                            </p:stCondLst>
                            <p:childTnLst>
                              <p:par>
                                <p:cTn id="19" presetID="1" presetClass="entr" presetSubtype="0" fill="hold" grpId="0" nodeType="afterEffect">
                                  <p:stCondLst>
                                    <p:cond delay="0"/>
                                  </p:stCondLst>
                                  <p:childTnLst>
                                    <p:set>
                                      <p:cBhvr>
                                        <p:cTn id="20" dur="1" fill="hold">
                                          <p:stCondLst>
                                            <p:cond delay="0"/>
                                          </p:stCondLst>
                                        </p:cTn>
                                        <p:tgtEl>
                                          <p:spTgt spid="8287"/>
                                        </p:tgtEl>
                                        <p:attrNameLst>
                                          <p:attrName>style.visibility</p:attrName>
                                        </p:attrNameLst>
                                      </p:cBhvr>
                                      <p:to>
                                        <p:strVal val="visible"/>
                                      </p:to>
                                    </p:set>
                                  </p:childTnLst>
                                </p:cTn>
                              </p:par>
                            </p:childTnLst>
                          </p:cTn>
                        </p:par>
                        <p:par>
                          <p:cTn id="21" fill="hold" nodeType="afterGroup">
                            <p:stCondLst>
                              <p:cond delay="3000"/>
                            </p:stCondLst>
                            <p:childTnLst>
                              <p:par>
                                <p:cTn id="22" presetID="35" presetClass="emph" presetSubtype="0" fill="hold" grpId="1" nodeType="afterEffect">
                                  <p:stCondLst>
                                    <p:cond delay="0"/>
                                  </p:stCondLst>
                                  <p:childTnLst>
                                    <p:anim calcmode="discrete" valueType="str">
                                      <p:cBhvr>
                                        <p:cTn id="23" dur="500" fill="hold"/>
                                        <p:tgtEl>
                                          <p:spTgt spid="8287"/>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276"/>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8282"/>
                                        </p:tgtEl>
                                        <p:attrNameLst>
                                          <p:attrName>style.visibility</p:attrName>
                                        </p:attrNameLst>
                                      </p:cBhvr>
                                      <p:to>
                                        <p:strVal val="visible"/>
                                      </p:to>
                                    </p:set>
                                  </p:childTnLst>
                                </p:cTn>
                              </p:par>
                            </p:childTnLst>
                          </p:cTn>
                        </p:par>
                        <p:par>
                          <p:cTn id="31" fill="hold" nodeType="afterGroup">
                            <p:stCondLst>
                              <p:cond delay="500"/>
                            </p:stCondLst>
                            <p:childTnLst>
                              <p:par>
                                <p:cTn id="32" presetID="0" presetClass="path" presetSubtype="0" accel="50000" decel="50000" fill="hold" grpId="1" nodeType="afterEffect">
                                  <p:stCondLst>
                                    <p:cond delay="0"/>
                                  </p:stCondLst>
                                  <p:childTnLst>
                                    <p:animMotion origin="layout" path="M -2.5E-6 7.40741E-7 L -0.00781 0.26782 " pathEditMode="relative" rAng="0" ptsTypes="AA">
                                      <p:cBhvr>
                                        <p:cTn id="33" dur="2000" fill="hold"/>
                                        <p:tgtEl>
                                          <p:spTgt spid="8282"/>
                                        </p:tgtEl>
                                        <p:attrNameLst>
                                          <p:attrName>ppt_x</p:attrName>
                                          <p:attrName>ppt_y</p:attrName>
                                        </p:attrNameLst>
                                      </p:cBhvr>
                                      <p:rCtr x="-399" y="13380"/>
                                    </p:animMotion>
                                  </p:childTnLst>
                                </p:cTn>
                              </p:par>
                            </p:childTnLst>
                          </p:cTn>
                        </p:par>
                        <p:par>
                          <p:cTn id="34" fill="hold" nodeType="afterGroup">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8283"/>
                                        </p:tgtEl>
                                        <p:attrNameLst>
                                          <p:attrName>style.visibility</p:attrName>
                                        </p:attrNameLst>
                                      </p:cBhvr>
                                      <p:to>
                                        <p:strVal val="visible"/>
                                      </p:to>
                                    </p:set>
                                  </p:childTnLst>
                                </p:cTn>
                              </p:par>
                            </p:childTnLst>
                          </p:cTn>
                        </p:par>
                        <p:par>
                          <p:cTn id="37" fill="hold" nodeType="afterGroup">
                            <p:stCondLst>
                              <p:cond delay="3000"/>
                            </p:stCondLst>
                            <p:childTnLst>
                              <p:par>
                                <p:cTn id="38" presetID="0" presetClass="path" presetSubtype="0" accel="50000" decel="50000" fill="hold" grpId="1" nodeType="afterEffect">
                                  <p:stCondLst>
                                    <p:cond delay="0"/>
                                  </p:stCondLst>
                                  <p:childTnLst>
                                    <p:animMotion origin="layout" path="M 3.33333E-6 0.00486 L 0.05521 0.0993 " pathEditMode="relative" rAng="0" ptsTypes="AA">
                                      <p:cBhvr>
                                        <p:cTn id="39" dur="1000" fill="hold"/>
                                        <p:tgtEl>
                                          <p:spTgt spid="8283"/>
                                        </p:tgtEl>
                                        <p:attrNameLst>
                                          <p:attrName>ppt_x</p:attrName>
                                          <p:attrName>ppt_y</p:attrName>
                                        </p:attrNameLst>
                                      </p:cBhvr>
                                      <p:rCtr x="2760" y="4722"/>
                                    </p:animMotion>
                                  </p:childTnLst>
                                </p:cTn>
                              </p:par>
                              <p:par>
                                <p:cTn id="40" presetID="1" presetClass="entr" presetSubtype="0" fill="hold" grpId="0" nodeType="withEffect">
                                  <p:stCondLst>
                                    <p:cond delay="0"/>
                                  </p:stCondLst>
                                  <p:childTnLst>
                                    <p:set>
                                      <p:cBhvr>
                                        <p:cTn id="41" dur="1" fill="hold">
                                          <p:stCondLst>
                                            <p:cond delay="0"/>
                                          </p:stCondLst>
                                        </p:cTn>
                                        <p:tgtEl>
                                          <p:spTgt spid="8288"/>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828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84"/>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8286"/>
                                        </p:tgtEl>
                                        <p:attrNameLst>
                                          <p:attrName>style.visibility</p:attrName>
                                        </p:attrNameLst>
                                      </p:cBhvr>
                                      <p:to>
                                        <p:strVal val="visible"/>
                                      </p:to>
                                    </p:set>
                                  </p:childTnLst>
                                </p:cTn>
                              </p:par>
                            </p:childTnLst>
                          </p:cTn>
                        </p:par>
                        <p:par>
                          <p:cTn id="52" fill="hold" nodeType="afterGroup">
                            <p:stCondLst>
                              <p:cond delay="0"/>
                            </p:stCondLst>
                            <p:childTnLst>
                              <p:par>
                                <p:cTn id="53" presetID="0" presetClass="path" presetSubtype="0" accel="50000" decel="50000" fill="hold" grpId="1" nodeType="afterEffect">
                                  <p:stCondLst>
                                    <p:cond delay="500"/>
                                  </p:stCondLst>
                                  <p:childTnLst>
                                    <p:animMotion origin="layout" path="M -4.44444E-6 -4.44444E-6 L 0.04723 -0.15763 " pathEditMode="relative" rAng="0" ptsTypes="AA">
                                      <p:cBhvr>
                                        <p:cTn id="54" dur="2000" fill="hold"/>
                                        <p:tgtEl>
                                          <p:spTgt spid="8284"/>
                                        </p:tgtEl>
                                        <p:attrNameLst>
                                          <p:attrName>ppt_x</p:attrName>
                                          <p:attrName>ppt_y</p:attrName>
                                        </p:attrNameLst>
                                      </p:cBhvr>
                                      <p:rCtr x="2361" y="-7894"/>
                                    </p:animMotion>
                                  </p:childTnLst>
                                </p:cTn>
                              </p:par>
                              <p:par>
                                <p:cTn id="55" presetID="10" presetClass="exit" presetSubtype="0" fill="hold" grpId="2" nodeType="withEffect">
                                  <p:stCondLst>
                                    <p:cond delay="500"/>
                                  </p:stCondLst>
                                  <p:childTnLst>
                                    <p:animEffect transition="out" filter="fade">
                                      <p:cBhvr>
                                        <p:cTn id="56" dur="500"/>
                                        <p:tgtEl>
                                          <p:spTgt spid="8282"/>
                                        </p:tgtEl>
                                      </p:cBhvr>
                                    </p:animEffect>
                                    <p:set>
                                      <p:cBhvr>
                                        <p:cTn id="57" dur="1" fill="hold">
                                          <p:stCondLst>
                                            <p:cond delay="499"/>
                                          </p:stCondLst>
                                        </p:cTn>
                                        <p:tgtEl>
                                          <p:spTgt spid="828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8288"/>
                                        </p:tgtEl>
                                      </p:cBhvr>
                                    </p:animEffect>
                                    <p:set>
                                      <p:cBhvr>
                                        <p:cTn id="60" dur="1" fill="hold">
                                          <p:stCondLst>
                                            <p:cond delay="499"/>
                                          </p:stCondLst>
                                        </p:cTn>
                                        <p:tgtEl>
                                          <p:spTgt spid="8288"/>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8283"/>
                                        </p:tgtEl>
                                      </p:cBhvr>
                                    </p:animEffect>
                                    <p:set>
                                      <p:cBhvr>
                                        <p:cTn id="63" dur="1" fill="hold">
                                          <p:stCondLst>
                                            <p:cond delay="499"/>
                                          </p:stCondLst>
                                        </p:cTn>
                                        <p:tgtEl>
                                          <p:spTgt spid="8283"/>
                                        </p:tgtEl>
                                        <p:attrNameLst>
                                          <p:attrName>style.visibility</p:attrName>
                                        </p:attrNameLst>
                                      </p:cBhvr>
                                      <p:to>
                                        <p:strVal val="hidden"/>
                                      </p:to>
                                    </p:set>
                                  </p:childTnLst>
                                </p:cTn>
                              </p:par>
                            </p:childTnLst>
                          </p:cTn>
                        </p:par>
                        <p:par>
                          <p:cTn id="64" fill="hold" nodeType="afterGroup">
                            <p:stCondLst>
                              <p:cond delay="2500"/>
                            </p:stCondLst>
                            <p:childTnLst>
                              <p:par>
                                <p:cTn id="65" presetID="3" presetClass="emph" presetSubtype="2" fill="hold" grpId="0" nodeType="afterEffect">
                                  <p:stCondLst>
                                    <p:cond delay="0"/>
                                  </p:stCondLst>
                                  <p:childTnLst>
                                    <p:animClr clrSpc="rgb" dir="cw">
                                      <p:cBhvr override="childStyle">
                                        <p:cTn id="66" dur="500" fill="hold"/>
                                        <p:tgtEl>
                                          <p:spTgt spid="8222"/>
                                        </p:tgtEl>
                                        <p:attrNameLst>
                                          <p:attrName>style.color</p:attrName>
                                        </p:attrNameLst>
                                      </p:cBhvr>
                                      <p:to>
                                        <a:srgbClr val="B4E9EA"/>
                                      </p:to>
                                    </p:animClr>
                                  </p:childTnLst>
                                </p:cTn>
                              </p:par>
                            </p:childTnLst>
                          </p:cTn>
                        </p:par>
                        <p:par>
                          <p:cTn id="67" fill="hold" nodeType="afterGroup">
                            <p:stCondLst>
                              <p:cond delay="3000"/>
                            </p:stCondLst>
                            <p:childTnLst>
                              <p:par>
                                <p:cTn id="68" presetID="1" presetClass="emph" presetSubtype="2" fill="hold" nodeType="afterEffect">
                                  <p:stCondLst>
                                    <p:cond delay="0"/>
                                  </p:stCondLst>
                                  <p:childTnLst>
                                    <p:animClr clrSpc="rgb" dir="cw">
                                      <p:cBhvr>
                                        <p:cTn id="69" dur="500" fill="hold"/>
                                        <p:tgtEl>
                                          <p:spTgt spid="8284"/>
                                        </p:tgtEl>
                                        <p:attrNameLst>
                                          <p:attrName>fillcolor</p:attrName>
                                        </p:attrNameLst>
                                      </p:cBhvr>
                                      <p:to>
                                        <a:srgbClr val="CCFFFF"/>
                                      </p:to>
                                    </p:animClr>
                                    <p:set>
                                      <p:cBhvr>
                                        <p:cTn id="70" dur="500" fill="hold"/>
                                        <p:tgtEl>
                                          <p:spTgt spid="8284"/>
                                        </p:tgtEl>
                                        <p:attrNameLst>
                                          <p:attrName>fill.type</p:attrName>
                                        </p:attrNameLst>
                                      </p:cBhvr>
                                      <p:to>
                                        <p:strVal val="solid"/>
                                      </p:to>
                                    </p:set>
                                    <p:set>
                                      <p:cBhvr>
                                        <p:cTn id="71" dur="500" fill="hold"/>
                                        <p:tgtEl>
                                          <p:spTgt spid="8284"/>
                                        </p:tgtEl>
                                        <p:attrNameLst>
                                          <p:attrName>fill.on</p:attrName>
                                        </p:attrNameLst>
                                      </p:cBhvr>
                                      <p:to>
                                        <p:strVal val="tru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8274"/>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8275">
                                            <p:txEl>
                                              <p:pRg st="0" end="0"/>
                                            </p:txEl>
                                          </p:spTgt>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827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8285"/>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8286"/>
                                        </p:tgtEl>
                                        <p:attrNameLst>
                                          <p:attrName>style.visibility</p:attrName>
                                        </p:attrNameLst>
                                      </p:cBhvr>
                                      <p:to>
                                        <p:strVal val="hidden"/>
                                      </p:to>
                                    </p:set>
                                  </p:childTnLst>
                                </p:cTn>
                              </p:par>
                              <p:par>
                                <p:cTn id="84" presetID="1" presetClass="exit" presetSubtype="0" fill="hold" grpId="2" nodeType="withEffect">
                                  <p:stCondLst>
                                    <p:cond delay="0"/>
                                  </p:stCondLst>
                                  <p:childTnLst>
                                    <p:set>
                                      <p:cBhvr>
                                        <p:cTn id="85" dur="1" fill="hold">
                                          <p:stCondLst>
                                            <p:cond delay="0"/>
                                          </p:stCondLst>
                                        </p:cTn>
                                        <p:tgtEl>
                                          <p:spTgt spid="8287"/>
                                        </p:tgtEl>
                                        <p:attrNameLst>
                                          <p:attrName>style.visibility</p:attrName>
                                        </p:attrNameLst>
                                      </p:cBhvr>
                                      <p:to>
                                        <p:strVal val="hidden"/>
                                      </p:to>
                                    </p:set>
                                  </p:childTnLst>
                                </p:cTn>
                              </p:par>
                            </p:childTnLst>
                          </p:cTn>
                        </p:par>
                        <p:par>
                          <p:cTn id="86" fill="hold" nodeType="afterGroup">
                            <p:stCondLst>
                              <p:cond delay="0"/>
                            </p:stCondLst>
                            <p:childTnLst>
                              <p:par>
                                <p:cTn id="87" presetID="1" presetClass="entr" presetSubtype="0" fill="hold" nodeType="afterEffect">
                                  <p:stCondLst>
                                    <p:cond delay="500"/>
                                  </p:stCondLst>
                                  <p:childTnLst>
                                    <p:set>
                                      <p:cBhvr>
                                        <p:cTn id="88" dur="1" fill="hold">
                                          <p:stCondLst>
                                            <p:cond delay="0"/>
                                          </p:stCondLst>
                                        </p:cTn>
                                        <p:tgtEl>
                                          <p:spTgt spid="82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animBg="1"/>
      <p:bldP spid="8233" grpId="0" animBg="1"/>
      <p:bldP spid="8274" grpId="0"/>
      <p:bldP spid="8275" grpId="0" build="allAtOnce"/>
      <p:bldP spid="8276" grpId="0"/>
      <p:bldP spid="8276" grpId="1"/>
      <p:bldP spid="8282" grpId="0"/>
      <p:bldP spid="8282" grpId="1"/>
      <p:bldP spid="8282" grpId="2"/>
      <p:bldP spid="8283" grpId="0"/>
      <p:bldP spid="8283" grpId="1"/>
      <p:bldP spid="8283" grpId="2"/>
      <p:bldP spid="8284" grpId="0" animBg="1"/>
      <p:bldP spid="8284" grpId="1" animBg="1"/>
      <p:bldP spid="8285" grpId="0"/>
      <p:bldP spid="8285" grpId="1"/>
      <p:bldP spid="8286" grpId="0"/>
      <p:bldP spid="8286" grpId="1"/>
      <p:bldP spid="8287" grpId="0"/>
      <p:bldP spid="8287" grpId="1"/>
      <p:bldP spid="8287" grpId="2"/>
      <p:bldP spid="8288" grpId="0"/>
      <p:bldP spid="8288" grpId="1"/>
      <p:bldP spid="8290" grpId="0"/>
      <p:bldP spid="8290" grpId="1"/>
      <p:bldP spid="8290"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Register Transfer Notation</a:t>
            </a:r>
          </a:p>
          <a:p>
            <a:endParaRPr lang="en-GB" dirty="0" smtClean="0">
              <a:latin typeface="Arial" pitchFamily="34" charset="0"/>
              <a:cs typeface="Arial" pitchFamily="34" charset="0"/>
            </a:endParaRPr>
          </a:p>
          <a:p>
            <a:r>
              <a:rPr lang="en-GB" dirty="0" smtClean="0">
                <a:latin typeface="Arial" pitchFamily="34" charset="0"/>
                <a:cs typeface="Arial" pitchFamily="34" charset="0"/>
              </a:rPr>
              <a:t>MAR </a:t>
            </a:r>
            <a:r>
              <a:rPr lang="en-GB" dirty="0">
                <a:latin typeface="Arial" pitchFamily="34" charset="0"/>
                <a:cs typeface="Arial" pitchFamily="34" charset="0"/>
                <a:sym typeface="Wingdings" pitchFamily="2" charset="2"/>
              </a:rPr>
              <a:t> [PC]</a:t>
            </a:r>
          </a:p>
          <a:p>
            <a:r>
              <a:rPr lang="en-GB" dirty="0">
                <a:latin typeface="Arial" pitchFamily="34" charset="0"/>
                <a:cs typeface="Arial" pitchFamily="34" charset="0"/>
                <a:sym typeface="Wingdings" pitchFamily="2" charset="2"/>
              </a:rPr>
              <a:t>PC  [PC] +1; MBR  [Memory]</a:t>
            </a:r>
          </a:p>
          <a:p>
            <a:r>
              <a:rPr lang="en-GB" dirty="0">
                <a:latin typeface="Arial" pitchFamily="34" charset="0"/>
                <a:cs typeface="Arial" pitchFamily="34" charset="0"/>
                <a:sym typeface="Wingdings" pitchFamily="2" charset="2"/>
              </a:rPr>
              <a:t>CIR  [MBR]</a:t>
            </a:r>
          </a:p>
          <a:p>
            <a:r>
              <a:rPr lang="en-GB" dirty="0">
                <a:latin typeface="Arial" pitchFamily="34" charset="0"/>
                <a:cs typeface="Arial" pitchFamily="34" charset="0"/>
                <a:sym typeface="Wingdings" pitchFamily="2" charset="2"/>
              </a:rPr>
              <a:t>[CIR]  decoded and executed</a:t>
            </a:r>
            <a:endParaRPr lang="en-GB" dirty="0">
              <a:latin typeface="Arial" pitchFamily="34" charset="0"/>
              <a:cs typeface="Arial" pitchFamily="34" charset="0"/>
            </a:endParaRPr>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75560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Describing the FEC Process</a:t>
            </a:r>
          </a:p>
          <a:p>
            <a:endParaRPr lang="en-GB" dirty="0" smtClean="0">
              <a:latin typeface="Arial" pitchFamily="34" charset="0"/>
              <a:cs typeface="Arial" pitchFamily="34" charset="0"/>
            </a:endParaRPr>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graphicFrame>
        <p:nvGraphicFramePr>
          <p:cNvPr id="8" name="Table 7"/>
          <p:cNvGraphicFramePr>
            <a:graphicFrameLocks noGrp="1"/>
          </p:cNvGraphicFramePr>
          <p:nvPr>
            <p:extLst>
              <p:ext uri="{D42A27DB-BD31-4B8C-83A1-F6EECF244321}">
                <p14:modId xmlns:p14="http://schemas.microsoft.com/office/powerpoint/2010/main" val="3943946146"/>
              </p:ext>
            </p:extLst>
          </p:nvPr>
        </p:nvGraphicFramePr>
        <p:xfrm>
          <a:off x="1931831" y="1971025"/>
          <a:ext cx="8255358" cy="3103252"/>
        </p:xfrm>
        <a:graphic>
          <a:graphicData uri="http://schemas.openxmlformats.org/drawingml/2006/table">
            <a:tbl>
              <a:tblPr firstRow="1" bandRow="1">
                <a:tableStyleId>{5940675A-B579-460E-94D1-54222C63F5DA}</a:tableStyleId>
              </a:tblPr>
              <a:tblGrid>
                <a:gridCol w="864463">
                  <a:extLst>
                    <a:ext uri="{9D8B030D-6E8A-4147-A177-3AD203B41FA5}">
                      <a16:colId xmlns:a16="http://schemas.microsoft.com/office/drawing/2014/main" val="20000"/>
                    </a:ext>
                  </a:extLst>
                </a:gridCol>
                <a:gridCol w="7390895">
                  <a:extLst>
                    <a:ext uri="{9D8B030D-6E8A-4147-A177-3AD203B41FA5}">
                      <a16:colId xmlns:a16="http://schemas.microsoft.com/office/drawing/2014/main" val="20001"/>
                    </a:ext>
                  </a:extLst>
                </a:gridCol>
              </a:tblGrid>
              <a:tr h="538089">
                <a:tc>
                  <a:txBody>
                    <a:bodyPr/>
                    <a:lstStyle/>
                    <a:p>
                      <a:pPr algn="ctr"/>
                      <a:r>
                        <a:rPr lang="en-GB" sz="4000" b="1" dirty="0" smtClean="0"/>
                        <a:t>1</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Contents of Program Counter transferred to MAR</a:t>
                      </a:r>
                    </a:p>
                  </a:txBody>
                  <a:tcPr marL="121920" marR="121920" anchor="ctr"/>
                </a:tc>
                <a:extLst>
                  <a:ext uri="{0D108BD9-81ED-4DB2-BD59-A6C34878D82A}">
                    <a16:rowId xmlns:a16="http://schemas.microsoft.com/office/drawing/2014/main" val="10000"/>
                  </a:ext>
                </a:extLst>
              </a:tr>
              <a:tr h="1000132">
                <a:tc>
                  <a:txBody>
                    <a:bodyPr/>
                    <a:lstStyle/>
                    <a:p>
                      <a:pPr algn="ctr"/>
                      <a:r>
                        <a:rPr lang="en-GB" sz="4000" b="1" dirty="0" smtClean="0"/>
                        <a:t>2</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Program Counter incremented; </a:t>
                      </a:r>
                    </a:p>
                    <a:p>
                      <a:r>
                        <a:rPr lang="en-GB" sz="2400" dirty="0" smtClean="0">
                          <a:sym typeface="Wingdings" pitchFamily="2" charset="2"/>
                        </a:rPr>
                        <a:t>Contents of memory address in MAR transferred to MBR</a:t>
                      </a:r>
                      <a:endParaRPr lang="en-GB" sz="2400" dirty="0"/>
                    </a:p>
                  </a:txBody>
                  <a:tcPr marL="121920" marR="121920" anchor="ctr"/>
                </a:tc>
                <a:extLst>
                  <a:ext uri="{0D108BD9-81ED-4DB2-BD59-A6C34878D82A}">
                    <a16:rowId xmlns:a16="http://schemas.microsoft.com/office/drawing/2014/main" val="10001"/>
                  </a:ext>
                </a:extLst>
              </a:tr>
              <a:tr h="526874">
                <a:tc>
                  <a:txBody>
                    <a:bodyPr/>
                    <a:lstStyle/>
                    <a:p>
                      <a:pPr algn="ctr"/>
                      <a:r>
                        <a:rPr lang="en-GB" sz="4000" b="1" dirty="0" smtClean="0"/>
                        <a:t>3</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Contents of MBR transferred to the CIR</a:t>
                      </a:r>
                    </a:p>
                  </a:txBody>
                  <a:tcPr marL="121920" marR="121920" anchor="ctr"/>
                </a:tc>
                <a:extLst>
                  <a:ext uri="{0D108BD9-81ED-4DB2-BD59-A6C34878D82A}">
                    <a16:rowId xmlns:a16="http://schemas.microsoft.com/office/drawing/2014/main" val="10002"/>
                  </a:ext>
                </a:extLst>
              </a:tr>
              <a:tr h="186442">
                <a:tc>
                  <a:txBody>
                    <a:bodyPr/>
                    <a:lstStyle/>
                    <a:p>
                      <a:pPr algn="ctr"/>
                      <a:r>
                        <a:rPr lang="en-GB" sz="4000" b="1" dirty="0" smtClean="0"/>
                        <a:t>4</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[CIR]  decoded and executed</a:t>
                      </a:r>
                      <a:endParaRPr lang="en-GB" sz="2400" dirty="0"/>
                    </a:p>
                  </a:txBody>
                  <a:tcPr marL="121920" marR="12192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0656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GB" b="1" dirty="0" smtClean="0"/>
              <a:t>FEC additional points</a:t>
            </a:r>
          </a:p>
          <a:p>
            <a:r>
              <a:rPr lang="en-GB" b="1" dirty="0" smtClean="0"/>
              <a:t>Fetch: </a:t>
            </a:r>
          </a:p>
          <a:p>
            <a:r>
              <a:rPr lang="en-GB" dirty="0" smtClean="0"/>
              <a:t>Some </a:t>
            </a:r>
            <a:r>
              <a:rPr lang="en-GB" dirty="0"/>
              <a:t>instructions need to load a number of bytes or words, so they may need to be fetched as successive parts of a single instruction.</a:t>
            </a:r>
          </a:p>
          <a:p>
            <a:endParaRPr lang="en-GB"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967132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Specification Point</a:t>
            </a:r>
          </a:p>
          <a:p>
            <a:pPr fontAlgn="auto"/>
            <a:r>
              <a:rPr lang="en-GB" sz="2800" dirty="0"/>
              <a:t>3.7.3.2 The fetch–execute cycle and the role of registers within it</a:t>
            </a:r>
          </a:p>
          <a:p>
            <a:endParaRPr lang="en-GB" sz="2800" dirty="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511551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fontScale="85000" lnSpcReduction="20000"/>
          </a:bodyPr>
          <a:lstStyle/>
          <a:p>
            <a:r>
              <a:rPr lang="en-GB" sz="3500" b="1" dirty="0"/>
              <a:t>FEC additional </a:t>
            </a:r>
            <a:r>
              <a:rPr lang="en-GB" sz="3500" b="1" dirty="0" smtClean="0"/>
              <a:t>points</a:t>
            </a:r>
          </a:p>
          <a:p>
            <a:r>
              <a:rPr lang="en-GB" b="1" dirty="0" smtClean="0"/>
              <a:t>Execute:</a:t>
            </a:r>
          </a:p>
          <a:p>
            <a:pPr>
              <a:lnSpc>
                <a:spcPct val="120000"/>
              </a:lnSpc>
              <a:spcBef>
                <a:spcPts val="0"/>
              </a:spcBef>
            </a:pPr>
            <a:r>
              <a:rPr lang="en-GB" sz="3000" dirty="0" smtClean="0"/>
              <a:t>Instruction </a:t>
            </a:r>
            <a:r>
              <a:rPr lang="en-GB" sz="3000" dirty="0"/>
              <a:t>sets are either classed as an RISC (reduced instruction set) or a CISC (complex instruction set). </a:t>
            </a:r>
            <a:endParaRPr lang="en-GB" sz="3000" dirty="0" smtClean="0"/>
          </a:p>
          <a:p>
            <a:pPr>
              <a:lnSpc>
                <a:spcPct val="120000"/>
              </a:lnSpc>
              <a:spcBef>
                <a:spcPts val="0"/>
              </a:spcBef>
            </a:pPr>
            <a:r>
              <a:rPr lang="en-GB" sz="3000" dirty="0" smtClean="0"/>
              <a:t>An </a:t>
            </a:r>
            <a:r>
              <a:rPr lang="en-GB" sz="3000" dirty="0"/>
              <a:t>instruction set is a library of all the things the processor can be asked to do. Each instruction in the instruction set is accompanied by details of what the processor should do when it receives that particular instruction. This might be to send the contents of the MBR to the ALU</a:t>
            </a:r>
            <a:r>
              <a:rPr lang="en-GB" sz="3000" dirty="0" smtClean="0"/>
              <a:t>.</a:t>
            </a:r>
          </a:p>
          <a:p>
            <a:pPr>
              <a:lnSpc>
                <a:spcPct val="120000"/>
              </a:lnSpc>
              <a:spcBef>
                <a:spcPts val="0"/>
              </a:spcBef>
            </a:pPr>
            <a:r>
              <a:rPr lang="en-GB" sz="3000" dirty="0" smtClean="0">
                <a:hlinkClick r:id="rId2"/>
              </a:rPr>
              <a:t>RISC and CISC instruction sets</a:t>
            </a:r>
            <a:endParaRPr lang="en-GB" sz="3000" dirty="0"/>
          </a:p>
          <a:p>
            <a:endParaRPr lang="en-GB" dirty="0" smtClean="0"/>
          </a:p>
          <a:p>
            <a:r>
              <a:rPr lang="en-GB" dirty="0" smtClean="0"/>
              <a:t> </a:t>
            </a:r>
          </a:p>
        </p:txBody>
      </p:sp>
      <p:sp>
        <p:nvSpPr>
          <p:cNvPr id="4" name="Text Placeholder 3"/>
          <p:cNvSpPr>
            <a:spLocks noGrp="1"/>
          </p:cNvSpPr>
          <p:nvPr>
            <p:ph type="body" sz="quarter" idx="13"/>
          </p:nvPr>
        </p:nvSpPr>
        <p:spPr/>
        <p:txBody>
          <a:bodyPr/>
          <a:lstStyle/>
          <a:p>
            <a:r>
              <a:rPr lang="en-GB" dirty="0"/>
              <a:t>LO: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13830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US" b="1" dirty="0" smtClean="0"/>
              <a:t>Prep</a:t>
            </a:r>
          </a:p>
          <a:p>
            <a:r>
              <a:rPr lang="en-US" sz="2800" dirty="0" smtClean="0"/>
              <a:t>Complete the </a:t>
            </a:r>
            <a:r>
              <a:rPr lang="en-US" sz="2800" smtClean="0"/>
              <a:t>exam questions on Copia</a:t>
            </a:r>
            <a:endParaRPr lang="en-US" sz="2800" dirty="0" smtClean="0"/>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7745" t="18536" r="65380" b="12766"/>
          <a:stretch/>
        </p:blipFill>
        <p:spPr>
          <a:xfrm rot="178461">
            <a:off x="7357730" y="1204015"/>
            <a:ext cx="2977116" cy="4284922"/>
          </a:xfrm>
          <a:prstGeom prst="rect">
            <a:avLst/>
          </a:prstGeom>
          <a:ln>
            <a:solidFill>
              <a:schemeClr val="tx1"/>
            </a:solidFill>
          </a:ln>
        </p:spPr>
      </p:pic>
    </p:spTree>
    <p:extLst>
      <p:ext uri="{BB962C8B-B14F-4D97-AF65-F5344CB8AC3E}">
        <p14:creationId xmlns:p14="http://schemas.microsoft.com/office/powerpoint/2010/main" val="889138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fontScale="92500" lnSpcReduction="20000"/>
          </a:bodyPr>
          <a:lstStyle/>
          <a:p>
            <a:r>
              <a:rPr lang="en-GB" b="1" dirty="0" smtClean="0"/>
              <a:t>Question</a:t>
            </a:r>
          </a:p>
          <a:p>
            <a:pPr marL="118872"/>
            <a:r>
              <a:rPr lang="en-GB" sz="2800" dirty="0" smtClean="0"/>
              <a:t>A </a:t>
            </a:r>
            <a:r>
              <a:rPr lang="en-GB" sz="2800" dirty="0"/>
              <a:t>computer system has a clock speed of 3 GHz, a 32 bit data bus and a 24 bit address bus. What would be the precise effect of:</a:t>
            </a:r>
          </a:p>
          <a:p>
            <a:pPr marL="118872"/>
            <a:endParaRPr lang="en-GB" sz="2800" dirty="0"/>
          </a:p>
          <a:p>
            <a:pPr marL="118872"/>
            <a:r>
              <a:rPr lang="en-GB" sz="2800" dirty="0"/>
              <a:t>(</a:t>
            </a:r>
            <a:r>
              <a:rPr lang="en-GB" sz="2800" dirty="0" err="1"/>
              <a:t>i</a:t>
            </a:r>
            <a:r>
              <a:rPr lang="en-GB" sz="2800" dirty="0"/>
              <a:t>)	increasing the clock speed to 6 GHz?</a:t>
            </a:r>
          </a:p>
          <a:p>
            <a:pPr marL="118872"/>
            <a:endParaRPr lang="en-GB" sz="2800" b="1" dirty="0"/>
          </a:p>
          <a:p>
            <a:pPr marL="118872"/>
            <a:endParaRPr lang="en-GB" sz="2800" dirty="0"/>
          </a:p>
          <a:p>
            <a:pPr marL="118872"/>
            <a:r>
              <a:rPr lang="en-GB" sz="2800" dirty="0"/>
              <a:t>(ii)	increasing the size of the data bus to 64 bits?</a:t>
            </a:r>
          </a:p>
          <a:p>
            <a:pPr marL="118872"/>
            <a:endParaRPr lang="en-GB" sz="2800" b="1" dirty="0"/>
          </a:p>
          <a:p>
            <a:pPr marL="118872"/>
            <a:endParaRPr lang="en-GB" sz="2800" b="1" dirty="0"/>
          </a:p>
          <a:p>
            <a:pPr marL="118872"/>
            <a:r>
              <a:rPr lang="en-GB" sz="2800" dirty="0"/>
              <a:t>(iii)	increasing the width of the address bus to 40 bits</a:t>
            </a:r>
            <a:r>
              <a:rPr lang="en-GB" sz="2800" dirty="0" smtClean="0"/>
              <a:t>?</a:t>
            </a:r>
            <a:endParaRPr lang="en-GB" sz="2800" dirty="0"/>
          </a:p>
          <a:p>
            <a:endParaRPr lang="en-GB" sz="2800" dirty="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920345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Answer</a:t>
            </a:r>
          </a:p>
          <a:p>
            <a:r>
              <a:rPr lang="en-GB" sz="2800" dirty="0" smtClean="0"/>
              <a:t> </a:t>
            </a:r>
            <a:r>
              <a:rPr lang="en-GB" sz="2800" dirty="0"/>
              <a:t>(</a:t>
            </a:r>
            <a:r>
              <a:rPr lang="en-GB" sz="2800" dirty="0" err="1"/>
              <a:t>i</a:t>
            </a:r>
            <a:r>
              <a:rPr lang="en-GB" sz="2800" dirty="0"/>
              <a:t>) Halve the time to perform an instruction;</a:t>
            </a:r>
          </a:p>
          <a:p>
            <a:pPr lvl="1"/>
            <a:r>
              <a:rPr lang="en-GB" dirty="0"/>
              <a:t>Acceptable, Instructions performed more quickly.</a:t>
            </a:r>
          </a:p>
          <a:p>
            <a:r>
              <a:rPr lang="en-GB" sz="2800" dirty="0"/>
              <a:t>(ii)Increase the number of bits transferred at any one time from 16 to 32. Or, double the number of bits transferred at any one time.</a:t>
            </a:r>
          </a:p>
          <a:p>
            <a:r>
              <a:rPr lang="en-GB" sz="2800" dirty="0"/>
              <a:t>(iii) Increase the number of memory addresses (1</a:t>
            </a:r>
            <a:r>
              <a:rPr lang="en-GB" sz="2800" baseline="30000" dirty="0"/>
              <a:t>st</a:t>
            </a:r>
            <a:r>
              <a:rPr lang="en-GB" sz="2800" dirty="0"/>
              <a:t> mark), from 2</a:t>
            </a:r>
            <a:r>
              <a:rPr lang="en-GB" sz="2800" baseline="30000" dirty="0"/>
              <a:t>24</a:t>
            </a:r>
            <a:r>
              <a:rPr lang="en-GB" sz="2800" dirty="0"/>
              <a:t> to 2</a:t>
            </a:r>
            <a:r>
              <a:rPr lang="en-GB" sz="2800" baseline="30000" dirty="0"/>
              <a:t>40</a:t>
            </a:r>
            <a:r>
              <a:rPr lang="en-GB" sz="2800" dirty="0"/>
              <a:t> (2</a:t>
            </a:r>
            <a:r>
              <a:rPr lang="en-GB" sz="2800" baseline="30000" dirty="0"/>
              <a:t>nd</a:t>
            </a:r>
            <a:r>
              <a:rPr lang="en-GB" sz="2800" dirty="0"/>
              <a:t> mark)</a:t>
            </a:r>
          </a:p>
          <a:p>
            <a:pPr fontAlgn="auto"/>
            <a:endParaRPr lang="en-GB" sz="2800" dirty="0"/>
          </a:p>
          <a:p>
            <a:endParaRPr lang="en-GB" sz="2800" dirty="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44286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GB" b="1" dirty="0" smtClean="0"/>
              <a:t>Structure of the Processor</a:t>
            </a:r>
          </a:p>
          <a:p>
            <a:r>
              <a:rPr lang="en-GB" sz="2800" dirty="0"/>
              <a:t>Program control unit</a:t>
            </a:r>
          </a:p>
          <a:p>
            <a:pPr lvl="1"/>
            <a:r>
              <a:rPr lang="en-GB" sz="2400" dirty="0"/>
              <a:t>Fetches program instructions from memory , decodes them and executes them one at a time.</a:t>
            </a:r>
          </a:p>
          <a:p>
            <a:r>
              <a:rPr lang="en-GB" sz="2800" dirty="0"/>
              <a:t>Arithmetic and logic unit</a:t>
            </a:r>
          </a:p>
          <a:p>
            <a:pPr lvl="1"/>
            <a:r>
              <a:rPr lang="en-GB" sz="2400" dirty="0"/>
              <a:t>ALU performs arithmetic and logical operations</a:t>
            </a:r>
          </a:p>
          <a:p>
            <a:r>
              <a:rPr lang="en-GB" sz="2800" dirty="0"/>
              <a:t>Registers</a:t>
            </a:r>
          </a:p>
          <a:p>
            <a:pPr lvl="1"/>
            <a:r>
              <a:rPr lang="en-GB" sz="2400" dirty="0"/>
              <a:t>Fast memory locations inside the CPU (Or I/O controller), can be dedicated or general purpose</a:t>
            </a:r>
            <a:r>
              <a:rPr lang="en-GB" sz="2400" dirty="0" smtClean="0"/>
              <a:t>.</a:t>
            </a:r>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637846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GB" b="1" dirty="0" smtClean="0"/>
              <a:t>Structure of the Processor</a:t>
            </a:r>
          </a:p>
          <a:p>
            <a:r>
              <a:rPr lang="en-GB" sz="2800" dirty="0"/>
              <a:t>Internal clock</a:t>
            </a:r>
          </a:p>
          <a:p>
            <a:pPr lvl="1"/>
            <a:r>
              <a:rPr lang="en-GB" sz="2400" dirty="0"/>
              <a:t>Derived </a:t>
            </a:r>
            <a:r>
              <a:rPr lang="en-GB" sz="2400" dirty="0" smtClean="0"/>
              <a:t> from </a:t>
            </a:r>
            <a:r>
              <a:rPr lang="en-GB" sz="2400" dirty="0"/>
              <a:t>the system clock</a:t>
            </a:r>
          </a:p>
          <a:p>
            <a:r>
              <a:rPr lang="en-GB" sz="2800" dirty="0"/>
              <a:t>Internal buses</a:t>
            </a:r>
          </a:p>
          <a:p>
            <a:pPr lvl="1"/>
            <a:r>
              <a:rPr lang="en-GB" sz="2400" dirty="0"/>
              <a:t>Link the control unit , ALU and the registers</a:t>
            </a:r>
          </a:p>
          <a:p>
            <a:r>
              <a:rPr lang="en-GB" sz="2800" dirty="0"/>
              <a:t>Logic gates</a:t>
            </a:r>
          </a:p>
          <a:p>
            <a:pPr lvl="1"/>
            <a:r>
              <a:rPr lang="en-GB" sz="2400" dirty="0"/>
              <a:t>Used for flow control</a:t>
            </a:r>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97333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Registers</a:t>
            </a:r>
          </a:p>
          <a:p>
            <a:r>
              <a:rPr lang="en-GB" sz="2800" dirty="0"/>
              <a:t>The </a:t>
            </a:r>
            <a:r>
              <a:rPr lang="en-GB" sz="2800" b="1" dirty="0"/>
              <a:t>control unit </a:t>
            </a:r>
            <a:r>
              <a:rPr lang="en-GB" sz="2800" dirty="0"/>
              <a:t>needs somewhere to store details of the operations being dealt with by the fetch–execute cycle.</a:t>
            </a:r>
          </a:p>
          <a:p>
            <a:r>
              <a:rPr lang="en-GB" sz="2800" dirty="0"/>
              <a:t>The </a:t>
            </a:r>
            <a:r>
              <a:rPr lang="en-GB" sz="2800" b="1" dirty="0"/>
              <a:t>ALU</a:t>
            </a:r>
            <a:r>
              <a:rPr lang="en-GB" sz="2800" dirty="0"/>
              <a:t> needs somewhere to put the results of any operations it carries out. </a:t>
            </a:r>
          </a:p>
          <a:p>
            <a:r>
              <a:rPr lang="en-GB" sz="2800" dirty="0"/>
              <a:t>There are a number of storage locations within the processor that are used to store this sort of data. </a:t>
            </a:r>
          </a:p>
          <a:p>
            <a:r>
              <a:rPr lang="en-GB" sz="2800" dirty="0"/>
              <a:t>They are called </a:t>
            </a:r>
            <a:r>
              <a:rPr lang="en-GB" sz="2800" b="1" dirty="0"/>
              <a:t>registers</a:t>
            </a:r>
            <a:r>
              <a:rPr lang="en-GB" sz="2800" dirty="0"/>
              <a:t> and although they have a very limited storage capacity they play a vital role in the operation of the computer.</a:t>
            </a:r>
          </a:p>
          <a:p>
            <a:endParaRPr lang="en-GB" sz="2800" dirty="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064018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Common Registers</a:t>
            </a:r>
          </a:p>
          <a:p>
            <a:pPr lvl="0"/>
            <a:r>
              <a:rPr lang="en-GB" sz="2800" dirty="0"/>
              <a:t>The </a:t>
            </a:r>
            <a:r>
              <a:rPr lang="en-GB" sz="2800" b="1" dirty="0"/>
              <a:t>Current Instruction Register (CIR)</a:t>
            </a:r>
            <a:r>
              <a:rPr lang="en-GB" sz="2800" dirty="0"/>
              <a:t> stores the instruction that is currently being executed by the processor.</a:t>
            </a:r>
          </a:p>
          <a:p>
            <a:pPr lvl="0"/>
            <a:r>
              <a:rPr lang="en-GB" sz="2800" dirty="0"/>
              <a:t>The </a:t>
            </a:r>
            <a:r>
              <a:rPr lang="en-GB" sz="2800" b="1" dirty="0"/>
              <a:t>Program Counter (PC)</a:t>
            </a:r>
            <a:r>
              <a:rPr lang="en-GB" sz="2800" dirty="0"/>
              <a:t> stores the </a:t>
            </a:r>
            <a:r>
              <a:rPr lang="en-GB" sz="2800" u="sng" dirty="0"/>
              <a:t>memory location </a:t>
            </a:r>
            <a:r>
              <a:rPr lang="en-GB" sz="2800" dirty="0"/>
              <a:t>of the next instruction that will be needed by the processor</a:t>
            </a:r>
            <a:r>
              <a:rPr lang="en-GB" sz="2800" dirty="0" smtClean="0"/>
              <a:t>. </a:t>
            </a:r>
          </a:p>
          <a:p>
            <a:pPr lvl="0"/>
            <a:r>
              <a:rPr lang="en-GB" sz="2800" dirty="0" smtClean="0"/>
              <a:t>Each time an instruction is fetched, the value held in the PC is incremented.</a:t>
            </a:r>
            <a:endParaRPr lang="en-GB" sz="2800" dirty="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422894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Common Registers</a:t>
            </a:r>
          </a:p>
          <a:p>
            <a:pPr lvl="0"/>
            <a:r>
              <a:rPr lang="en-GB" sz="2800" dirty="0" smtClean="0"/>
              <a:t>The </a:t>
            </a:r>
            <a:r>
              <a:rPr lang="en-GB" sz="2800" b="1" dirty="0"/>
              <a:t>Memory Buffer Register (MBR)</a:t>
            </a:r>
            <a:r>
              <a:rPr lang="en-GB" sz="2800" dirty="0"/>
              <a:t> also known as the </a:t>
            </a:r>
            <a:r>
              <a:rPr lang="en-GB" sz="2800" b="1" dirty="0"/>
              <a:t>Memory Data Register (MDR)</a:t>
            </a:r>
            <a:r>
              <a:rPr lang="en-GB" sz="2800" dirty="0"/>
              <a:t> holds the data that has just been read from or is about to be written to main memory.</a:t>
            </a:r>
          </a:p>
          <a:p>
            <a:pPr lvl="0"/>
            <a:r>
              <a:rPr lang="en-GB" sz="2800" dirty="0"/>
              <a:t>The </a:t>
            </a:r>
            <a:r>
              <a:rPr lang="en-GB" sz="2800" b="1" dirty="0"/>
              <a:t>Memory Address Register (MAR)</a:t>
            </a:r>
            <a:r>
              <a:rPr lang="en-GB" sz="2800" dirty="0"/>
              <a:t> stores the memory location where data in the MBR is about to be written to or read from. </a:t>
            </a:r>
            <a:endParaRPr lang="en-GB" sz="2800" dirty="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78971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F1CAD4-2504-4246-879C-D0483BD38659}">
  <ds:schemaRefs>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44D8F006-1DDC-4552-9E6B-5B4B5947AB4D}">
  <ds:schemaRefs>
    <ds:schemaRef ds:uri="http://schemas.microsoft.com/sharepoint/v3/contenttype/forms"/>
  </ds:schemaRefs>
</ds:datastoreItem>
</file>

<file path=customXml/itemProps3.xml><?xml version="1.0" encoding="utf-8"?>
<ds:datastoreItem xmlns:ds="http://schemas.openxmlformats.org/officeDocument/2006/customXml" ds:itemID="{226E525F-85BA-4C4F-A7C7-AA39BA278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637</TotalTime>
  <Words>1262</Words>
  <Application>Microsoft Office PowerPoint</Application>
  <PresentationFormat>Widescreen</PresentationFormat>
  <Paragraphs>225</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Geneva</vt:lpstr>
      <vt:lpstr>Helvetica</vt:lpstr>
      <vt:lpstr>Symbol</vt:lpstr>
      <vt:lpstr>Times New Roman</vt:lpstr>
      <vt:lpstr>Wingdings</vt:lpstr>
      <vt:lpstr>Office Theme</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PowerPoint Presentation</vt:lpstr>
      <vt:lpstr>PowerPoint Presentation</vt:lpstr>
      <vt:lpstr>FEC and Registers</vt:lpstr>
      <vt:lpstr>FEC and Registers</vt:lpstr>
      <vt:lpstr>FEC and Registers</vt:lpstr>
      <vt:lpstr>FEC and Registers</vt:lpstr>
      <vt:lpstr>FEC and Registers</vt:lpstr>
      <vt:lpstr>PowerPoint Presentation</vt:lpstr>
    </vt:vector>
  </TitlesOfParts>
  <Company>Twyford CE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 Wiggins</cp:lastModifiedBy>
  <cp:revision>115</cp:revision>
  <cp:lastPrinted>2017-01-19T14:39:10Z</cp:lastPrinted>
  <dcterms:created xsi:type="dcterms:W3CDTF">2015-09-03T10:10:43Z</dcterms:created>
  <dcterms:modified xsi:type="dcterms:W3CDTF">2017-02-19T22:11:32Z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