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300" r:id="rId5"/>
    <p:sldId id="311" r:id="rId6"/>
    <p:sldId id="342" r:id="rId7"/>
    <p:sldId id="352" r:id="rId8"/>
    <p:sldId id="344" r:id="rId9"/>
    <p:sldId id="345" r:id="rId10"/>
    <p:sldId id="327" r:id="rId11"/>
    <p:sldId id="347" r:id="rId12"/>
    <p:sldId id="348" r:id="rId13"/>
    <p:sldId id="320" r:id="rId14"/>
    <p:sldId id="321" r:id="rId15"/>
    <p:sldId id="310" r:id="rId16"/>
    <p:sldId id="349" r:id="rId17"/>
    <p:sldId id="350" r:id="rId18"/>
    <p:sldId id="293" r:id="rId19"/>
    <p:sldId id="353" r:id="rId20"/>
    <p:sldId id="354" r:id="rId21"/>
    <p:sldId id="355" r:id="rId22"/>
    <p:sldId id="356" r:id="rId23"/>
    <p:sldId id="357" r:id="rId24"/>
    <p:sldId id="351" r:id="rId25"/>
    <p:sldId id="259" r:id="rId2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26"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B456B70-7D82-4041-A343-8FED32CE5A49}" type="datetimeFigureOut">
              <a:rPr lang="en-GB" smtClean="0"/>
              <a:t>23/02/2017</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2FAEF5-9E6E-4CA8-9A60-93F5C8A37FE0}" type="slidenum">
              <a:rPr lang="en-GB" smtClean="0"/>
              <a:t>‹#›</a:t>
            </a:fld>
            <a:endParaRPr lang="en-GB"/>
          </a:p>
        </p:txBody>
      </p:sp>
    </p:spTree>
    <p:extLst>
      <p:ext uri="{BB962C8B-B14F-4D97-AF65-F5344CB8AC3E}">
        <p14:creationId xmlns:p14="http://schemas.microsoft.com/office/powerpoint/2010/main" val="385213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16B796A-B7AA-4768-9387-6C58CB205E13}" type="datetimeFigureOut">
              <a:rPr lang="en-GB" smtClean="0"/>
              <a:t>23/02/2017</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5E2BEC3-899C-4E03-8BB7-2DCEF1958187}" type="slidenum">
              <a:rPr lang="en-GB" smtClean="0"/>
              <a:t>‹#›</a:t>
            </a:fld>
            <a:endParaRPr lang="en-GB"/>
          </a:p>
        </p:txBody>
      </p:sp>
    </p:spTree>
    <p:extLst>
      <p:ext uri="{BB962C8B-B14F-4D97-AF65-F5344CB8AC3E}">
        <p14:creationId xmlns:p14="http://schemas.microsoft.com/office/powerpoint/2010/main" val="90541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600" y="6476999"/>
            <a:ext cx="2844800" cy="274320"/>
          </a:xfrm>
          <a:prstGeom prst="rect">
            <a:avLst/>
          </a:prstGeom>
        </p:spPr>
        <p:txBody>
          <a:bodyPr/>
          <a:lstStyle/>
          <a:p>
            <a:fld id="{8F4983C9-2751-4148-BD6F-D2A5BE47679A}" type="datetimeFigureOut">
              <a:rPr lang="en-US" smtClean="0"/>
              <a:pPr/>
              <a:t>2/23/2017</a:t>
            </a:fld>
            <a:endParaRPr lang="en-GB"/>
          </a:p>
        </p:txBody>
      </p:sp>
      <p:sp>
        <p:nvSpPr>
          <p:cNvPr id="5" name="Footer Placeholder 4"/>
          <p:cNvSpPr>
            <a:spLocks noGrp="1"/>
          </p:cNvSpPr>
          <p:nvPr>
            <p:ph type="ftr" sz="quarter" idx="11"/>
          </p:nvPr>
        </p:nvSpPr>
        <p:spPr>
          <a:xfrm>
            <a:off x="3520796" y="6476999"/>
            <a:ext cx="7343625" cy="274320"/>
          </a:xfrm>
          <a:prstGeom prst="rect">
            <a:avLst/>
          </a:prstGeom>
        </p:spPr>
        <p:txBody>
          <a:bodyPr/>
          <a:lstStyle/>
          <a:p>
            <a:endParaRPr lang="en-GB"/>
          </a:p>
        </p:txBody>
      </p:sp>
      <p:sp>
        <p:nvSpPr>
          <p:cNvPr id="6" name="Slide Number Placeholder 5"/>
          <p:cNvSpPr>
            <a:spLocks noGrp="1"/>
          </p:cNvSpPr>
          <p:nvPr>
            <p:ph type="sldNum" sz="quarter" idx="12"/>
          </p:nvPr>
        </p:nvSpPr>
        <p:spPr>
          <a:xfrm>
            <a:off x="10939195" y="6476999"/>
            <a:ext cx="978485" cy="274320"/>
          </a:xfrm>
          <a:prstGeom prst="rect">
            <a:avLst/>
          </a:prstGeom>
        </p:spPr>
        <p:txBody>
          <a:bodyPr/>
          <a:lstStyle/>
          <a:p>
            <a:fld id="{D1789570-99B8-40FB-AD84-CFD43088779E}" type="slidenum">
              <a:rPr lang="en-GB" smtClean="0"/>
              <a:pPr/>
              <a:t>‹#›</a:t>
            </a:fld>
            <a:endParaRPr lang="en-GB"/>
          </a:p>
        </p:txBody>
      </p:sp>
    </p:spTree>
    <p:extLst>
      <p:ext uri="{BB962C8B-B14F-4D97-AF65-F5344CB8AC3E}">
        <p14:creationId xmlns:p14="http://schemas.microsoft.com/office/powerpoint/2010/main" val="226666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4709053"/>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1" name="Table 10"/>
          <p:cNvGraphicFramePr>
            <a:graphicFrameLocks noGrp="1"/>
          </p:cNvGraphicFramePr>
          <p:nvPr userDrawn="1">
            <p:extLst>
              <p:ext uri="{D42A27DB-BD31-4B8C-83A1-F6EECF244321}">
                <p14:modId xmlns:p14="http://schemas.microsoft.com/office/powerpoint/2010/main" val="1025200326"/>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13"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4"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5"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23/02/2017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image" Target="../media/image10.png"/><Relationship Id="rId16"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FEC and Registers</a:t>
            </a:r>
            <a:endParaRPr lang="en-GB" dirty="0"/>
          </a:p>
        </p:txBody>
      </p:sp>
      <p:sp>
        <p:nvSpPr>
          <p:cNvPr id="3" name="Content Placeholder 2"/>
          <p:cNvSpPr>
            <a:spLocks noGrp="1"/>
          </p:cNvSpPr>
          <p:nvPr>
            <p:ph idx="1"/>
          </p:nvPr>
        </p:nvSpPr>
        <p:spPr/>
        <p:txBody>
          <a:bodyPr/>
          <a:lstStyle/>
          <a:p>
            <a:r>
              <a:rPr lang="en-GB" b="1" dirty="0" smtClean="0"/>
              <a:t>Prep Check</a:t>
            </a:r>
          </a:p>
          <a:p>
            <a:endParaRPr lang="en-GB" sz="2800" dirty="0" smtClean="0"/>
          </a:p>
        </p:txBody>
      </p:sp>
      <p:sp>
        <p:nvSpPr>
          <p:cNvPr id="4" name="Text Placeholder 3"/>
          <p:cNvSpPr>
            <a:spLocks noGrp="1"/>
          </p:cNvSpPr>
          <p:nvPr>
            <p:ph type="body" sz="quarter" idx="13"/>
          </p:nvPr>
        </p:nvSpPr>
        <p:spPr/>
        <p:txBody>
          <a:bodyPr/>
          <a:lstStyle/>
          <a:p>
            <a:r>
              <a:rPr lang="en-GB" dirty="0"/>
              <a:t>LO</a:t>
            </a:r>
            <a:r>
              <a:rPr lang="en-GB" dirty="0" smtClean="0"/>
              <a:t>: To understand the role of each register in the FEC </a:t>
            </a:r>
            <a:endParaRPr lang="en-GB" dirty="0"/>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7745" t="18536" r="65380" b="12766"/>
          <a:stretch/>
        </p:blipFill>
        <p:spPr>
          <a:xfrm rot="178461">
            <a:off x="7357730" y="1204015"/>
            <a:ext cx="2977116" cy="4284922"/>
          </a:xfrm>
          <a:prstGeom prst="rect">
            <a:avLst/>
          </a:prstGeom>
          <a:ln>
            <a:solidFill>
              <a:schemeClr val="tx1"/>
            </a:solidFill>
          </a:ln>
        </p:spPr>
      </p:pic>
    </p:spTree>
    <p:extLst>
      <p:ext uri="{BB962C8B-B14F-4D97-AF65-F5344CB8AC3E}">
        <p14:creationId xmlns:p14="http://schemas.microsoft.com/office/powerpoint/2010/main" val="1560545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Factors affecting performance</a:t>
            </a:r>
          </a:p>
          <a:p>
            <a:r>
              <a:rPr lang="en-GB" sz="2800" b="1" dirty="0"/>
              <a:t>Clock speed: </a:t>
            </a:r>
            <a:r>
              <a:rPr lang="en-GB" sz="2800" dirty="0"/>
              <a:t>Clock speed is one measure of the performance of the computer. </a:t>
            </a:r>
          </a:p>
          <a:p>
            <a:r>
              <a:rPr lang="en-GB" sz="2800" b="1" dirty="0"/>
              <a:t>Bus width: </a:t>
            </a:r>
            <a:r>
              <a:rPr lang="en-GB" sz="2800" dirty="0"/>
              <a:t>Increasing the width of the data bus means that more bits, and therefore more data, can be passed down it with each pulse of the clock.</a:t>
            </a:r>
          </a:p>
          <a:p>
            <a:r>
              <a:rPr lang="en-GB" sz="2800" b="1" dirty="0"/>
              <a:t>Word length: </a:t>
            </a:r>
            <a:r>
              <a:rPr lang="en-GB" sz="2800" dirty="0"/>
              <a:t>Related to the data bus width is the word length. A word is a collection of bits that can be addressed and manipulated as a single unit. </a:t>
            </a:r>
            <a:endParaRPr lang="en-GB" sz="2800" dirty="0" smtClean="0"/>
          </a:p>
        </p:txBody>
      </p:sp>
      <p:sp>
        <p:nvSpPr>
          <p:cNvPr id="4" name="Text Placeholder 3"/>
          <p:cNvSpPr>
            <a:spLocks noGrp="1"/>
          </p:cNvSpPr>
          <p:nvPr>
            <p:ph type="body" sz="quarter" idx="13"/>
          </p:nvPr>
        </p:nvSpPr>
        <p:spPr/>
        <p:txBody>
          <a:bodyPr/>
          <a:lstStyle/>
          <a:p>
            <a:r>
              <a:rPr lang="en-GB" dirty="0"/>
              <a:t>LO: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343444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Factors affecting performance</a:t>
            </a:r>
          </a:p>
          <a:p>
            <a:r>
              <a:rPr lang="en-GB" sz="2800" b="1" dirty="0"/>
              <a:t>Multiple cores: </a:t>
            </a:r>
            <a:r>
              <a:rPr lang="en-GB" sz="2800" dirty="0"/>
              <a:t>Many computer systems have one processor. One way of increasing system performance is to use several processors.</a:t>
            </a:r>
            <a:r>
              <a:rPr lang="en-GB" sz="2800" strike="sngStrike" dirty="0"/>
              <a:t> </a:t>
            </a:r>
          </a:p>
          <a:p>
            <a:r>
              <a:rPr lang="en-GB" sz="2800" b="1" dirty="0"/>
              <a:t>Cache memory: </a:t>
            </a:r>
            <a:r>
              <a:rPr lang="en-GB" sz="2800" dirty="0"/>
              <a:t>Caching is a technique where instructions and data that are needed frequently, are placed into a temporary area of memory that is separate from main memory. </a:t>
            </a:r>
          </a:p>
        </p:txBody>
      </p:sp>
      <p:sp>
        <p:nvSpPr>
          <p:cNvPr id="4" name="Text Placeholder 3"/>
          <p:cNvSpPr>
            <a:spLocks noGrp="1"/>
          </p:cNvSpPr>
          <p:nvPr>
            <p:ph type="body" sz="quarter" idx="13"/>
          </p:nvPr>
        </p:nvSpPr>
        <p:spPr/>
        <p:txBody>
          <a:bodyPr/>
          <a:lstStyle/>
          <a:p>
            <a:r>
              <a:rPr lang="en-GB" dirty="0"/>
              <a:t>LO: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570140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a:xfrm>
            <a:off x="34096" y="1038587"/>
            <a:ext cx="5452304" cy="4709053"/>
          </a:xfrm>
        </p:spPr>
        <p:txBody>
          <a:bodyPr>
            <a:normAutofit/>
          </a:bodyPr>
          <a:lstStyle/>
          <a:p>
            <a:r>
              <a:rPr lang="en-GB" b="1" dirty="0" smtClean="0"/>
              <a:t>Interrupts and the FEC</a:t>
            </a:r>
            <a:endParaRPr lang="en-GB" sz="2800" b="1" dirty="0" smtClean="0"/>
          </a:p>
          <a:p>
            <a:r>
              <a:rPr lang="en-GB" sz="2400" dirty="0" smtClean="0"/>
              <a:t>Processor stops what it </a:t>
            </a:r>
            <a:r>
              <a:rPr lang="en-GB" sz="2400" dirty="0"/>
              <a:t>is doing in order to service the interrupt. </a:t>
            </a:r>
            <a:endParaRPr lang="en-GB" sz="2400" dirty="0" smtClean="0"/>
          </a:p>
          <a:p>
            <a:r>
              <a:rPr lang="en-GB" sz="2400" dirty="0" smtClean="0"/>
              <a:t>The </a:t>
            </a:r>
            <a:r>
              <a:rPr lang="en-GB" sz="2400" b="1" dirty="0"/>
              <a:t>Interrupt Service Routine (ISR)</a:t>
            </a:r>
            <a:r>
              <a:rPr lang="en-GB" sz="2400" dirty="0"/>
              <a:t> </a:t>
            </a:r>
            <a:r>
              <a:rPr lang="en-GB" sz="2400" dirty="0" smtClean="0"/>
              <a:t>calls </a:t>
            </a:r>
            <a:r>
              <a:rPr lang="en-GB" sz="2400" dirty="0"/>
              <a:t>the routine required to handle the interrupt. </a:t>
            </a:r>
            <a:endParaRPr lang="en-GB" sz="2400" dirty="0" smtClean="0"/>
          </a:p>
          <a:p>
            <a:r>
              <a:rPr lang="en-GB" sz="2400" dirty="0" smtClean="0"/>
              <a:t>Most interrupts </a:t>
            </a:r>
            <a:r>
              <a:rPr lang="en-GB" sz="2400" dirty="0"/>
              <a:t>are only </a:t>
            </a:r>
            <a:r>
              <a:rPr lang="en-GB" sz="2400" dirty="0" smtClean="0"/>
              <a:t>temporary</a:t>
            </a:r>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21" t="35036" r="46647" b="37323"/>
          <a:stretch/>
        </p:blipFill>
        <p:spPr bwMode="auto">
          <a:xfrm>
            <a:off x="5868475" y="1216376"/>
            <a:ext cx="5962917" cy="2586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7222" y="4175992"/>
            <a:ext cx="11968766" cy="1200329"/>
          </a:xfrm>
          <a:prstGeom prst="rect">
            <a:avLst/>
          </a:prstGeom>
        </p:spPr>
        <p:txBody>
          <a:bodyPr wrap="square">
            <a:spAutoFit/>
          </a:bodyPr>
          <a:lstStyle/>
          <a:p>
            <a:r>
              <a:rPr lang="en-GB" sz="2400" dirty="0"/>
              <a:t>Processor places the contents of the registers, such as the PC and CIR on to the system stack. Once the interrupt has been processed the CPU will retrieve the values from the stack, put them back in the appropriate registers and carry on.</a:t>
            </a:r>
          </a:p>
        </p:txBody>
      </p:sp>
    </p:spTree>
    <p:extLst>
      <p:ext uri="{BB962C8B-B14F-4D97-AF65-F5344CB8AC3E}">
        <p14:creationId xmlns:p14="http://schemas.microsoft.com/office/powerpoint/2010/main" val="1264067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a:xfrm>
            <a:off x="34096" y="1038587"/>
            <a:ext cx="12157904" cy="4709053"/>
          </a:xfrm>
        </p:spPr>
        <p:txBody>
          <a:bodyPr/>
          <a:lstStyle/>
          <a:p>
            <a:r>
              <a:rPr lang="en-GB" b="1" dirty="0" smtClean="0"/>
              <a:t>Interrupt priorities</a:t>
            </a:r>
            <a:endParaRPr lang="en-GB" sz="24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619" t="18838" r="24574" b="19542"/>
          <a:stretch/>
        </p:blipFill>
        <p:spPr bwMode="auto">
          <a:xfrm>
            <a:off x="2369713" y="1560328"/>
            <a:ext cx="6658377" cy="399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0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a:xfrm>
            <a:off x="34096" y="1038587"/>
            <a:ext cx="12157904" cy="4709053"/>
          </a:xfrm>
        </p:spPr>
        <p:txBody>
          <a:bodyPr/>
          <a:lstStyle/>
          <a:p>
            <a:r>
              <a:rPr lang="en-GB" b="1" dirty="0" smtClean="0"/>
              <a:t>Question: Interrupt priorities</a:t>
            </a:r>
          </a:p>
          <a:p>
            <a:endParaRPr lang="en-GB" sz="2400" dirty="0" smtClean="0"/>
          </a:p>
          <a:p>
            <a:r>
              <a:rPr lang="en-GB" sz="2400" dirty="0" smtClean="0"/>
              <a:t>What if an interrupt is being processed and then another interrupt is received?</a:t>
            </a:r>
          </a:p>
          <a:p>
            <a:endParaRPr lang="en-GB" sz="2400" dirty="0"/>
          </a:p>
          <a:p>
            <a:r>
              <a:rPr lang="en-GB" sz="2400" dirty="0" smtClean="0"/>
              <a:t>What would happen? (think about what would happen to the data in the registers)</a:t>
            </a:r>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113793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US" b="1" dirty="0" smtClean="0"/>
              <a:t>Vectored interrupt mechanism</a:t>
            </a:r>
            <a:endParaRPr lang="en-US" sz="2800" b="1" dirty="0" smtClean="0"/>
          </a:p>
          <a:p>
            <a:r>
              <a:rPr lang="en-GB" sz="2800" dirty="0" smtClean="0"/>
              <a:t>Interrupts have code to determine how they should be handled</a:t>
            </a:r>
          </a:p>
          <a:p>
            <a:r>
              <a:rPr lang="en-GB" sz="2800" dirty="0" smtClean="0"/>
              <a:t>The processor needs to know where the first instruction for this code is located in main memory</a:t>
            </a:r>
          </a:p>
          <a:p>
            <a:r>
              <a:rPr lang="en-GB" sz="2800" dirty="0" smtClean="0"/>
              <a:t>The starting address for each interrupt process is held in a vector</a:t>
            </a:r>
          </a:p>
          <a:p>
            <a:r>
              <a:rPr lang="en-GB" sz="2800" dirty="0" smtClean="0"/>
              <a:t>So </a:t>
            </a:r>
            <a:r>
              <a:rPr lang="en-GB" sz="2800" dirty="0"/>
              <a:t>when an interrupt occurs, the processor identifies what kind of interrupt it is, then finds its associated interrupt vector. It then uses this to jump to the address specified by the vector, from where it runs the Interrupt Service Routine (ISR).</a:t>
            </a:r>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889138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quarter" idx="13"/>
          </p:nvPr>
        </p:nvSpPr>
        <p:spPr/>
        <p:txBody>
          <a:bodyPr/>
          <a:lstStyle/>
          <a:p>
            <a:endParaRPr lang="en-GB"/>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25617" t="28653" r="23901" b="18882"/>
          <a:stretch/>
        </p:blipFill>
        <p:spPr>
          <a:xfrm>
            <a:off x="2808804" y="1499575"/>
            <a:ext cx="6568227" cy="3837905"/>
          </a:xfrm>
          <a:prstGeom prst="rect">
            <a:avLst/>
          </a:prstGeom>
        </p:spPr>
      </p:pic>
    </p:spTree>
    <p:extLst>
      <p:ext uri="{BB962C8B-B14F-4D97-AF65-F5344CB8AC3E}">
        <p14:creationId xmlns:p14="http://schemas.microsoft.com/office/powerpoint/2010/main" val="18556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quarter" idx="13"/>
          </p:nvPr>
        </p:nvSpPr>
        <p:spPr/>
        <p:txBody>
          <a:bodyPr/>
          <a:lstStyle/>
          <a:p>
            <a:endParaRPr lang="en-GB"/>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9" name="Picture 8"/>
          <p:cNvPicPr>
            <a:picLocks noChangeAspect="1"/>
          </p:cNvPicPr>
          <p:nvPr/>
        </p:nvPicPr>
        <p:blipFill rotWithShape="1">
          <a:blip r:embed="rId2"/>
          <a:srcRect l="26013" t="27246" r="23605" b="43258"/>
          <a:stretch/>
        </p:blipFill>
        <p:spPr>
          <a:xfrm>
            <a:off x="2647819" y="1893660"/>
            <a:ext cx="6555347" cy="2157768"/>
          </a:xfrm>
          <a:prstGeom prst="rect">
            <a:avLst/>
          </a:prstGeom>
        </p:spPr>
      </p:pic>
    </p:spTree>
    <p:extLst>
      <p:ext uri="{BB962C8B-B14F-4D97-AF65-F5344CB8AC3E}">
        <p14:creationId xmlns:p14="http://schemas.microsoft.com/office/powerpoint/2010/main" val="36999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quarter" idx="13"/>
          </p:nvPr>
        </p:nvSpPr>
        <p:spPr/>
        <p:txBody>
          <a:bodyPr/>
          <a:lstStyle/>
          <a:p>
            <a:endParaRPr lang="en-GB"/>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25815" t="42736" r="24198" b="16594"/>
          <a:stretch/>
        </p:blipFill>
        <p:spPr>
          <a:xfrm>
            <a:off x="1854558" y="1834461"/>
            <a:ext cx="6503832" cy="2975020"/>
          </a:xfrm>
          <a:prstGeom prst="rect">
            <a:avLst/>
          </a:prstGeom>
        </p:spPr>
      </p:pic>
    </p:spTree>
    <p:extLst>
      <p:ext uri="{BB962C8B-B14F-4D97-AF65-F5344CB8AC3E}">
        <p14:creationId xmlns:p14="http://schemas.microsoft.com/office/powerpoint/2010/main" val="40254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quarter" idx="13"/>
          </p:nvPr>
        </p:nvSpPr>
        <p:spPr/>
        <p:txBody>
          <a:bodyPr/>
          <a:lstStyle/>
          <a:p>
            <a:endParaRPr lang="en-GB"/>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26013" t="31998" r="26574" b="31558"/>
          <a:stretch/>
        </p:blipFill>
        <p:spPr>
          <a:xfrm>
            <a:off x="2343954" y="1736822"/>
            <a:ext cx="6168981" cy="2665928"/>
          </a:xfrm>
          <a:prstGeom prst="rect">
            <a:avLst/>
          </a:prstGeom>
        </p:spPr>
      </p:pic>
    </p:spTree>
    <p:extLst>
      <p:ext uri="{BB962C8B-B14F-4D97-AF65-F5344CB8AC3E}">
        <p14:creationId xmlns:p14="http://schemas.microsoft.com/office/powerpoint/2010/main" val="194110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Specification Point</a:t>
            </a:r>
          </a:p>
          <a:p>
            <a:pPr fontAlgn="auto"/>
            <a:r>
              <a:rPr lang="en-GB" sz="2800" dirty="0"/>
              <a:t>3.7.3.2 The fetch–execute cycle and the role of registers within it</a:t>
            </a:r>
          </a:p>
          <a:p>
            <a:pPr fontAlgn="auto"/>
            <a:r>
              <a:rPr lang="en-GB" sz="2800"/>
              <a:t>3.7.3.6 Factors affecting processor performance</a:t>
            </a:r>
          </a:p>
          <a:p>
            <a:endParaRPr lang="en-GB" sz="2800" smtClean="0"/>
          </a:p>
          <a:p>
            <a:endParaRPr lang="en-GB" sz="28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511551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Text Placeholder 3"/>
          <p:cNvSpPr>
            <a:spLocks noGrp="1"/>
          </p:cNvSpPr>
          <p:nvPr>
            <p:ph type="body" sz="quarter" idx="13"/>
          </p:nvPr>
        </p:nvSpPr>
        <p:spPr/>
        <p:txBody>
          <a:bodyPr/>
          <a:lstStyle/>
          <a:p>
            <a:endParaRPr lang="en-GB"/>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9" name="Picture 8"/>
          <p:cNvPicPr>
            <a:picLocks noChangeAspect="1"/>
          </p:cNvPicPr>
          <p:nvPr/>
        </p:nvPicPr>
        <p:blipFill rotWithShape="1">
          <a:blip r:embed="rId2"/>
          <a:srcRect l="26112" t="49780" r="26871" b="15713"/>
          <a:stretch/>
        </p:blipFill>
        <p:spPr>
          <a:xfrm>
            <a:off x="2305319" y="2307919"/>
            <a:ext cx="6117464" cy="2524261"/>
          </a:xfrm>
          <a:prstGeom prst="rect">
            <a:avLst/>
          </a:prstGeom>
        </p:spPr>
      </p:pic>
    </p:spTree>
    <p:extLst>
      <p:ext uri="{BB962C8B-B14F-4D97-AF65-F5344CB8AC3E}">
        <p14:creationId xmlns:p14="http://schemas.microsoft.com/office/powerpoint/2010/main" val="68791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US" b="1" dirty="0" smtClean="0"/>
              <a:t>Prep</a:t>
            </a:r>
            <a:endParaRPr lang="en-US" sz="2800" b="1" dirty="0" smtClean="0"/>
          </a:p>
          <a:p>
            <a:r>
              <a:rPr lang="en-GB" sz="2800" dirty="0" smtClean="0"/>
              <a:t>Complete the prep task on Copia</a:t>
            </a:r>
            <a:endParaRPr lang="en-GB" sz="2800" dirty="0"/>
          </a:p>
          <a:p>
            <a:endParaRPr lang="en-US" sz="2800" dirty="0" smtClean="0"/>
          </a:p>
          <a:p>
            <a:endParaRPr lang="en-GB" sz="2800" dirty="0">
              <a:solidFill>
                <a:srgbClr val="000000"/>
              </a:solidFill>
              <a:ea typeface="Times New Roman"/>
              <a:cs typeface="Helvetica"/>
            </a:endParaRPr>
          </a:p>
          <a:p>
            <a:endParaRPr lang="en-US" sz="2400"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pic>
        <p:nvPicPr>
          <p:cNvPr id="8" name="Picture 7"/>
          <p:cNvPicPr>
            <a:picLocks noChangeAspect="1"/>
          </p:cNvPicPr>
          <p:nvPr/>
        </p:nvPicPr>
        <p:blipFill rotWithShape="1">
          <a:blip r:embed="rId2"/>
          <a:srcRect l="6217" t="15273" r="65177" b="12720"/>
          <a:stretch/>
        </p:blipFill>
        <p:spPr>
          <a:xfrm rot="202317">
            <a:off x="7946265" y="1122906"/>
            <a:ext cx="3721994" cy="5267459"/>
          </a:xfrm>
          <a:prstGeom prst="rect">
            <a:avLst/>
          </a:prstGeom>
          <a:ln>
            <a:solidFill>
              <a:schemeClr val="tx1"/>
            </a:solidFill>
          </a:ln>
        </p:spPr>
      </p:pic>
    </p:spTree>
    <p:extLst>
      <p:ext uri="{BB962C8B-B14F-4D97-AF65-F5344CB8AC3E}">
        <p14:creationId xmlns:p14="http://schemas.microsoft.com/office/powerpoint/2010/main" val="2830061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smtClean="0"/>
              <a:t>Task</a:t>
            </a:r>
            <a:endParaRPr lang="en-GB" b="1" dirty="0" smtClean="0"/>
          </a:p>
          <a:p>
            <a:endParaRPr lang="en-GB" b="1" dirty="0"/>
          </a:p>
          <a:p>
            <a:pPr algn="ctr"/>
            <a:r>
              <a:rPr lang="en-GB" b="1" dirty="0" smtClean="0"/>
              <a:t>Fetch-Execute Cycle Animation Card Sort</a:t>
            </a:r>
          </a:p>
          <a:p>
            <a:endParaRPr lang="en-GB" b="1" dirty="0"/>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
        <p:nvSpPr>
          <p:cNvPr id="15" name="Rectangle 14"/>
          <p:cNvSpPr/>
          <p:nvPr/>
        </p:nvSpPr>
        <p:spPr>
          <a:xfrm>
            <a:off x="3048000" y="2967335"/>
            <a:ext cx="6096000" cy="369332"/>
          </a:xfrm>
          <a:prstGeom prst="rect">
            <a:avLst/>
          </a:prstGeom>
        </p:spPr>
        <p:txBody>
          <a:bodyPr>
            <a:spAutoFit/>
          </a:bodyPr>
          <a:lstStyle/>
          <a:p>
            <a:endParaRPr lang="en-GB" dirty="0"/>
          </a:p>
        </p:txBody>
      </p:sp>
    </p:spTree>
    <p:extLst>
      <p:ext uri="{BB962C8B-B14F-4D97-AF65-F5344CB8AC3E}">
        <p14:creationId xmlns:p14="http://schemas.microsoft.com/office/powerpoint/2010/main" val="2163769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endParaRPr lang="en-GB" b="1" dirty="0" smtClean="0"/>
          </a:p>
          <a:p>
            <a:endParaRPr lang="en-GB" b="1" dirty="0"/>
          </a:p>
          <a:p>
            <a:pPr algn="ctr"/>
            <a:r>
              <a:rPr lang="en-GB" b="1" dirty="0" smtClean="0"/>
              <a:t>Fetch-Execute Cycle Animation</a:t>
            </a:r>
          </a:p>
          <a:p>
            <a:endParaRPr lang="en-GB" b="1" dirty="0"/>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
        <p:nvSpPr>
          <p:cNvPr id="15" name="Rectangle 14"/>
          <p:cNvSpPr/>
          <p:nvPr/>
        </p:nvSpPr>
        <p:spPr>
          <a:xfrm>
            <a:off x="3048000" y="2967335"/>
            <a:ext cx="6096000" cy="369332"/>
          </a:xfrm>
          <a:prstGeom prst="rect">
            <a:avLst/>
          </a:prstGeom>
        </p:spPr>
        <p:txBody>
          <a:bodyPr>
            <a:spAutoFit/>
          </a:bodyPr>
          <a:lstStyle/>
          <a:p>
            <a:endParaRPr lang="en-GB" dirty="0"/>
          </a:p>
        </p:txBody>
      </p:sp>
    </p:spTree>
    <p:extLst>
      <p:ext uri="{BB962C8B-B14F-4D97-AF65-F5344CB8AC3E}">
        <p14:creationId xmlns:p14="http://schemas.microsoft.com/office/powerpoint/2010/main" val="4087258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8"/>
          <p:cNvGrpSpPr>
            <a:grpSpLocks/>
          </p:cNvGrpSpPr>
          <p:nvPr/>
        </p:nvGrpSpPr>
        <p:grpSpPr bwMode="auto">
          <a:xfrm>
            <a:off x="5842001" y="5035550"/>
            <a:ext cx="2681817" cy="801688"/>
            <a:chOff x="4455" y="4559"/>
            <a:chExt cx="3168" cy="1320"/>
          </a:xfrm>
        </p:grpSpPr>
        <p:sp>
          <p:nvSpPr>
            <p:cNvPr id="3137" name="Line 29"/>
            <p:cNvSpPr>
              <a:spLocks noChangeShapeType="1"/>
            </p:cNvSpPr>
            <p:nvPr/>
          </p:nvSpPr>
          <p:spPr bwMode="auto">
            <a:xfrm>
              <a:off x="4455"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8" name="Line 30"/>
            <p:cNvSpPr>
              <a:spLocks noChangeShapeType="1"/>
            </p:cNvSpPr>
            <p:nvPr/>
          </p:nvSpPr>
          <p:spPr bwMode="auto">
            <a:xfrm>
              <a:off x="5217" y="5879"/>
              <a:ext cx="1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39" name="Line 31"/>
            <p:cNvSpPr>
              <a:spLocks noChangeShapeType="1"/>
            </p:cNvSpPr>
            <p:nvPr/>
          </p:nvSpPr>
          <p:spPr bwMode="auto">
            <a:xfrm flipV="1">
              <a:off x="6871"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0" name="Line 32"/>
            <p:cNvSpPr>
              <a:spLocks noChangeShapeType="1"/>
            </p:cNvSpPr>
            <p:nvPr/>
          </p:nvSpPr>
          <p:spPr bwMode="auto">
            <a:xfrm>
              <a:off x="4455"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1" name="Line 33"/>
            <p:cNvSpPr>
              <a:spLocks noChangeShapeType="1"/>
            </p:cNvSpPr>
            <p:nvPr/>
          </p:nvSpPr>
          <p:spPr bwMode="auto">
            <a:xfrm>
              <a:off x="6627"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2" name="Line 34"/>
            <p:cNvSpPr>
              <a:spLocks noChangeShapeType="1"/>
            </p:cNvSpPr>
            <p:nvPr/>
          </p:nvSpPr>
          <p:spPr bwMode="auto">
            <a:xfrm>
              <a:off x="5463" y="4559"/>
              <a:ext cx="368" cy="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3" name="Line 35"/>
            <p:cNvSpPr>
              <a:spLocks noChangeShapeType="1"/>
            </p:cNvSpPr>
            <p:nvPr/>
          </p:nvSpPr>
          <p:spPr bwMode="auto">
            <a:xfrm flipV="1">
              <a:off x="6245" y="4559"/>
              <a:ext cx="358" cy="6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4" name="Line 36"/>
            <p:cNvSpPr>
              <a:spLocks noChangeShapeType="1"/>
            </p:cNvSpPr>
            <p:nvPr/>
          </p:nvSpPr>
          <p:spPr bwMode="auto">
            <a:xfrm>
              <a:off x="5823" y="5201"/>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075" name="Text Box 37"/>
          <p:cNvSpPr txBox="1">
            <a:spLocks noChangeArrowheads="1"/>
          </p:cNvSpPr>
          <p:nvPr/>
        </p:nvSpPr>
        <p:spPr bwMode="auto">
          <a:xfrm>
            <a:off x="6769101" y="4368800"/>
            <a:ext cx="2131484"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3076" name="Line 38"/>
          <p:cNvSpPr>
            <a:spLocks noChangeShapeType="1"/>
          </p:cNvSpPr>
          <p:nvPr/>
        </p:nvSpPr>
        <p:spPr bwMode="auto">
          <a:xfrm>
            <a:off x="8030633" y="4660901"/>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77" name="Line 39"/>
          <p:cNvSpPr>
            <a:spLocks noChangeShapeType="1"/>
          </p:cNvSpPr>
          <p:nvPr/>
        </p:nvSpPr>
        <p:spPr bwMode="auto">
          <a:xfrm>
            <a:off x="7162800" y="5842000"/>
            <a:ext cx="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8" name="Line 40"/>
          <p:cNvSpPr>
            <a:spLocks noChangeShapeType="1"/>
          </p:cNvSpPr>
          <p:nvPr/>
        </p:nvSpPr>
        <p:spPr bwMode="auto">
          <a:xfrm flipH="1">
            <a:off x="7162800" y="6162675"/>
            <a:ext cx="210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79" name="Line 41"/>
          <p:cNvSpPr>
            <a:spLocks noChangeShapeType="1"/>
          </p:cNvSpPr>
          <p:nvPr/>
        </p:nvSpPr>
        <p:spPr bwMode="auto">
          <a:xfrm flipV="1">
            <a:off x="9271000" y="3811588"/>
            <a:ext cx="0" cy="2354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0" name="Line 42"/>
          <p:cNvSpPr>
            <a:spLocks noChangeShapeType="1"/>
          </p:cNvSpPr>
          <p:nvPr/>
        </p:nvSpPr>
        <p:spPr bwMode="auto">
          <a:xfrm>
            <a:off x="8041218" y="3800475"/>
            <a:ext cx="1240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1" name="Line 43"/>
          <p:cNvSpPr>
            <a:spLocks noChangeShapeType="1"/>
          </p:cNvSpPr>
          <p:nvPr/>
        </p:nvSpPr>
        <p:spPr bwMode="auto">
          <a:xfrm>
            <a:off x="8030633" y="3800476"/>
            <a:ext cx="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3082" name="Group 44"/>
          <p:cNvGrpSpPr>
            <a:grpSpLocks/>
          </p:cNvGrpSpPr>
          <p:nvPr/>
        </p:nvGrpSpPr>
        <p:grpSpPr bwMode="auto">
          <a:xfrm>
            <a:off x="4580467" y="3195638"/>
            <a:ext cx="2415117" cy="292100"/>
            <a:chOff x="5751" y="2621"/>
            <a:chExt cx="2850" cy="480"/>
          </a:xfrm>
        </p:grpSpPr>
        <p:sp>
          <p:nvSpPr>
            <p:cNvPr id="3135" name="Text Box 45"/>
            <p:cNvSpPr txBox="1">
              <a:spLocks noChangeArrowheads="1"/>
            </p:cNvSpPr>
            <p:nvPr/>
          </p:nvSpPr>
          <p:spPr bwMode="auto">
            <a:xfrm>
              <a:off x="5751" y="2621"/>
              <a:ext cx="2850" cy="480"/>
            </a:xfrm>
            <a:prstGeom prst="rect">
              <a:avLst/>
            </a:prstGeom>
            <a:solidFill>
              <a:schemeClr val="accent1"/>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a:t>            </a:t>
              </a:r>
              <a:endParaRPr lang="en-US" altLang="en-US"/>
            </a:p>
          </p:txBody>
        </p:sp>
        <p:sp>
          <p:nvSpPr>
            <p:cNvPr id="3136" name="Line 46"/>
            <p:cNvSpPr>
              <a:spLocks noChangeShapeType="1"/>
            </p:cNvSpPr>
            <p:nvPr/>
          </p:nvSpPr>
          <p:spPr bwMode="auto">
            <a:xfrm>
              <a:off x="6687" y="2621"/>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3083" name="Line 47"/>
          <p:cNvSpPr>
            <a:spLocks noChangeShapeType="1"/>
          </p:cNvSpPr>
          <p:nvPr/>
        </p:nvSpPr>
        <p:spPr bwMode="auto">
          <a:xfrm>
            <a:off x="6273800" y="3479800"/>
            <a:ext cx="0" cy="1549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4" name="Text Box 48"/>
          <p:cNvSpPr txBox="1">
            <a:spLocks noChangeArrowheads="1"/>
          </p:cNvSpPr>
          <p:nvPr/>
        </p:nvSpPr>
        <p:spPr bwMode="auto">
          <a:xfrm>
            <a:off x="4275667" y="3822701"/>
            <a:ext cx="1276351" cy="411163"/>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Instruction Decoder</a:t>
            </a:r>
            <a:endParaRPr lang="en-US" altLang="en-US"/>
          </a:p>
        </p:txBody>
      </p:sp>
      <p:sp>
        <p:nvSpPr>
          <p:cNvPr id="3085" name="Line 49"/>
          <p:cNvSpPr>
            <a:spLocks noChangeShapeType="1"/>
          </p:cNvSpPr>
          <p:nvPr/>
        </p:nvSpPr>
        <p:spPr bwMode="auto">
          <a:xfrm>
            <a:off x="4927600" y="3479801"/>
            <a:ext cx="0" cy="346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6" name="Line 50"/>
          <p:cNvSpPr>
            <a:spLocks noChangeShapeType="1"/>
          </p:cNvSpPr>
          <p:nvPr/>
        </p:nvSpPr>
        <p:spPr bwMode="auto">
          <a:xfrm>
            <a:off x="4927600" y="4224338"/>
            <a:ext cx="0"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7" name="Line 51"/>
          <p:cNvSpPr>
            <a:spLocks noChangeShapeType="1"/>
          </p:cNvSpPr>
          <p:nvPr/>
        </p:nvSpPr>
        <p:spPr bwMode="auto">
          <a:xfrm>
            <a:off x="4927600" y="5418138"/>
            <a:ext cx="12530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8" name="Text Box 52"/>
          <p:cNvSpPr txBox="1">
            <a:spLocks noChangeArrowheads="1"/>
          </p:cNvSpPr>
          <p:nvPr/>
        </p:nvSpPr>
        <p:spPr bwMode="auto">
          <a:xfrm>
            <a:off x="6775451" y="5510213"/>
            <a:ext cx="819149"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ALU</a:t>
            </a:r>
            <a:endParaRPr lang="en-US" altLang="en-US"/>
          </a:p>
        </p:txBody>
      </p:sp>
      <p:sp>
        <p:nvSpPr>
          <p:cNvPr id="3089" name="Text Box 53"/>
          <p:cNvSpPr txBox="1">
            <a:spLocks noChangeArrowheads="1"/>
          </p:cNvSpPr>
          <p:nvPr/>
        </p:nvSpPr>
        <p:spPr bwMode="auto">
          <a:xfrm>
            <a:off x="4597400" y="2339976"/>
            <a:ext cx="2362200" cy="2905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3090" name="Line 54"/>
          <p:cNvSpPr>
            <a:spLocks noChangeShapeType="1"/>
          </p:cNvSpPr>
          <p:nvPr/>
        </p:nvSpPr>
        <p:spPr bwMode="auto">
          <a:xfrm>
            <a:off x="5679017" y="2624138"/>
            <a:ext cx="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91" name="Text Box 55"/>
          <p:cNvSpPr txBox="1">
            <a:spLocks noChangeArrowheads="1"/>
          </p:cNvSpPr>
          <p:nvPr/>
        </p:nvSpPr>
        <p:spPr bwMode="auto">
          <a:xfrm>
            <a:off x="8371418" y="1833564"/>
            <a:ext cx="2237316" cy="1438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3092" name="Text Box 56"/>
          <p:cNvSpPr txBox="1">
            <a:spLocks noChangeArrowheads="1"/>
          </p:cNvSpPr>
          <p:nvPr/>
        </p:nvSpPr>
        <p:spPr bwMode="auto">
          <a:xfrm>
            <a:off x="8360834" y="1833564"/>
            <a:ext cx="2440517" cy="3000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1</a:t>
            </a:r>
            <a:endParaRPr lang="en-US" altLang="en-US"/>
          </a:p>
        </p:txBody>
      </p:sp>
      <p:sp>
        <p:nvSpPr>
          <p:cNvPr id="3093" name="Text Box 57"/>
          <p:cNvSpPr txBox="1">
            <a:spLocks noChangeArrowheads="1"/>
          </p:cNvSpPr>
          <p:nvPr/>
        </p:nvSpPr>
        <p:spPr bwMode="auto">
          <a:xfrm>
            <a:off x="8360834" y="2070100"/>
            <a:ext cx="2440517" cy="27940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2</a:t>
            </a:r>
            <a:endParaRPr lang="en-US" altLang="en-US"/>
          </a:p>
        </p:txBody>
      </p:sp>
      <p:sp>
        <p:nvSpPr>
          <p:cNvPr id="3094" name="Text Box 58"/>
          <p:cNvSpPr txBox="1">
            <a:spLocks noChangeArrowheads="1"/>
          </p:cNvSpPr>
          <p:nvPr/>
        </p:nvSpPr>
        <p:spPr bwMode="auto">
          <a:xfrm>
            <a:off x="8375652" y="2292351"/>
            <a:ext cx="2425700" cy="247649"/>
          </a:xfrm>
          <a:prstGeom prst="rect">
            <a:avLst/>
          </a:prstGeom>
          <a:solidFill>
            <a:srgbClr val="E94417"/>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000" dirty="0"/>
              <a:t>  </a:t>
            </a:r>
            <a:r>
              <a:rPr lang="en-US" altLang="en-US" sz="1000" b="1" dirty="0"/>
              <a:t>3</a:t>
            </a:r>
            <a:r>
              <a:rPr lang="en-US" altLang="en-US" sz="1000" dirty="0"/>
              <a:t>      </a:t>
            </a:r>
            <a:r>
              <a:rPr lang="en-US" altLang="en-US" sz="1000" dirty="0" smtClean="0"/>
              <a:t>         </a:t>
            </a:r>
            <a:r>
              <a:rPr lang="en-US" altLang="en-US" sz="1100" b="1" dirty="0" smtClean="0"/>
              <a:t>0101 </a:t>
            </a:r>
            <a:r>
              <a:rPr lang="en-US" altLang="en-US" sz="1100" b="1" dirty="0"/>
              <a:t>0000 0000 0110</a:t>
            </a:r>
          </a:p>
        </p:txBody>
      </p:sp>
      <p:sp>
        <p:nvSpPr>
          <p:cNvPr id="3095" name="Text Box 59"/>
          <p:cNvSpPr txBox="1">
            <a:spLocks noChangeArrowheads="1"/>
          </p:cNvSpPr>
          <p:nvPr/>
        </p:nvSpPr>
        <p:spPr bwMode="auto">
          <a:xfrm>
            <a:off x="8360834" y="2543176"/>
            <a:ext cx="2440517" cy="238125"/>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4</a:t>
            </a:r>
            <a:endParaRPr lang="en-US" altLang="en-US"/>
          </a:p>
        </p:txBody>
      </p:sp>
      <p:sp>
        <p:nvSpPr>
          <p:cNvPr id="3096" name="Text Box 60"/>
          <p:cNvSpPr txBox="1">
            <a:spLocks noChangeArrowheads="1"/>
          </p:cNvSpPr>
          <p:nvPr/>
        </p:nvSpPr>
        <p:spPr bwMode="auto">
          <a:xfrm>
            <a:off x="8360834" y="2781300"/>
            <a:ext cx="2440517" cy="287338"/>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5</a:t>
            </a:r>
            <a:endParaRPr lang="en-US" altLang="en-US"/>
          </a:p>
        </p:txBody>
      </p:sp>
      <p:sp>
        <p:nvSpPr>
          <p:cNvPr id="3097" name="Text Box 61"/>
          <p:cNvSpPr txBox="1">
            <a:spLocks noChangeArrowheads="1"/>
          </p:cNvSpPr>
          <p:nvPr/>
        </p:nvSpPr>
        <p:spPr bwMode="auto">
          <a:xfrm>
            <a:off x="8360834" y="3024188"/>
            <a:ext cx="2440517" cy="26035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6</a:t>
            </a:r>
            <a:endParaRPr lang="en-US" altLang="en-US"/>
          </a:p>
        </p:txBody>
      </p:sp>
      <p:sp>
        <p:nvSpPr>
          <p:cNvPr id="3098" name="Rectangle 62"/>
          <p:cNvSpPr>
            <a:spLocks noChangeArrowheads="1"/>
          </p:cNvSpPr>
          <p:nvPr/>
        </p:nvSpPr>
        <p:spPr bwMode="auto">
          <a:xfrm>
            <a:off x="8193617" y="1833564"/>
            <a:ext cx="101600" cy="1609725"/>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3099" name="Line 63"/>
          <p:cNvSpPr>
            <a:spLocks noChangeShapeType="1"/>
          </p:cNvSpPr>
          <p:nvPr/>
        </p:nvSpPr>
        <p:spPr bwMode="auto">
          <a:xfrm flipH="1">
            <a:off x="6938433" y="2460625"/>
            <a:ext cx="1244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00" name="Text Box 64"/>
          <p:cNvSpPr txBox="1">
            <a:spLocks noChangeArrowheads="1"/>
          </p:cNvSpPr>
          <p:nvPr/>
        </p:nvSpPr>
        <p:spPr bwMode="auto">
          <a:xfrm>
            <a:off x="5054600" y="1847850"/>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3101" name="Line 65"/>
          <p:cNvSpPr>
            <a:spLocks noChangeShapeType="1"/>
          </p:cNvSpPr>
          <p:nvPr/>
        </p:nvSpPr>
        <p:spPr bwMode="auto">
          <a:xfrm>
            <a:off x="7406217" y="1997075"/>
            <a:ext cx="751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234" name="Text Box 66"/>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0000 0000 0000 0011</a:t>
            </a:r>
            <a:endParaRPr lang="en-US" altLang="en-US"/>
          </a:p>
        </p:txBody>
      </p:sp>
      <p:sp>
        <p:nvSpPr>
          <p:cNvPr id="3103" name="Text Box 67"/>
          <p:cNvSpPr txBox="1">
            <a:spLocks noChangeArrowheads="1"/>
          </p:cNvSpPr>
          <p:nvPr/>
        </p:nvSpPr>
        <p:spPr bwMode="auto">
          <a:xfrm>
            <a:off x="2832101" y="2997200"/>
            <a:ext cx="161501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Current Instruction Register (CIR)</a:t>
            </a:r>
            <a:endParaRPr lang="en-US" altLang="en-US"/>
          </a:p>
        </p:txBody>
      </p:sp>
      <p:sp>
        <p:nvSpPr>
          <p:cNvPr id="3104" name="Line 68"/>
          <p:cNvSpPr>
            <a:spLocks noChangeShapeType="1"/>
          </p:cNvSpPr>
          <p:nvPr/>
        </p:nvSpPr>
        <p:spPr bwMode="auto">
          <a:xfrm>
            <a:off x="5475817" y="1512888"/>
            <a:ext cx="73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05" name="Line 69"/>
          <p:cNvSpPr>
            <a:spLocks noChangeShapeType="1"/>
          </p:cNvSpPr>
          <p:nvPr/>
        </p:nvSpPr>
        <p:spPr bwMode="auto">
          <a:xfrm>
            <a:off x="6212417" y="1512889"/>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06" name="Text Box 70"/>
          <p:cNvSpPr txBox="1">
            <a:spLocks noChangeArrowheads="1"/>
          </p:cNvSpPr>
          <p:nvPr/>
        </p:nvSpPr>
        <p:spPr bwMode="auto">
          <a:xfrm>
            <a:off x="2832100" y="1773238"/>
            <a:ext cx="2000251"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Address Register</a:t>
            </a:r>
            <a:endParaRPr lang="en-US" altLang="en-US"/>
          </a:p>
        </p:txBody>
      </p:sp>
      <p:sp>
        <p:nvSpPr>
          <p:cNvPr id="3107" name="Text Box 71"/>
          <p:cNvSpPr txBox="1">
            <a:spLocks noChangeArrowheads="1"/>
          </p:cNvSpPr>
          <p:nvPr/>
        </p:nvSpPr>
        <p:spPr bwMode="auto">
          <a:xfrm>
            <a:off x="2910417" y="2270125"/>
            <a:ext cx="161501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Buffer Register</a:t>
            </a:r>
            <a:endParaRPr lang="en-US" altLang="en-US"/>
          </a:p>
        </p:txBody>
      </p:sp>
      <p:sp>
        <p:nvSpPr>
          <p:cNvPr id="3108" name="Text Box 72"/>
          <p:cNvSpPr txBox="1">
            <a:spLocks noChangeArrowheads="1"/>
          </p:cNvSpPr>
          <p:nvPr/>
        </p:nvSpPr>
        <p:spPr bwMode="auto">
          <a:xfrm>
            <a:off x="8564034" y="1530350"/>
            <a:ext cx="161501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Main Memory</a:t>
            </a:r>
            <a:endParaRPr lang="en-US" altLang="en-US"/>
          </a:p>
        </p:txBody>
      </p:sp>
      <p:sp>
        <p:nvSpPr>
          <p:cNvPr id="3109" name="Text Box 73"/>
          <p:cNvSpPr txBox="1">
            <a:spLocks noChangeArrowheads="1"/>
          </p:cNvSpPr>
          <p:nvPr/>
        </p:nvSpPr>
        <p:spPr bwMode="auto">
          <a:xfrm>
            <a:off x="7279217" y="1577975"/>
            <a:ext cx="1066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Address</a:t>
            </a:r>
            <a:br>
              <a:rPr lang="en-GB" altLang="en-US" sz="1100" b="1"/>
            </a:br>
            <a:r>
              <a:rPr lang="en-GB" altLang="en-US" sz="1100" b="1"/>
              <a:t>Bus</a:t>
            </a:r>
            <a:endParaRPr lang="en-US" altLang="en-US"/>
          </a:p>
        </p:txBody>
      </p:sp>
      <p:sp>
        <p:nvSpPr>
          <p:cNvPr id="3110" name="Text Box 74"/>
          <p:cNvSpPr txBox="1">
            <a:spLocks noChangeArrowheads="1"/>
          </p:cNvSpPr>
          <p:nvPr/>
        </p:nvSpPr>
        <p:spPr bwMode="auto">
          <a:xfrm>
            <a:off x="6760634" y="2441576"/>
            <a:ext cx="161501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Data Bus</a:t>
            </a:r>
            <a:endParaRPr lang="en-US" altLang="en-US"/>
          </a:p>
        </p:txBody>
      </p:sp>
      <p:sp>
        <p:nvSpPr>
          <p:cNvPr id="3111" name="Text Box 75"/>
          <p:cNvSpPr txBox="1">
            <a:spLocks noChangeArrowheads="1"/>
          </p:cNvSpPr>
          <p:nvPr/>
        </p:nvSpPr>
        <p:spPr bwMode="auto">
          <a:xfrm>
            <a:off x="8360833" y="3262314"/>
            <a:ext cx="20574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200" b="1">
                <a:latin typeface="Arial Black" pitchFamily="34" charset="0"/>
              </a:rPr>
              <a:t>:</a:t>
            </a:r>
            <a:endParaRPr lang="en-US" altLang="en-US"/>
          </a:p>
        </p:txBody>
      </p:sp>
      <p:sp>
        <p:nvSpPr>
          <p:cNvPr id="3112" name="Line 76"/>
          <p:cNvSpPr>
            <a:spLocks noChangeShapeType="1"/>
          </p:cNvSpPr>
          <p:nvPr/>
        </p:nvSpPr>
        <p:spPr bwMode="auto">
          <a:xfrm>
            <a:off x="8777817" y="1825625"/>
            <a:ext cx="0" cy="1436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45" name="Text Box 77"/>
          <p:cNvSpPr txBox="1">
            <a:spLocks noChangeArrowheads="1"/>
          </p:cNvSpPr>
          <p:nvPr/>
        </p:nvSpPr>
        <p:spPr bwMode="auto">
          <a:xfrm>
            <a:off x="2544234" y="1125539"/>
            <a:ext cx="503767" cy="2365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b="1"/>
              <a:t>+1</a:t>
            </a:r>
            <a:endParaRPr lang="en-US" altLang="en-US"/>
          </a:p>
        </p:txBody>
      </p:sp>
      <p:sp>
        <p:nvSpPr>
          <p:cNvPr id="3114" name="Line 78"/>
          <p:cNvSpPr>
            <a:spLocks noChangeShapeType="1"/>
          </p:cNvSpPr>
          <p:nvPr/>
        </p:nvSpPr>
        <p:spPr bwMode="auto">
          <a:xfrm flipH="1">
            <a:off x="2783417" y="1533525"/>
            <a:ext cx="33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15" name="Line 79"/>
          <p:cNvSpPr>
            <a:spLocks noChangeShapeType="1"/>
          </p:cNvSpPr>
          <p:nvPr/>
        </p:nvSpPr>
        <p:spPr bwMode="auto">
          <a:xfrm flipV="1">
            <a:off x="2783417" y="1350963"/>
            <a:ext cx="0" cy="176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248" name="Line 80"/>
          <p:cNvSpPr>
            <a:spLocks noChangeShapeType="1"/>
          </p:cNvSpPr>
          <p:nvPr/>
        </p:nvSpPr>
        <p:spPr bwMode="auto">
          <a:xfrm>
            <a:off x="3024718" y="1196975"/>
            <a:ext cx="13144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49" name="Line 81"/>
          <p:cNvSpPr>
            <a:spLocks noChangeShapeType="1"/>
          </p:cNvSpPr>
          <p:nvPr/>
        </p:nvSpPr>
        <p:spPr bwMode="auto">
          <a:xfrm>
            <a:off x="4368800" y="1196975"/>
            <a:ext cx="0" cy="139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118" name="Text Box 82"/>
          <p:cNvSpPr txBox="1">
            <a:spLocks noChangeArrowheads="1"/>
          </p:cNvSpPr>
          <p:nvPr/>
        </p:nvSpPr>
        <p:spPr bwMode="auto">
          <a:xfrm>
            <a:off x="1007534" y="1341438"/>
            <a:ext cx="161501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Program Counter</a:t>
            </a:r>
            <a:endParaRPr lang="en-US" altLang="en-US"/>
          </a:p>
        </p:txBody>
      </p:sp>
      <p:sp>
        <p:nvSpPr>
          <p:cNvPr id="3119" name="Text Box 83"/>
          <p:cNvSpPr txBox="1">
            <a:spLocks noChangeArrowheads="1"/>
          </p:cNvSpPr>
          <p:nvPr/>
        </p:nvSpPr>
        <p:spPr bwMode="auto">
          <a:xfrm>
            <a:off x="6479117" y="4076701"/>
            <a:ext cx="16150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Accumulator</a:t>
            </a:r>
            <a:endParaRPr lang="en-US" altLang="en-US"/>
          </a:p>
        </p:txBody>
      </p:sp>
      <p:sp>
        <p:nvSpPr>
          <p:cNvPr id="3120" name="Text Box 84"/>
          <p:cNvSpPr txBox="1">
            <a:spLocks noChangeArrowheads="1"/>
          </p:cNvSpPr>
          <p:nvPr/>
        </p:nvSpPr>
        <p:spPr bwMode="auto">
          <a:xfrm>
            <a:off x="4368800" y="2924175"/>
            <a:ext cx="124671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Op-code</a:t>
            </a:r>
            <a:endParaRPr lang="en-US" altLang="en-US"/>
          </a:p>
        </p:txBody>
      </p:sp>
      <p:sp>
        <p:nvSpPr>
          <p:cNvPr id="3121" name="Text Box 85"/>
          <p:cNvSpPr txBox="1">
            <a:spLocks noChangeArrowheads="1"/>
          </p:cNvSpPr>
          <p:nvPr/>
        </p:nvSpPr>
        <p:spPr bwMode="auto">
          <a:xfrm>
            <a:off x="5808133" y="2924175"/>
            <a:ext cx="115146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Operand</a:t>
            </a:r>
            <a:endParaRPr lang="en-US" altLang="en-US"/>
          </a:p>
        </p:txBody>
      </p:sp>
      <p:sp>
        <p:nvSpPr>
          <p:cNvPr id="3122" name="Text Box 86"/>
          <p:cNvSpPr txBox="1">
            <a:spLocks noChangeArrowheads="1"/>
          </p:cNvSpPr>
          <p:nvPr/>
        </p:nvSpPr>
        <p:spPr bwMode="auto">
          <a:xfrm>
            <a:off x="10801351" y="2324100"/>
            <a:ext cx="11535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t>“ADD #6”</a:t>
            </a:r>
            <a:endParaRPr lang="en-US" altLang="en-US" sz="1200"/>
          </a:p>
        </p:txBody>
      </p:sp>
      <p:sp>
        <p:nvSpPr>
          <p:cNvPr id="3123" name="Text Box 87"/>
          <p:cNvSpPr txBox="1">
            <a:spLocks noChangeArrowheads="1"/>
          </p:cNvSpPr>
          <p:nvPr/>
        </p:nvSpPr>
        <p:spPr bwMode="auto">
          <a:xfrm>
            <a:off x="624418" y="3860800"/>
            <a:ext cx="3359149"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endParaRPr lang="en-GB" altLang="en-US"/>
          </a:p>
        </p:txBody>
      </p:sp>
      <p:sp>
        <p:nvSpPr>
          <p:cNvPr id="7256" name="Text Box 88"/>
          <p:cNvSpPr txBox="1">
            <a:spLocks noChangeArrowheads="1"/>
          </p:cNvSpPr>
          <p:nvPr/>
        </p:nvSpPr>
        <p:spPr bwMode="auto">
          <a:xfrm>
            <a:off x="3215218" y="1341438"/>
            <a:ext cx="211243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100" b="1"/>
              <a:t>0000 0000 0000 0011</a:t>
            </a:r>
            <a:endParaRPr lang="en-US" altLang="en-US" sz="1100" b="1"/>
          </a:p>
        </p:txBody>
      </p:sp>
      <p:sp>
        <p:nvSpPr>
          <p:cNvPr id="7257" name="Text Box 89"/>
          <p:cNvSpPr txBox="1">
            <a:spLocks noChangeArrowheads="1"/>
          </p:cNvSpPr>
          <p:nvPr/>
        </p:nvSpPr>
        <p:spPr bwMode="auto">
          <a:xfrm>
            <a:off x="527051" y="3789363"/>
            <a:ext cx="2400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800">
                <a:solidFill>
                  <a:schemeClr val="accent2"/>
                </a:solidFill>
              </a:rPr>
              <a:t>Fetch</a:t>
            </a:r>
            <a:endParaRPr lang="en-US" altLang="en-US" sz="2800">
              <a:solidFill>
                <a:schemeClr val="accent2"/>
              </a:solidFill>
            </a:endParaRPr>
          </a:p>
        </p:txBody>
      </p:sp>
      <p:sp>
        <p:nvSpPr>
          <p:cNvPr id="7258" name="Text Box 90"/>
          <p:cNvSpPr txBox="1">
            <a:spLocks noChangeArrowheads="1"/>
          </p:cNvSpPr>
          <p:nvPr/>
        </p:nvSpPr>
        <p:spPr bwMode="auto">
          <a:xfrm>
            <a:off x="836084" y="4292600"/>
            <a:ext cx="24976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MAR </a:t>
            </a:r>
            <a:r>
              <a:rPr lang="en-GB" altLang="en-US" sz="1900" b="1">
                <a:solidFill>
                  <a:schemeClr val="accent2"/>
                </a:solidFill>
                <a:sym typeface="Symbol" pitchFamily="18" charset="2"/>
              </a:rPr>
              <a:t> </a:t>
            </a:r>
            <a:r>
              <a:rPr lang="en-GB" altLang="en-US" sz="1900">
                <a:solidFill>
                  <a:schemeClr val="accent2"/>
                </a:solidFill>
                <a:sym typeface="Symbol" pitchFamily="18" charset="2"/>
              </a:rPr>
              <a:t>[PC]</a:t>
            </a:r>
          </a:p>
        </p:txBody>
      </p:sp>
      <p:sp>
        <p:nvSpPr>
          <p:cNvPr id="7259" name="Text Box 91"/>
          <p:cNvSpPr txBox="1">
            <a:spLocks noChangeArrowheads="1"/>
          </p:cNvSpPr>
          <p:nvPr/>
        </p:nvSpPr>
        <p:spPr bwMode="auto">
          <a:xfrm>
            <a:off x="1075267" y="4706938"/>
            <a:ext cx="293793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PC </a:t>
            </a:r>
            <a:r>
              <a:rPr lang="en-GB" altLang="en-US" sz="1900" b="1">
                <a:solidFill>
                  <a:schemeClr val="accent2"/>
                </a:solidFill>
                <a:sym typeface="Symbol" pitchFamily="18" charset="2"/>
              </a:rPr>
              <a:t></a:t>
            </a:r>
            <a:r>
              <a:rPr lang="en-GB" altLang="en-US" sz="1900">
                <a:solidFill>
                  <a:schemeClr val="accent2"/>
                </a:solidFill>
                <a:sym typeface="Symbol" pitchFamily="18" charset="2"/>
              </a:rPr>
              <a:t> [PC] </a:t>
            </a:r>
            <a:r>
              <a:rPr lang="en-GB" altLang="en-US" sz="1900">
                <a:solidFill>
                  <a:schemeClr val="accent2"/>
                </a:solidFill>
              </a:rPr>
              <a:t>+ 1</a:t>
            </a:r>
            <a:endParaRPr lang="en-US" altLang="en-US" sz="1900">
              <a:solidFill>
                <a:schemeClr val="accent2"/>
              </a:solidFill>
            </a:endParaRPr>
          </a:p>
        </p:txBody>
      </p:sp>
      <p:sp>
        <p:nvSpPr>
          <p:cNvPr id="7260" name="Text Box 92"/>
          <p:cNvSpPr txBox="1">
            <a:spLocks noChangeArrowheads="1"/>
          </p:cNvSpPr>
          <p:nvPr/>
        </p:nvSpPr>
        <p:spPr bwMode="auto">
          <a:xfrm>
            <a:off x="836084" y="5084763"/>
            <a:ext cx="418888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MBR </a:t>
            </a:r>
            <a:r>
              <a:rPr lang="en-GB" altLang="en-US" sz="1900" b="1">
                <a:solidFill>
                  <a:schemeClr val="accent2"/>
                </a:solidFill>
                <a:sym typeface="Symbol" pitchFamily="18" charset="2"/>
              </a:rPr>
              <a:t></a:t>
            </a:r>
            <a:r>
              <a:rPr lang="en-GB" altLang="en-US" sz="1900">
                <a:solidFill>
                  <a:schemeClr val="accent2"/>
                </a:solidFill>
                <a:sym typeface="Symbol" pitchFamily="18" charset="2"/>
              </a:rPr>
              <a:t> memory contents</a:t>
            </a:r>
            <a:endParaRPr lang="en-US" altLang="en-US" sz="1900">
              <a:solidFill>
                <a:schemeClr val="accent2"/>
              </a:solidFill>
            </a:endParaRPr>
          </a:p>
        </p:txBody>
      </p:sp>
      <p:sp>
        <p:nvSpPr>
          <p:cNvPr id="7261" name="Text Box 93"/>
          <p:cNvSpPr txBox="1">
            <a:spLocks noChangeArrowheads="1"/>
          </p:cNvSpPr>
          <p:nvPr/>
        </p:nvSpPr>
        <p:spPr bwMode="auto">
          <a:xfrm>
            <a:off x="1026584" y="5497513"/>
            <a:ext cx="230293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900">
                <a:solidFill>
                  <a:schemeClr val="accent2"/>
                </a:solidFill>
              </a:rPr>
              <a:t>CIR </a:t>
            </a:r>
            <a:r>
              <a:rPr lang="en-GB" altLang="en-US" sz="1900" b="1">
                <a:solidFill>
                  <a:schemeClr val="accent2"/>
                </a:solidFill>
                <a:sym typeface="Symbol" pitchFamily="18" charset="2"/>
              </a:rPr>
              <a:t></a:t>
            </a:r>
            <a:r>
              <a:rPr lang="en-GB" altLang="en-US" sz="1900">
                <a:solidFill>
                  <a:schemeClr val="accent2"/>
                </a:solidFill>
                <a:sym typeface="Symbol" pitchFamily="18" charset="2"/>
              </a:rPr>
              <a:t> [MBR]</a:t>
            </a:r>
            <a:endParaRPr lang="en-US" altLang="en-US" sz="1900">
              <a:solidFill>
                <a:schemeClr val="accent2"/>
              </a:solidFill>
            </a:endParaRPr>
          </a:p>
        </p:txBody>
      </p:sp>
      <p:sp>
        <p:nvSpPr>
          <p:cNvPr id="7262" name="Text Box 94"/>
          <p:cNvSpPr txBox="1">
            <a:spLocks noChangeArrowheads="1"/>
          </p:cNvSpPr>
          <p:nvPr/>
        </p:nvSpPr>
        <p:spPr bwMode="auto">
          <a:xfrm>
            <a:off x="8784168" y="2060576"/>
            <a:ext cx="19198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0101 0000 0000 0110</a:t>
            </a:r>
            <a:endParaRPr lang="en-US" altLang="en-US" sz="1100"/>
          </a:p>
        </p:txBody>
      </p:sp>
      <p:sp>
        <p:nvSpPr>
          <p:cNvPr id="7263" name="Text Box 95"/>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7264" name="Text Box 96"/>
          <p:cNvSpPr txBox="1">
            <a:spLocks noChangeArrowheads="1"/>
          </p:cNvSpPr>
          <p:nvPr/>
        </p:nvSpPr>
        <p:spPr bwMode="auto">
          <a:xfrm>
            <a:off x="5327651" y="2392363"/>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7265" name="Text Box 97"/>
          <p:cNvSpPr txBox="1">
            <a:spLocks noChangeArrowheads="1"/>
          </p:cNvSpPr>
          <p:nvPr/>
        </p:nvSpPr>
        <p:spPr bwMode="auto">
          <a:xfrm>
            <a:off x="4751917" y="2392363"/>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3134" name="Text Box 3"/>
          <p:cNvSpPr txBox="1">
            <a:spLocks noChangeArrowheads="1"/>
          </p:cNvSpPr>
          <p:nvPr/>
        </p:nvSpPr>
        <p:spPr bwMode="auto">
          <a:xfrm>
            <a:off x="7056967" y="692150"/>
            <a:ext cx="3776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eaLnBrk="1" hangingPunct="1"/>
            <a:r>
              <a:rPr lang="en-GB" altLang="en-US" b="1">
                <a:solidFill>
                  <a:schemeClr val="accent2"/>
                </a:solidFill>
              </a:rPr>
              <a:t>The Fetch-Execute cycle</a:t>
            </a:r>
          </a:p>
        </p:txBody>
      </p:sp>
    </p:spTree>
    <p:extLst>
      <p:ext uri="{BB962C8B-B14F-4D97-AF65-F5344CB8AC3E}">
        <p14:creationId xmlns:p14="http://schemas.microsoft.com/office/powerpoint/2010/main" val="2377737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1000"/>
                                  </p:stCondLst>
                                  <p:childTnLst>
                                    <p:set>
                                      <p:cBhvr>
                                        <p:cTn id="13" dur="1" fill="hold">
                                          <p:stCondLst>
                                            <p:cond delay="0"/>
                                          </p:stCondLst>
                                        </p:cTn>
                                        <p:tgtEl>
                                          <p:spTgt spid="7256">
                                            <p:txEl>
                                              <p:pRg st="0" end="0"/>
                                            </p:txEl>
                                          </p:spTgt>
                                        </p:tgtEl>
                                        <p:attrNameLst>
                                          <p:attrName>style.visibility</p:attrName>
                                        </p:attrNameLst>
                                      </p:cBhvr>
                                      <p:to>
                                        <p:strVal val="visible"/>
                                      </p:to>
                                    </p:set>
                                  </p:childTnLst>
                                </p:cTn>
                              </p:par>
                              <p:par>
                                <p:cTn id="14" presetID="0" presetClass="path" presetSubtype="0" accel="50000" decel="50000" fill="hold" nodeType="withEffect">
                                  <p:stCondLst>
                                    <p:cond delay="0"/>
                                  </p:stCondLst>
                                  <p:childTnLst>
                                    <p:animMotion origin="layout" path="M 0.00226 0.0125 L 0.16198 0.07755 " pathEditMode="relative" rAng="0" ptsTypes="AA">
                                      <p:cBhvr>
                                        <p:cTn id="15" dur="2000" fill="hold"/>
                                        <p:tgtEl>
                                          <p:spTgt spid="7256">
                                            <p:txEl>
                                              <p:pRg st="0" end="0"/>
                                            </p:txEl>
                                          </p:spTgt>
                                        </p:tgtEl>
                                        <p:attrNameLst>
                                          <p:attrName>ppt_x</p:attrName>
                                          <p:attrName>ppt_y</p:attrName>
                                        </p:attrNameLst>
                                      </p:cBhvr>
                                      <p:rCtr x="7986" y="3241"/>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25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0"/>
                                  </p:stCondLst>
                                  <p:childTnLst>
                                    <p:anim calcmode="discrete" valueType="str">
                                      <p:cBhvr>
                                        <p:cTn id="22" dur="500" fill="hold"/>
                                        <p:tgtEl>
                                          <p:spTgt spid="7245"/>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2000"/>
                            </p:stCondLst>
                            <p:childTnLst>
                              <p:par>
                                <p:cTn id="24" presetID="35" presetClass="emph" presetSubtype="0" fill="hold" grpId="0" nodeType="afterEffect">
                                  <p:stCondLst>
                                    <p:cond delay="0"/>
                                  </p:stCondLst>
                                  <p:childTnLst>
                                    <p:anim calcmode="discrete" valueType="str">
                                      <p:cBhvr>
                                        <p:cTn id="25" dur="500" fill="hold"/>
                                        <p:tgtEl>
                                          <p:spTgt spid="7248"/>
                                        </p:tgtEl>
                                        <p:attrNameLst>
                                          <p:attrName>style.visibility</p:attrName>
                                        </p:attrNameLst>
                                      </p:cBhvr>
                                      <p:tavLst>
                                        <p:tav tm="0">
                                          <p:val>
                                            <p:strVal val="hidden"/>
                                          </p:val>
                                        </p:tav>
                                        <p:tav tm="50000">
                                          <p:val>
                                            <p:strVal val="visible"/>
                                          </p:val>
                                        </p:tav>
                                      </p:tavLst>
                                    </p:anim>
                                  </p:childTnLst>
                                </p:cTn>
                              </p:par>
                              <p:par>
                                <p:cTn id="26" presetID="35" presetClass="emph" presetSubtype="0" fill="hold" grpId="0" nodeType="withEffect">
                                  <p:stCondLst>
                                    <p:cond delay="0"/>
                                  </p:stCondLst>
                                  <p:childTnLst>
                                    <p:anim calcmode="discrete" valueType="str">
                                      <p:cBhvr>
                                        <p:cTn id="27" dur="500" fill="hold"/>
                                        <p:tgtEl>
                                          <p:spTgt spid="724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2500"/>
                            </p:stCondLst>
                            <p:childTnLst>
                              <p:par>
                                <p:cTn id="29" presetID="1" presetClass="emph" presetSubtype="2" fill="hold" nodeType="afterEffect">
                                  <p:stCondLst>
                                    <p:cond delay="0"/>
                                  </p:stCondLst>
                                  <p:childTnLst>
                                    <p:animClr clrSpc="rgb" dir="cw">
                                      <p:cBhvr>
                                        <p:cTn id="30" dur="500" fill="hold"/>
                                        <p:tgtEl>
                                          <p:spTgt spid="7245"/>
                                        </p:tgtEl>
                                        <p:attrNameLst>
                                          <p:attrName>fillcolor</p:attrName>
                                        </p:attrNameLst>
                                      </p:cBhvr>
                                      <p:to>
                                        <a:srgbClr val="FFFF00"/>
                                      </p:to>
                                    </p:animClr>
                                    <p:set>
                                      <p:cBhvr>
                                        <p:cTn id="31" dur="500" fill="hold"/>
                                        <p:tgtEl>
                                          <p:spTgt spid="7245"/>
                                        </p:tgtEl>
                                        <p:attrNameLst>
                                          <p:attrName>fill.type</p:attrName>
                                        </p:attrNameLst>
                                      </p:cBhvr>
                                      <p:to>
                                        <p:strVal val="solid"/>
                                      </p:to>
                                    </p:set>
                                    <p:set>
                                      <p:cBhvr>
                                        <p:cTn id="32" dur="500" fill="hold"/>
                                        <p:tgtEl>
                                          <p:spTgt spid="7245"/>
                                        </p:tgtEl>
                                        <p:attrNameLst>
                                          <p:attrName>fill.on</p:attrName>
                                        </p:attrNameLst>
                                      </p:cBhvr>
                                      <p:to>
                                        <p:strVal val="true"/>
                                      </p:to>
                                    </p:set>
                                  </p:childTnLst>
                                </p:cTn>
                              </p:par>
                            </p:childTnLst>
                          </p:cTn>
                        </p:par>
                        <p:par>
                          <p:cTn id="33" fill="hold" nodeType="afterGroup">
                            <p:stCondLst>
                              <p:cond delay="3000"/>
                            </p:stCondLst>
                            <p:childTnLst>
                              <p:par>
                                <p:cTn id="34" presetID="10" presetClass="exit" presetSubtype="0" fill="hold" grpId="0" nodeType="afterEffect">
                                  <p:stCondLst>
                                    <p:cond delay="0"/>
                                  </p:stCondLst>
                                  <p:childTnLst>
                                    <p:animEffect transition="out" filter="fade">
                                      <p:cBhvr>
                                        <p:cTn id="35" dur="500"/>
                                        <p:tgtEl>
                                          <p:spTgt spid="7234"/>
                                        </p:tgtEl>
                                      </p:cBhvr>
                                    </p:animEffect>
                                    <p:set>
                                      <p:cBhvr>
                                        <p:cTn id="36" dur="1" fill="hold">
                                          <p:stCondLst>
                                            <p:cond delay="499"/>
                                          </p:stCondLst>
                                        </p:cTn>
                                        <p:tgtEl>
                                          <p:spTgt spid="723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263"/>
                                        </p:tgtEl>
                                        <p:attrNameLst>
                                          <p:attrName>style.visibility</p:attrName>
                                        </p:attrNameLst>
                                      </p:cBhvr>
                                      <p:to>
                                        <p:strVal val="visible"/>
                                      </p:to>
                                    </p:set>
                                    <p:animEffect transition="in" filter="fade">
                                      <p:cBhvr>
                                        <p:cTn id="39" dur="500"/>
                                        <p:tgtEl>
                                          <p:spTgt spid="72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260"/>
                                        </p:tgtEl>
                                        <p:attrNameLst>
                                          <p:attrName>style.visibility</p:attrName>
                                        </p:attrNameLst>
                                      </p:cBhvr>
                                      <p:to>
                                        <p:strVal val="visible"/>
                                      </p:to>
                                    </p:set>
                                  </p:childTnLst>
                                </p:cTn>
                              </p:par>
                            </p:childTnLst>
                          </p:cTn>
                        </p:par>
                        <p:par>
                          <p:cTn id="44" fill="hold" nodeType="afterGroup">
                            <p:stCondLst>
                              <p:cond delay="0"/>
                            </p:stCondLst>
                            <p:childTnLst>
                              <p:par>
                                <p:cTn id="45" presetID="1" presetClass="entr" presetSubtype="0" fill="hold" grpId="1" nodeType="afterEffect">
                                  <p:stCondLst>
                                    <p:cond delay="1000"/>
                                  </p:stCondLst>
                                  <p:childTnLst>
                                    <p:set>
                                      <p:cBhvr>
                                        <p:cTn id="46" dur="1" fill="hold">
                                          <p:stCondLst>
                                            <p:cond delay="0"/>
                                          </p:stCondLst>
                                        </p:cTn>
                                        <p:tgtEl>
                                          <p:spTgt spid="7262"/>
                                        </p:tgtEl>
                                        <p:attrNameLst>
                                          <p:attrName>style.visibility</p:attrName>
                                        </p:attrNameLst>
                                      </p:cBhvr>
                                      <p:to>
                                        <p:strVal val="visible"/>
                                      </p:to>
                                    </p:set>
                                  </p:childTnLst>
                                </p:cTn>
                              </p:par>
                            </p:childTnLst>
                          </p:cTn>
                        </p:par>
                        <p:par>
                          <p:cTn id="47" fill="hold" nodeType="afterGroup">
                            <p:stCondLst>
                              <p:cond delay="1000"/>
                            </p:stCondLst>
                            <p:childTnLst>
                              <p:par>
                                <p:cTn id="48" presetID="0" presetClass="path" presetSubtype="0" accel="50000" decel="50000" fill="hold" grpId="0" nodeType="afterEffect">
                                  <p:stCondLst>
                                    <p:cond delay="0"/>
                                  </p:stCondLst>
                                  <p:childTnLst>
                                    <p:animMotion origin="layout" path="M -3.05556E-6 2.22222E-6 L -0.33854 0.0419 " pathEditMode="relative" rAng="0" ptsTypes="AA">
                                      <p:cBhvr>
                                        <p:cTn id="49" dur="2000" fill="hold"/>
                                        <p:tgtEl>
                                          <p:spTgt spid="7262"/>
                                        </p:tgtEl>
                                        <p:attrNameLst>
                                          <p:attrName>ppt_x</p:attrName>
                                          <p:attrName>ppt_y</p:attrName>
                                        </p:attrNameLst>
                                      </p:cBhvr>
                                      <p:rCtr x="-16927" y="2083"/>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261"/>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grpId="1" nodeType="afterEffect">
                                  <p:stCondLst>
                                    <p:cond delay="1000"/>
                                  </p:stCondLst>
                                  <p:childTnLst>
                                    <p:set>
                                      <p:cBhvr>
                                        <p:cTn id="56" dur="1" fill="hold">
                                          <p:stCondLst>
                                            <p:cond delay="0"/>
                                          </p:stCondLst>
                                        </p:cTn>
                                        <p:tgtEl>
                                          <p:spTgt spid="7265"/>
                                        </p:tgtEl>
                                        <p:attrNameLst>
                                          <p:attrName>style.visibility</p:attrName>
                                        </p:attrNameLst>
                                      </p:cBhvr>
                                      <p:to>
                                        <p:strVal val="visible"/>
                                      </p:to>
                                    </p:set>
                                  </p:childTnLst>
                                </p:cTn>
                              </p:par>
                              <p:par>
                                <p:cTn id="57" presetID="1" presetClass="entr" presetSubtype="0" fill="hold" grpId="1" nodeType="withEffect">
                                  <p:stCondLst>
                                    <p:cond delay="1000"/>
                                  </p:stCondLst>
                                  <p:childTnLst>
                                    <p:set>
                                      <p:cBhvr>
                                        <p:cTn id="58" dur="1" fill="hold">
                                          <p:stCondLst>
                                            <p:cond delay="0"/>
                                          </p:stCondLst>
                                        </p:cTn>
                                        <p:tgtEl>
                                          <p:spTgt spid="7264"/>
                                        </p:tgtEl>
                                        <p:attrNameLst>
                                          <p:attrName>style.visibility</p:attrName>
                                        </p:attrNameLst>
                                      </p:cBhvr>
                                      <p:to>
                                        <p:strVal val="visible"/>
                                      </p:to>
                                    </p:set>
                                  </p:childTnLst>
                                </p:cTn>
                              </p:par>
                            </p:childTnLst>
                          </p:cTn>
                        </p:par>
                        <p:par>
                          <p:cTn id="59" fill="hold" nodeType="afterGroup">
                            <p:stCondLst>
                              <p:cond delay="1000"/>
                            </p:stCondLst>
                            <p:childTnLst>
                              <p:par>
                                <p:cTn id="60" presetID="0" presetClass="path" presetSubtype="0" accel="50000" decel="50000" fill="hold" grpId="0" nodeType="afterEffect">
                                  <p:stCondLst>
                                    <p:cond delay="0"/>
                                  </p:stCondLst>
                                  <p:childTnLst>
                                    <p:animMotion origin="layout" path="M 5.E-6 -3.33333E-6 L -0.00381 0.125 " pathEditMode="relative" rAng="0" ptsTypes="AA">
                                      <p:cBhvr>
                                        <p:cTn id="61" dur="2000" fill="hold"/>
                                        <p:tgtEl>
                                          <p:spTgt spid="7265"/>
                                        </p:tgtEl>
                                        <p:attrNameLst>
                                          <p:attrName>ppt_x</p:attrName>
                                          <p:attrName>ppt_y</p:attrName>
                                        </p:attrNameLst>
                                      </p:cBhvr>
                                      <p:rCtr x="-191" y="6250"/>
                                    </p:animMotion>
                                  </p:childTnLst>
                                </p:cTn>
                              </p:par>
                              <p:par>
                                <p:cTn id="62" presetID="0" presetClass="path" presetSubtype="0" accel="50000" decel="50000" fill="hold" grpId="0" nodeType="withEffect">
                                  <p:stCondLst>
                                    <p:cond delay="0"/>
                                  </p:stCondLst>
                                  <p:childTnLst>
                                    <p:animMotion origin="layout" path="M 0.0 4.07407E-6 L 0.00781 0.125 " pathEditMode="relative" rAng="0" ptsTypes="AA">
                                      <p:cBhvr>
                                        <p:cTn id="63" dur="2000" fill="hold"/>
                                        <p:tgtEl>
                                          <p:spTgt spid="7264"/>
                                        </p:tgtEl>
                                        <p:attrNameLst>
                                          <p:attrName>ppt_x</p:attrName>
                                          <p:attrName>ppt_y</p:attrName>
                                        </p:attrNameLst>
                                      </p:cBhvr>
                                      <p:rCtr x="382"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4" grpId="0" animBg="1"/>
      <p:bldP spid="7245" grpId="0" animBg="1"/>
      <p:bldP spid="7248" grpId="0" animBg="1"/>
      <p:bldP spid="7249" grpId="0" animBg="1"/>
      <p:bldP spid="7257" grpId="0"/>
      <p:bldP spid="7259" grpId="0"/>
      <p:bldP spid="7260" grpId="0"/>
      <p:bldP spid="7261" grpId="0"/>
      <p:bldP spid="7262" grpId="0"/>
      <p:bldP spid="7262" grpId="1"/>
      <p:bldP spid="7263" grpId="0" animBg="1"/>
      <p:bldP spid="7264" grpId="0"/>
      <p:bldP spid="7264" grpId="1"/>
      <p:bldP spid="7265" grpId="0"/>
      <p:bldP spid="726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1"/>
          <p:cNvGrpSpPr>
            <a:grpSpLocks/>
          </p:cNvGrpSpPr>
          <p:nvPr/>
        </p:nvGrpSpPr>
        <p:grpSpPr bwMode="auto">
          <a:xfrm>
            <a:off x="5842001" y="5035550"/>
            <a:ext cx="2681817" cy="801688"/>
            <a:chOff x="4455" y="4559"/>
            <a:chExt cx="3168" cy="1320"/>
          </a:xfrm>
        </p:grpSpPr>
        <p:sp>
          <p:nvSpPr>
            <p:cNvPr id="4169" name="Line 22"/>
            <p:cNvSpPr>
              <a:spLocks noChangeShapeType="1"/>
            </p:cNvSpPr>
            <p:nvPr/>
          </p:nvSpPr>
          <p:spPr bwMode="auto">
            <a:xfrm>
              <a:off x="4455"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0" name="Line 23"/>
            <p:cNvSpPr>
              <a:spLocks noChangeShapeType="1"/>
            </p:cNvSpPr>
            <p:nvPr/>
          </p:nvSpPr>
          <p:spPr bwMode="auto">
            <a:xfrm>
              <a:off x="5217" y="5879"/>
              <a:ext cx="16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1" name="Line 24"/>
            <p:cNvSpPr>
              <a:spLocks noChangeShapeType="1"/>
            </p:cNvSpPr>
            <p:nvPr/>
          </p:nvSpPr>
          <p:spPr bwMode="auto">
            <a:xfrm flipV="1">
              <a:off x="6871" y="4559"/>
              <a:ext cx="752" cy="1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2" name="Line 25"/>
            <p:cNvSpPr>
              <a:spLocks noChangeShapeType="1"/>
            </p:cNvSpPr>
            <p:nvPr/>
          </p:nvSpPr>
          <p:spPr bwMode="auto">
            <a:xfrm>
              <a:off x="4455"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3" name="Line 26"/>
            <p:cNvSpPr>
              <a:spLocks noChangeShapeType="1"/>
            </p:cNvSpPr>
            <p:nvPr/>
          </p:nvSpPr>
          <p:spPr bwMode="auto">
            <a:xfrm>
              <a:off x="6627" y="4559"/>
              <a:ext cx="9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4" name="Line 27"/>
            <p:cNvSpPr>
              <a:spLocks noChangeShapeType="1"/>
            </p:cNvSpPr>
            <p:nvPr/>
          </p:nvSpPr>
          <p:spPr bwMode="auto">
            <a:xfrm>
              <a:off x="5463" y="4559"/>
              <a:ext cx="368" cy="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5" name="Line 28"/>
            <p:cNvSpPr>
              <a:spLocks noChangeShapeType="1"/>
            </p:cNvSpPr>
            <p:nvPr/>
          </p:nvSpPr>
          <p:spPr bwMode="auto">
            <a:xfrm flipV="1">
              <a:off x="6245" y="4559"/>
              <a:ext cx="358" cy="6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76" name="Line 29"/>
            <p:cNvSpPr>
              <a:spLocks noChangeShapeType="1"/>
            </p:cNvSpPr>
            <p:nvPr/>
          </p:nvSpPr>
          <p:spPr bwMode="auto">
            <a:xfrm>
              <a:off x="5823" y="5201"/>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8222" name="Text Box 30"/>
          <p:cNvSpPr txBox="1">
            <a:spLocks noChangeArrowheads="1"/>
          </p:cNvSpPr>
          <p:nvPr/>
        </p:nvSpPr>
        <p:spPr bwMode="auto">
          <a:xfrm>
            <a:off x="6769101" y="4368800"/>
            <a:ext cx="2131484"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4100" name="Line 31"/>
          <p:cNvSpPr>
            <a:spLocks noChangeShapeType="1"/>
          </p:cNvSpPr>
          <p:nvPr/>
        </p:nvSpPr>
        <p:spPr bwMode="auto">
          <a:xfrm>
            <a:off x="8030633" y="4660901"/>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01" name="Line 32"/>
          <p:cNvSpPr>
            <a:spLocks noChangeShapeType="1"/>
          </p:cNvSpPr>
          <p:nvPr/>
        </p:nvSpPr>
        <p:spPr bwMode="auto">
          <a:xfrm>
            <a:off x="7162800" y="5842000"/>
            <a:ext cx="0" cy="323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2" name="Line 33"/>
          <p:cNvSpPr>
            <a:spLocks noChangeShapeType="1"/>
          </p:cNvSpPr>
          <p:nvPr/>
        </p:nvSpPr>
        <p:spPr bwMode="auto">
          <a:xfrm flipH="1">
            <a:off x="7162800" y="6162675"/>
            <a:ext cx="2108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3" name="Line 34"/>
          <p:cNvSpPr>
            <a:spLocks noChangeShapeType="1"/>
          </p:cNvSpPr>
          <p:nvPr/>
        </p:nvSpPr>
        <p:spPr bwMode="auto">
          <a:xfrm flipV="1">
            <a:off x="9271000" y="3811588"/>
            <a:ext cx="0" cy="2354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4" name="Line 35"/>
          <p:cNvSpPr>
            <a:spLocks noChangeShapeType="1"/>
          </p:cNvSpPr>
          <p:nvPr/>
        </p:nvSpPr>
        <p:spPr bwMode="auto">
          <a:xfrm>
            <a:off x="8041218" y="3800475"/>
            <a:ext cx="1240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5" name="Line 36"/>
          <p:cNvSpPr>
            <a:spLocks noChangeShapeType="1"/>
          </p:cNvSpPr>
          <p:nvPr/>
        </p:nvSpPr>
        <p:spPr bwMode="auto">
          <a:xfrm>
            <a:off x="8030633" y="3800476"/>
            <a:ext cx="0" cy="557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4106" name="Group 37"/>
          <p:cNvGrpSpPr>
            <a:grpSpLocks/>
          </p:cNvGrpSpPr>
          <p:nvPr/>
        </p:nvGrpSpPr>
        <p:grpSpPr bwMode="auto">
          <a:xfrm>
            <a:off x="4580467" y="3195638"/>
            <a:ext cx="2415117" cy="292100"/>
            <a:chOff x="5751" y="2621"/>
            <a:chExt cx="2850" cy="480"/>
          </a:xfrm>
        </p:grpSpPr>
        <p:sp>
          <p:nvSpPr>
            <p:cNvPr id="4167" name="Text Box 38"/>
            <p:cNvSpPr txBox="1">
              <a:spLocks noChangeArrowheads="1"/>
            </p:cNvSpPr>
            <p:nvPr/>
          </p:nvSpPr>
          <p:spPr bwMode="auto">
            <a:xfrm>
              <a:off x="5751" y="2621"/>
              <a:ext cx="2850" cy="480"/>
            </a:xfrm>
            <a:prstGeom prst="rect">
              <a:avLst/>
            </a:prstGeom>
            <a:solidFill>
              <a:schemeClr val="accent1"/>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a:t>            </a:t>
              </a:r>
              <a:endParaRPr lang="en-US" altLang="en-US"/>
            </a:p>
          </p:txBody>
        </p:sp>
        <p:sp>
          <p:nvSpPr>
            <p:cNvPr id="4168" name="Line 39"/>
            <p:cNvSpPr>
              <a:spLocks noChangeShapeType="1"/>
            </p:cNvSpPr>
            <p:nvPr/>
          </p:nvSpPr>
          <p:spPr bwMode="auto">
            <a:xfrm>
              <a:off x="6687" y="2621"/>
              <a:ext cx="0" cy="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4107" name="Line 40"/>
          <p:cNvSpPr>
            <a:spLocks noChangeShapeType="1"/>
          </p:cNvSpPr>
          <p:nvPr/>
        </p:nvSpPr>
        <p:spPr bwMode="auto">
          <a:xfrm>
            <a:off x="6273800" y="3479800"/>
            <a:ext cx="0" cy="1549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33" name="Text Box 41"/>
          <p:cNvSpPr txBox="1">
            <a:spLocks noChangeArrowheads="1"/>
          </p:cNvSpPr>
          <p:nvPr/>
        </p:nvSpPr>
        <p:spPr bwMode="auto">
          <a:xfrm>
            <a:off x="4275667" y="3822701"/>
            <a:ext cx="1276351" cy="411163"/>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Instruction Decoder</a:t>
            </a:r>
            <a:endParaRPr lang="en-US" altLang="en-US"/>
          </a:p>
        </p:txBody>
      </p:sp>
      <p:sp>
        <p:nvSpPr>
          <p:cNvPr id="4109" name="Line 42"/>
          <p:cNvSpPr>
            <a:spLocks noChangeShapeType="1"/>
          </p:cNvSpPr>
          <p:nvPr/>
        </p:nvSpPr>
        <p:spPr bwMode="auto">
          <a:xfrm>
            <a:off x="4927600" y="3479801"/>
            <a:ext cx="0" cy="346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0" name="Line 43"/>
          <p:cNvSpPr>
            <a:spLocks noChangeShapeType="1"/>
          </p:cNvSpPr>
          <p:nvPr/>
        </p:nvSpPr>
        <p:spPr bwMode="auto">
          <a:xfrm>
            <a:off x="4927600" y="4224338"/>
            <a:ext cx="0"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11" name="Line 44"/>
          <p:cNvSpPr>
            <a:spLocks noChangeShapeType="1"/>
          </p:cNvSpPr>
          <p:nvPr/>
        </p:nvSpPr>
        <p:spPr bwMode="auto">
          <a:xfrm>
            <a:off x="4927600" y="5418138"/>
            <a:ext cx="12530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2" name="Text Box 45"/>
          <p:cNvSpPr txBox="1">
            <a:spLocks noChangeArrowheads="1"/>
          </p:cNvSpPr>
          <p:nvPr/>
        </p:nvSpPr>
        <p:spPr bwMode="auto">
          <a:xfrm>
            <a:off x="6775451" y="5510213"/>
            <a:ext cx="819149"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ALU</a:t>
            </a:r>
            <a:endParaRPr lang="en-US" altLang="en-US"/>
          </a:p>
        </p:txBody>
      </p:sp>
      <p:sp>
        <p:nvSpPr>
          <p:cNvPr id="4113" name="Text Box 46"/>
          <p:cNvSpPr txBox="1">
            <a:spLocks noChangeArrowheads="1"/>
          </p:cNvSpPr>
          <p:nvPr/>
        </p:nvSpPr>
        <p:spPr bwMode="auto">
          <a:xfrm>
            <a:off x="4597400" y="2339976"/>
            <a:ext cx="2362200" cy="2905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4114" name="Line 47"/>
          <p:cNvSpPr>
            <a:spLocks noChangeShapeType="1"/>
          </p:cNvSpPr>
          <p:nvPr/>
        </p:nvSpPr>
        <p:spPr bwMode="auto">
          <a:xfrm>
            <a:off x="5679017" y="2624138"/>
            <a:ext cx="0" cy="565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15" name="Text Box 48"/>
          <p:cNvSpPr txBox="1">
            <a:spLocks noChangeArrowheads="1"/>
          </p:cNvSpPr>
          <p:nvPr/>
        </p:nvSpPr>
        <p:spPr bwMode="auto">
          <a:xfrm>
            <a:off x="8371418" y="1833564"/>
            <a:ext cx="2237316" cy="14382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4116" name="Text Box 49"/>
          <p:cNvSpPr txBox="1">
            <a:spLocks noChangeArrowheads="1"/>
          </p:cNvSpPr>
          <p:nvPr/>
        </p:nvSpPr>
        <p:spPr bwMode="auto">
          <a:xfrm>
            <a:off x="8360834" y="1833564"/>
            <a:ext cx="2247900" cy="3000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1</a:t>
            </a:r>
            <a:endParaRPr lang="en-US" altLang="en-US"/>
          </a:p>
        </p:txBody>
      </p:sp>
      <p:sp>
        <p:nvSpPr>
          <p:cNvPr id="4117" name="Text Box 50"/>
          <p:cNvSpPr txBox="1">
            <a:spLocks noChangeArrowheads="1"/>
          </p:cNvSpPr>
          <p:nvPr/>
        </p:nvSpPr>
        <p:spPr bwMode="auto">
          <a:xfrm>
            <a:off x="8360834" y="2070100"/>
            <a:ext cx="2247900" cy="27940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2</a:t>
            </a:r>
            <a:endParaRPr lang="en-US" altLang="en-US"/>
          </a:p>
        </p:txBody>
      </p:sp>
      <p:sp>
        <p:nvSpPr>
          <p:cNvPr id="4118" name="Text Box 51"/>
          <p:cNvSpPr txBox="1">
            <a:spLocks noChangeArrowheads="1"/>
          </p:cNvSpPr>
          <p:nvPr/>
        </p:nvSpPr>
        <p:spPr bwMode="auto">
          <a:xfrm>
            <a:off x="8360834" y="2292351"/>
            <a:ext cx="2247900" cy="258763"/>
          </a:xfrm>
          <a:prstGeom prst="rect">
            <a:avLst/>
          </a:prstGeom>
          <a:solidFill>
            <a:srgbClr val="E94417"/>
          </a:solidFill>
          <a:ln w="9525">
            <a:solidFill>
              <a:srgbClr val="000000"/>
            </a:solidFill>
            <a:miter lim="800000"/>
            <a:headEnd/>
            <a:tailEnd/>
          </a:ln>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  3     </a:t>
            </a:r>
            <a:r>
              <a:rPr lang="en-US" altLang="en-US" sz="1000" b="1"/>
              <a:t>0101 0000 0000 0110</a:t>
            </a:r>
            <a:endParaRPr lang="en-US" altLang="en-US" b="1"/>
          </a:p>
        </p:txBody>
      </p:sp>
      <p:sp>
        <p:nvSpPr>
          <p:cNvPr id="4119" name="Text Box 52"/>
          <p:cNvSpPr txBox="1">
            <a:spLocks noChangeArrowheads="1"/>
          </p:cNvSpPr>
          <p:nvPr/>
        </p:nvSpPr>
        <p:spPr bwMode="auto">
          <a:xfrm>
            <a:off x="8360834" y="2543176"/>
            <a:ext cx="2247900" cy="238125"/>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4</a:t>
            </a:r>
            <a:endParaRPr lang="en-US" altLang="en-US"/>
          </a:p>
        </p:txBody>
      </p:sp>
      <p:sp>
        <p:nvSpPr>
          <p:cNvPr id="4120" name="Text Box 53"/>
          <p:cNvSpPr txBox="1">
            <a:spLocks noChangeArrowheads="1"/>
          </p:cNvSpPr>
          <p:nvPr/>
        </p:nvSpPr>
        <p:spPr bwMode="auto">
          <a:xfrm>
            <a:off x="8360834" y="2781300"/>
            <a:ext cx="2247900" cy="287338"/>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5</a:t>
            </a:r>
            <a:endParaRPr lang="en-US" altLang="en-US"/>
          </a:p>
        </p:txBody>
      </p:sp>
      <p:sp>
        <p:nvSpPr>
          <p:cNvPr id="4121" name="Text Box 54"/>
          <p:cNvSpPr txBox="1">
            <a:spLocks noChangeArrowheads="1"/>
          </p:cNvSpPr>
          <p:nvPr/>
        </p:nvSpPr>
        <p:spPr bwMode="auto">
          <a:xfrm>
            <a:off x="8360834" y="3024188"/>
            <a:ext cx="2247900" cy="260350"/>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r>
              <a:rPr lang="en-US" altLang="en-US" sz="1200"/>
              <a:t>6</a:t>
            </a:r>
            <a:endParaRPr lang="en-US" altLang="en-US"/>
          </a:p>
        </p:txBody>
      </p:sp>
      <p:sp>
        <p:nvSpPr>
          <p:cNvPr id="4122" name="Rectangle 55"/>
          <p:cNvSpPr>
            <a:spLocks noChangeArrowheads="1"/>
          </p:cNvSpPr>
          <p:nvPr/>
        </p:nvSpPr>
        <p:spPr bwMode="auto">
          <a:xfrm>
            <a:off x="8193617" y="1833564"/>
            <a:ext cx="101600" cy="1609725"/>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endParaRPr lang="en-GB" altLang="en-US"/>
          </a:p>
        </p:txBody>
      </p:sp>
      <p:sp>
        <p:nvSpPr>
          <p:cNvPr id="4123" name="Line 56"/>
          <p:cNvSpPr>
            <a:spLocks noChangeShapeType="1"/>
          </p:cNvSpPr>
          <p:nvPr/>
        </p:nvSpPr>
        <p:spPr bwMode="auto">
          <a:xfrm flipH="1">
            <a:off x="6938433" y="2460625"/>
            <a:ext cx="1244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4" name="Text Box 57"/>
          <p:cNvSpPr txBox="1">
            <a:spLocks noChangeArrowheads="1"/>
          </p:cNvSpPr>
          <p:nvPr/>
        </p:nvSpPr>
        <p:spPr bwMode="auto">
          <a:xfrm>
            <a:off x="5054600" y="1847850"/>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endParaRPr lang="en-GB" altLang="en-US"/>
          </a:p>
        </p:txBody>
      </p:sp>
      <p:sp>
        <p:nvSpPr>
          <p:cNvPr id="4125" name="Line 58"/>
          <p:cNvSpPr>
            <a:spLocks noChangeShapeType="1"/>
          </p:cNvSpPr>
          <p:nvPr/>
        </p:nvSpPr>
        <p:spPr bwMode="auto">
          <a:xfrm>
            <a:off x="7406217" y="1997075"/>
            <a:ext cx="751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26" name="Text Box 59"/>
          <p:cNvSpPr txBox="1">
            <a:spLocks noChangeArrowheads="1"/>
          </p:cNvSpPr>
          <p:nvPr/>
        </p:nvSpPr>
        <p:spPr bwMode="auto">
          <a:xfrm>
            <a:off x="3119967" y="1341438"/>
            <a:ext cx="2362200" cy="292100"/>
          </a:xfrm>
          <a:prstGeom prst="rect">
            <a:avLst/>
          </a:prstGeom>
          <a:solidFill>
            <a:srgbClr val="CCFFFF"/>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0000 0000 0000 0011</a:t>
            </a:r>
            <a:endParaRPr lang="en-US" altLang="en-US"/>
          </a:p>
        </p:txBody>
      </p:sp>
      <p:sp>
        <p:nvSpPr>
          <p:cNvPr id="4127" name="Text Box 60"/>
          <p:cNvSpPr txBox="1">
            <a:spLocks noChangeArrowheads="1"/>
          </p:cNvSpPr>
          <p:nvPr/>
        </p:nvSpPr>
        <p:spPr bwMode="auto">
          <a:xfrm>
            <a:off x="2832101" y="2997200"/>
            <a:ext cx="161501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Current Instruction Register (CIR)</a:t>
            </a:r>
            <a:endParaRPr lang="en-US" altLang="en-US"/>
          </a:p>
        </p:txBody>
      </p:sp>
      <p:sp>
        <p:nvSpPr>
          <p:cNvPr id="4128" name="Line 61"/>
          <p:cNvSpPr>
            <a:spLocks noChangeShapeType="1"/>
          </p:cNvSpPr>
          <p:nvPr/>
        </p:nvSpPr>
        <p:spPr bwMode="auto">
          <a:xfrm>
            <a:off x="5475817" y="1512888"/>
            <a:ext cx="73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29" name="Line 62"/>
          <p:cNvSpPr>
            <a:spLocks noChangeShapeType="1"/>
          </p:cNvSpPr>
          <p:nvPr/>
        </p:nvSpPr>
        <p:spPr bwMode="auto">
          <a:xfrm>
            <a:off x="6212417" y="1512889"/>
            <a:ext cx="0" cy="320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30" name="Text Box 63"/>
          <p:cNvSpPr txBox="1">
            <a:spLocks noChangeArrowheads="1"/>
          </p:cNvSpPr>
          <p:nvPr/>
        </p:nvSpPr>
        <p:spPr bwMode="auto">
          <a:xfrm>
            <a:off x="2832100" y="1773238"/>
            <a:ext cx="2000251"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Address Register</a:t>
            </a:r>
            <a:endParaRPr lang="en-US" altLang="en-US"/>
          </a:p>
        </p:txBody>
      </p:sp>
      <p:sp>
        <p:nvSpPr>
          <p:cNvPr id="4131" name="Text Box 64"/>
          <p:cNvSpPr txBox="1">
            <a:spLocks noChangeArrowheads="1"/>
          </p:cNvSpPr>
          <p:nvPr/>
        </p:nvSpPr>
        <p:spPr bwMode="auto">
          <a:xfrm>
            <a:off x="2910417" y="2270125"/>
            <a:ext cx="1615016"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Memory Buffer Register</a:t>
            </a:r>
            <a:endParaRPr lang="en-US" altLang="en-US"/>
          </a:p>
        </p:txBody>
      </p:sp>
      <p:sp>
        <p:nvSpPr>
          <p:cNvPr id="4132" name="Text Box 65"/>
          <p:cNvSpPr txBox="1">
            <a:spLocks noChangeArrowheads="1"/>
          </p:cNvSpPr>
          <p:nvPr/>
        </p:nvSpPr>
        <p:spPr bwMode="auto">
          <a:xfrm>
            <a:off x="8564034" y="1530350"/>
            <a:ext cx="161501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Main Memory</a:t>
            </a:r>
            <a:endParaRPr lang="en-US" altLang="en-US"/>
          </a:p>
        </p:txBody>
      </p:sp>
      <p:sp>
        <p:nvSpPr>
          <p:cNvPr id="4133" name="Text Box 66"/>
          <p:cNvSpPr txBox="1">
            <a:spLocks noChangeArrowheads="1"/>
          </p:cNvSpPr>
          <p:nvPr/>
        </p:nvSpPr>
        <p:spPr bwMode="auto">
          <a:xfrm>
            <a:off x="7279217" y="1577975"/>
            <a:ext cx="1066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Address</a:t>
            </a:r>
            <a:br>
              <a:rPr lang="en-GB" altLang="en-US" sz="1100" b="1"/>
            </a:br>
            <a:r>
              <a:rPr lang="en-GB" altLang="en-US" sz="1100" b="1"/>
              <a:t>Bus</a:t>
            </a:r>
            <a:endParaRPr lang="en-US" altLang="en-US"/>
          </a:p>
        </p:txBody>
      </p:sp>
      <p:sp>
        <p:nvSpPr>
          <p:cNvPr id="4134" name="Text Box 67"/>
          <p:cNvSpPr txBox="1">
            <a:spLocks noChangeArrowheads="1"/>
          </p:cNvSpPr>
          <p:nvPr/>
        </p:nvSpPr>
        <p:spPr bwMode="auto">
          <a:xfrm>
            <a:off x="6760634" y="2441576"/>
            <a:ext cx="161501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Data Bus</a:t>
            </a:r>
            <a:endParaRPr lang="en-US" altLang="en-US"/>
          </a:p>
        </p:txBody>
      </p:sp>
      <p:sp>
        <p:nvSpPr>
          <p:cNvPr id="4135" name="Text Box 68"/>
          <p:cNvSpPr txBox="1">
            <a:spLocks noChangeArrowheads="1"/>
          </p:cNvSpPr>
          <p:nvPr/>
        </p:nvSpPr>
        <p:spPr bwMode="auto">
          <a:xfrm>
            <a:off x="8360833" y="3262314"/>
            <a:ext cx="20574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200" b="1">
                <a:latin typeface="Arial Black" pitchFamily="34" charset="0"/>
              </a:rPr>
              <a:t>:</a:t>
            </a:r>
            <a:endParaRPr lang="en-US" altLang="en-US"/>
          </a:p>
        </p:txBody>
      </p:sp>
      <p:sp>
        <p:nvSpPr>
          <p:cNvPr id="4136" name="Line 69"/>
          <p:cNvSpPr>
            <a:spLocks noChangeShapeType="1"/>
          </p:cNvSpPr>
          <p:nvPr/>
        </p:nvSpPr>
        <p:spPr bwMode="auto">
          <a:xfrm>
            <a:off x="8777817" y="1825625"/>
            <a:ext cx="0" cy="1436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7" name="Text Box 70"/>
          <p:cNvSpPr txBox="1">
            <a:spLocks noChangeArrowheads="1"/>
          </p:cNvSpPr>
          <p:nvPr/>
        </p:nvSpPr>
        <p:spPr bwMode="auto">
          <a:xfrm>
            <a:off x="2544234" y="1125539"/>
            <a:ext cx="503767" cy="236537"/>
          </a:xfrm>
          <a:prstGeom prst="rect">
            <a:avLst/>
          </a:prstGeom>
          <a:solidFill>
            <a:srgbClr val="E94417"/>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Aft>
                <a:spcPts val="600"/>
              </a:spcAft>
            </a:pPr>
            <a:r>
              <a:rPr lang="en-GB" altLang="en-US" sz="1100" b="1"/>
              <a:t>+1</a:t>
            </a:r>
            <a:endParaRPr lang="en-US" altLang="en-US"/>
          </a:p>
        </p:txBody>
      </p:sp>
      <p:sp>
        <p:nvSpPr>
          <p:cNvPr id="4138" name="Line 71"/>
          <p:cNvSpPr>
            <a:spLocks noChangeShapeType="1"/>
          </p:cNvSpPr>
          <p:nvPr/>
        </p:nvSpPr>
        <p:spPr bwMode="auto">
          <a:xfrm flipH="1">
            <a:off x="2783417" y="1533525"/>
            <a:ext cx="330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39" name="Line 72"/>
          <p:cNvSpPr>
            <a:spLocks noChangeShapeType="1"/>
          </p:cNvSpPr>
          <p:nvPr/>
        </p:nvSpPr>
        <p:spPr bwMode="auto">
          <a:xfrm flipV="1">
            <a:off x="2783417" y="1350963"/>
            <a:ext cx="0" cy="176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40" name="Line 73"/>
          <p:cNvSpPr>
            <a:spLocks noChangeShapeType="1"/>
          </p:cNvSpPr>
          <p:nvPr/>
        </p:nvSpPr>
        <p:spPr bwMode="auto">
          <a:xfrm>
            <a:off x="3024718" y="1196975"/>
            <a:ext cx="12467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41" name="Line 74"/>
          <p:cNvSpPr>
            <a:spLocks noChangeShapeType="1"/>
          </p:cNvSpPr>
          <p:nvPr/>
        </p:nvSpPr>
        <p:spPr bwMode="auto">
          <a:xfrm>
            <a:off x="4271433" y="1196975"/>
            <a:ext cx="0" cy="139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42" name="Text Box 75"/>
          <p:cNvSpPr txBox="1">
            <a:spLocks noChangeArrowheads="1"/>
          </p:cNvSpPr>
          <p:nvPr/>
        </p:nvSpPr>
        <p:spPr bwMode="auto">
          <a:xfrm>
            <a:off x="1007534" y="1341438"/>
            <a:ext cx="161501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Program Counter</a:t>
            </a:r>
            <a:endParaRPr lang="en-US" altLang="en-US"/>
          </a:p>
        </p:txBody>
      </p:sp>
      <p:sp>
        <p:nvSpPr>
          <p:cNvPr id="4143" name="Text Box 76"/>
          <p:cNvSpPr txBox="1">
            <a:spLocks noChangeArrowheads="1"/>
          </p:cNvSpPr>
          <p:nvPr/>
        </p:nvSpPr>
        <p:spPr bwMode="auto">
          <a:xfrm>
            <a:off x="6479117" y="4076701"/>
            <a:ext cx="16150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Accumulator</a:t>
            </a:r>
            <a:endParaRPr lang="en-US" altLang="en-US"/>
          </a:p>
        </p:txBody>
      </p:sp>
      <p:sp>
        <p:nvSpPr>
          <p:cNvPr id="4144" name="Text Box 77"/>
          <p:cNvSpPr txBox="1">
            <a:spLocks noChangeArrowheads="1"/>
          </p:cNvSpPr>
          <p:nvPr/>
        </p:nvSpPr>
        <p:spPr bwMode="auto">
          <a:xfrm>
            <a:off x="4368800" y="2924175"/>
            <a:ext cx="124671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Op-code</a:t>
            </a:r>
            <a:endParaRPr lang="en-US" altLang="en-US"/>
          </a:p>
        </p:txBody>
      </p:sp>
      <p:sp>
        <p:nvSpPr>
          <p:cNvPr id="4145" name="Text Box 78"/>
          <p:cNvSpPr txBox="1">
            <a:spLocks noChangeArrowheads="1"/>
          </p:cNvSpPr>
          <p:nvPr/>
        </p:nvSpPr>
        <p:spPr bwMode="auto">
          <a:xfrm>
            <a:off x="5808133" y="2924175"/>
            <a:ext cx="115146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Operand</a:t>
            </a:r>
            <a:endParaRPr lang="en-US" altLang="en-US"/>
          </a:p>
        </p:txBody>
      </p:sp>
      <p:sp>
        <p:nvSpPr>
          <p:cNvPr id="4146" name="Text Box 79"/>
          <p:cNvSpPr txBox="1">
            <a:spLocks noChangeArrowheads="1"/>
          </p:cNvSpPr>
          <p:nvPr/>
        </p:nvSpPr>
        <p:spPr bwMode="auto">
          <a:xfrm>
            <a:off x="10608733" y="2324100"/>
            <a:ext cx="115358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t>“ADD #6”</a:t>
            </a:r>
            <a:endParaRPr lang="en-US" altLang="en-US" sz="1200"/>
          </a:p>
        </p:txBody>
      </p:sp>
      <p:sp>
        <p:nvSpPr>
          <p:cNvPr id="4147" name="Text Box 80"/>
          <p:cNvSpPr txBox="1">
            <a:spLocks noChangeArrowheads="1"/>
          </p:cNvSpPr>
          <p:nvPr/>
        </p:nvSpPr>
        <p:spPr bwMode="auto">
          <a:xfrm>
            <a:off x="624418" y="3860800"/>
            <a:ext cx="3359149"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endParaRPr lang="en-GB" altLang="en-US"/>
          </a:p>
        </p:txBody>
      </p:sp>
      <p:sp>
        <p:nvSpPr>
          <p:cNvPr id="4148" name="Text Box 81"/>
          <p:cNvSpPr txBox="1">
            <a:spLocks noChangeArrowheads="1"/>
          </p:cNvSpPr>
          <p:nvPr/>
        </p:nvSpPr>
        <p:spPr bwMode="auto">
          <a:xfrm>
            <a:off x="3215218" y="1412875"/>
            <a:ext cx="211243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100" b="1"/>
              <a:t>0000 0000 0000 0011</a:t>
            </a:r>
            <a:endParaRPr lang="en-US" altLang="en-US" sz="1100" b="1"/>
          </a:p>
        </p:txBody>
      </p:sp>
      <p:sp>
        <p:nvSpPr>
          <p:cNvPr id="8274" name="Text Box 82"/>
          <p:cNvSpPr txBox="1">
            <a:spLocks noChangeArrowheads="1"/>
          </p:cNvSpPr>
          <p:nvPr/>
        </p:nvSpPr>
        <p:spPr bwMode="auto">
          <a:xfrm>
            <a:off x="527051" y="3933826"/>
            <a:ext cx="2400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800">
                <a:solidFill>
                  <a:schemeClr val="accent2"/>
                </a:solidFill>
              </a:rPr>
              <a:t>Execute</a:t>
            </a:r>
            <a:endParaRPr lang="en-US" altLang="en-US" sz="2800">
              <a:solidFill>
                <a:schemeClr val="accent2"/>
              </a:solidFill>
            </a:endParaRPr>
          </a:p>
        </p:txBody>
      </p:sp>
      <p:sp>
        <p:nvSpPr>
          <p:cNvPr id="8275" name="Text Box 83"/>
          <p:cNvSpPr txBox="1">
            <a:spLocks noChangeArrowheads="1"/>
          </p:cNvSpPr>
          <p:nvPr/>
        </p:nvSpPr>
        <p:spPr bwMode="auto">
          <a:xfrm>
            <a:off x="912285" y="5078414"/>
            <a:ext cx="34586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chemeClr val="accent2"/>
                </a:solidFill>
              </a:rPr>
              <a:t>Decode instruction</a:t>
            </a:r>
            <a:endParaRPr lang="en-GB" altLang="en-US" sz="2000">
              <a:solidFill>
                <a:schemeClr val="accent2"/>
              </a:solidFill>
              <a:sym typeface="Symbol" pitchFamily="18" charset="2"/>
            </a:endParaRPr>
          </a:p>
        </p:txBody>
      </p:sp>
      <p:sp>
        <p:nvSpPr>
          <p:cNvPr id="8276" name="Text Box 84"/>
          <p:cNvSpPr txBox="1">
            <a:spLocks noChangeArrowheads="1"/>
          </p:cNvSpPr>
          <p:nvPr/>
        </p:nvSpPr>
        <p:spPr bwMode="auto">
          <a:xfrm>
            <a:off x="912284" y="5373689"/>
            <a:ext cx="357928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chemeClr val="accent2"/>
                </a:solidFill>
              </a:rPr>
              <a:t>Execute instruction</a:t>
            </a:r>
            <a:endParaRPr lang="en-US" altLang="en-US" sz="2000">
              <a:solidFill>
                <a:schemeClr val="accent2"/>
              </a:solidFill>
            </a:endParaRPr>
          </a:p>
        </p:txBody>
      </p:sp>
      <p:sp>
        <p:nvSpPr>
          <p:cNvPr id="4152" name="Text Box 85"/>
          <p:cNvSpPr txBox="1">
            <a:spLocks noChangeArrowheads="1"/>
          </p:cNvSpPr>
          <p:nvPr/>
        </p:nvSpPr>
        <p:spPr bwMode="auto">
          <a:xfrm>
            <a:off x="4847168" y="2349501"/>
            <a:ext cx="1919817" cy="288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0101 0000 0000 0110</a:t>
            </a:r>
          </a:p>
          <a:p>
            <a:pPr algn="ctr"/>
            <a:endParaRPr lang="en-US" altLang="en-US"/>
          </a:p>
        </p:txBody>
      </p:sp>
      <p:sp>
        <p:nvSpPr>
          <p:cNvPr id="4153" name="Text Box 86"/>
          <p:cNvSpPr txBox="1">
            <a:spLocks noChangeArrowheads="1"/>
          </p:cNvSpPr>
          <p:nvPr/>
        </p:nvSpPr>
        <p:spPr bwMode="auto">
          <a:xfrm>
            <a:off x="3119967" y="1341438"/>
            <a:ext cx="2362200" cy="292100"/>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100" b="1"/>
              <a:t>0000 0000 0000 0100</a:t>
            </a:r>
            <a:endParaRPr lang="en-US" altLang="en-US"/>
          </a:p>
        </p:txBody>
      </p:sp>
      <p:sp>
        <p:nvSpPr>
          <p:cNvPr id="4154" name="Text Box 87"/>
          <p:cNvSpPr txBox="1">
            <a:spLocks noChangeArrowheads="1"/>
          </p:cNvSpPr>
          <p:nvPr/>
        </p:nvSpPr>
        <p:spPr bwMode="auto">
          <a:xfrm>
            <a:off x="5422901" y="3219450"/>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4155" name="Text Box 88"/>
          <p:cNvSpPr txBox="1">
            <a:spLocks noChangeArrowheads="1"/>
          </p:cNvSpPr>
          <p:nvPr/>
        </p:nvSpPr>
        <p:spPr bwMode="auto">
          <a:xfrm>
            <a:off x="4751917" y="3213100"/>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4156" name="Text Box 89"/>
          <p:cNvSpPr txBox="1">
            <a:spLocks noChangeArrowheads="1"/>
          </p:cNvSpPr>
          <p:nvPr/>
        </p:nvSpPr>
        <p:spPr bwMode="auto">
          <a:xfrm>
            <a:off x="5232401" y="1844676"/>
            <a:ext cx="191981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0000 0000 0000 0011</a:t>
            </a:r>
          </a:p>
          <a:p>
            <a:pPr algn="ctr"/>
            <a:endParaRPr lang="en-US" altLang="en-US"/>
          </a:p>
        </p:txBody>
      </p:sp>
      <p:sp>
        <p:nvSpPr>
          <p:cNvPr id="8282" name="Text Box 90"/>
          <p:cNvSpPr txBox="1">
            <a:spLocks noChangeArrowheads="1"/>
          </p:cNvSpPr>
          <p:nvPr/>
        </p:nvSpPr>
        <p:spPr bwMode="auto">
          <a:xfrm>
            <a:off x="5422901" y="3213100"/>
            <a:ext cx="153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0000 0000 0110</a:t>
            </a:r>
          </a:p>
          <a:p>
            <a:pPr algn="ctr"/>
            <a:endParaRPr lang="en-US" altLang="en-US"/>
          </a:p>
        </p:txBody>
      </p:sp>
      <p:sp>
        <p:nvSpPr>
          <p:cNvPr id="8283" name="Text Box 91"/>
          <p:cNvSpPr txBox="1">
            <a:spLocks noChangeArrowheads="1"/>
          </p:cNvSpPr>
          <p:nvPr/>
        </p:nvSpPr>
        <p:spPr bwMode="auto">
          <a:xfrm>
            <a:off x="6864351" y="4365626"/>
            <a:ext cx="1919816"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0000 0000 0000 0100</a:t>
            </a:r>
          </a:p>
          <a:p>
            <a:pPr algn="ctr"/>
            <a:endParaRPr lang="en-US" altLang="en-US"/>
          </a:p>
        </p:txBody>
      </p:sp>
      <p:sp>
        <p:nvSpPr>
          <p:cNvPr id="8284" name="Text Box 92"/>
          <p:cNvSpPr txBox="1">
            <a:spLocks noChangeArrowheads="1"/>
          </p:cNvSpPr>
          <p:nvPr/>
        </p:nvSpPr>
        <p:spPr bwMode="auto">
          <a:xfrm>
            <a:off x="6288617" y="5516564"/>
            <a:ext cx="1919816" cy="217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0000 0000 0000 1010</a:t>
            </a:r>
          </a:p>
          <a:p>
            <a:pPr algn="ctr"/>
            <a:endParaRPr lang="en-US" altLang="en-US"/>
          </a:p>
        </p:txBody>
      </p:sp>
      <p:sp>
        <p:nvSpPr>
          <p:cNvPr id="8285" name="Text Box 93"/>
          <p:cNvSpPr txBox="1">
            <a:spLocks noChangeArrowheads="1"/>
          </p:cNvSpPr>
          <p:nvPr/>
        </p:nvSpPr>
        <p:spPr bwMode="auto">
          <a:xfrm>
            <a:off x="1295400" y="5805489"/>
            <a:ext cx="115358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rgbClr val="E94417"/>
                </a:solidFill>
              </a:rPr>
              <a:t>6 + 4</a:t>
            </a:r>
            <a:endParaRPr lang="en-US" altLang="en-US" sz="2000">
              <a:solidFill>
                <a:srgbClr val="E94417"/>
              </a:solidFill>
            </a:endParaRPr>
          </a:p>
        </p:txBody>
      </p:sp>
      <p:sp>
        <p:nvSpPr>
          <p:cNvPr id="8286" name="Text Box 94"/>
          <p:cNvSpPr txBox="1">
            <a:spLocks noChangeArrowheads="1"/>
          </p:cNvSpPr>
          <p:nvPr/>
        </p:nvSpPr>
        <p:spPr bwMode="auto">
          <a:xfrm>
            <a:off x="2256367" y="5805489"/>
            <a:ext cx="115358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2000">
                <a:solidFill>
                  <a:srgbClr val="E94417"/>
                </a:solidFill>
              </a:rPr>
              <a:t>= 10</a:t>
            </a:r>
            <a:endParaRPr lang="en-US" altLang="en-US" sz="2000">
              <a:solidFill>
                <a:srgbClr val="E94417"/>
              </a:solidFill>
            </a:endParaRPr>
          </a:p>
        </p:txBody>
      </p:sp>
      <p:sp>
        <p:nvSpPr>
          <p:cNvPr id="8287" name="Text Box 95"/>
          <p:cNvSpPr txBox="1">
            <a:spLocks noChangeArrowheads="1"/>
          </p:cNvSpPr>
          <p:nvPr/>
        </p:nvSpPr>
        <p:spPr bwMode="auto">
          <a:xfrm>
            <a:off x="2351618" y="3789364"/>
            <a:ext cx="182456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Aft>
                <a:spcPts val="600"/>
              </a:spcAft>
            </a:pPr>
            <a:r>
              <a:rPr lang="en-GB" altLang="en-US" sz="1200" b="1">
                <a:solidFill>
                  <a:srgbClr val="E94417"/>
                </a:solidFill>
              </a:rPr>
              <a:t>“ADD operand to accumulator”</a:t>
            </a:r>
            <a:endParaRPr lang="en-US" altLang="en-US" sz="1200" b="1">
              <a:solidFill>
                <a:srgbClr val="E94417"/>
              </a:solidFill>
            </a:endParaRPr>
          </a:p>
        </p:txBody>
      </p:sp>
      <p:sp>
        <p:nvSpPr>
          <p:cNvPr id="8288" name="Text Box 96"/>
          <p:cNvSpPr txBox="1">
            <a:spLocks noChangeArrowheads="1"/>
          </p:cNvSpPr>
          <p:nvPr/>
        </p:nvSpPr>
        <p:spPr bwMode="auto">
          <a:xfrm>
            <a:off x="7004051" y="4983163"/>
            <a:ext cx="38311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spcBef>
                <a:spcPct val="50000"/>
              </a:spcBef>
            </a:pPr>
            <a:r>
              <a:rPr lang="en-GB" altLang="en-US" sz="1600" b="1"/>
              <a:t>+</a:t>
            </a:r>
            <a:endParaRPr lang="en-US" altLang="en-US" sz="1600" b="1"/>
          </a:p>
        </p:txBody>
      </p:sp>
      <p:sp>
        <p:nvSpPr>
          <p:cNvPr id="8289" name="Text Box 97"/>
          <p:cNvSpPr txBox="1">
            <a:spLocks noChangeArrowheads="1"/>
          </p:cNvSpPr>
          <p:nvPr/>
        </p:nvSpPr>
        <p:spPr bwMode="auto">
          <a:xfrm>
            <a:off x="527052" y="4365626"/>
            <a:ext cx="31686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spcBef>
                <a:spcPct val="50000"/>
              </a:spcBef>
            </a:pPr>
            <a:r>
              <a:rPr lang="en-GB" altLang="en-US">
                <a:solidFill>
                  <a:schemeClr val="accent2"/>
                </a:solidFill>
              </a:rPr>
              <a:t>End of F-E Cycle</a:t>
            </a:r>
            <a:endParaRPr lang="en-US" altLang="en-US">
              <a:solidFill>
                <a:schemeClr val="accent2"/>
              </a:solidFill>
            </a:endParaRPr>
          </a:p>
        </p:txBody>
      </p:sp>
      <p:sp>
        <p:nvSpPr>
          <p:cNvPr id="8290" name="Text Box 98"/>
          <p:cNvSpPr txBox="1">
            <a:spLocks noChangeArrowheads="1"/>
          </p:cNvSpPr>
          <p:nvPr/>
        </p:nvSpPr>
        <p:spPr bwMode="auto">
          <a:xfrm>
            <a:off x="4751917" y="3213100"/>
            <a:ext cx="48048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algn="ctr"/>
            <a:r>
              <a:rPr lang="en-US" altLang="en-US" sz="1100" b="1"/>
              <a:t>0101</a:t>
            </a:r>
          </a:p>
          <a:p>
            <a:pPr algn="ctr"/>
            <a:endParaRPr lang="en-US" altLang="en-US"/>
          </a:p>
        </p:txBody>
      </p:sp>
      <p:sp>
        <p:nvSpPr>
          <p:cNvPr id="4166" name="Text Box 3"/>
          <p:cNvSpPr txBox="1">
            <a:spLocks noChangeArrowheads="1"/>
          </p:cNvSpPr>
          <p:nvPr/>
        </p:nvSpPr>
        <p:spPr bwMode="auto">
          <a:xfrm>
            <a:off x="7056967" y="692150"/>
            <a:ext cx="3776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Geneva" pitchFamily="1" charset="-128"/>
              </a:defRPr>
            </a:lvl1pPr>
            <a:lvl2pPr marL="742950" indent="-285750">
              <a:defRPr sz="2400">
                <a:solidFill>
                  <a:schemeClr val="tx1"/>
                </a:solidFill>
                <a:latin typeface="Arial" charset="0"/>
                <a:ea typeface="Geneva" pitchFamily="1" charset="-128"/>
              </a:defRPr>
            </a:lvl2pPr>
            <a:lvl3pPr marL="1143000" indent="-228600">
              <a:defRPr sz="2400">
                <a:solidFill>
                  <a:schemeClr val="tx1"/>
                </a:solidFill>
                <a:latin typeface="Arial" charset="0"/>
                <a:ea typeface="Geneva" pitchFamily="1" charset="-128"/>
              </a:defRPr>
            </a:lvl3pPr>
            <a:lvl4pPr marL="1600200" indent="-228600">
              <a:defRPr sz="2400">
                <a:solidFill>
                  <a:schemeClr val="tx1"/>
                </a:solidFill>
                <a:latin typeface="Arial" charset="0"/>
                <a:ea typeface="Geneva" pitchFamily="1" charset="-128"/>
              </a:defRPr>
            </a:lvl4pPr>
            <a:lvl5pPr marL="2057400" indent="-228600">
              <a:defRPr sz="2400">
                <a:solidFill>
                  <a:schemeClr val="tx1"/>
                </a:solidFill>
                <a:latin typeface="Arial" charset="0"/>
                <a:ea typeface="Geneva" pitchFamily="1" charset="-128"/>
              </a:defRPr>
            </a:lvl5pPr>
            <a:lvl6pPr marL="2514600" indent="-228600" eaLnBrk="0" fontAlgn="base" hangingPunct="0">
              <a:spcBef>
                <a:spcPct val="0"/>
              </a:spcBef>
              <a:spcAft>
                <a:spcPct val="0"/>
              </a:spcAft>
              <a:defRPr sz="2400">
                <a:solidFill>
                  <a:schemeClr val="tx1"/>
                </a:solidFill>
                <a:latin typeface="Arial" charset="0"/>
                <a:ea typeface="Geneva" pitchFamily="1" charset="-128"/>
              </a:defRPr>
            </a:lvl6pPr>
            <a:lvl7pPr marL="2971800" indent="-228600" eaLnBrk="0" fontAlgn="base" hangingPunct="0">
              <a:spcBef>
                <a:spcPct val="0"/>
              </a:spcBef>
              <a:spcAft>
                <a:spcPct val="0"/>
              </a:spcAft>
              <a:defRPr sz="2400">
                <a:solidFill>
                  <a:schemeClr val="tx1"/>
                </a:solidFill>
                <a:latin typeface="Arial" charset="0"/>
                <a:ea typeface="Geneva" pitchFamily="1" charset="-128"/>
              </a:defRPr>
            </a:lvl7pPr>
            <a:lvl8pPr marL="3429000" indent="-228600" eaLnBrk="0" fontAlgn="base" hangingPunct="0">
              <a:spcBef>
                <a:spcPct val="0"/>
              </a:spcBef>
              <a:spcAft>
                <a:spcPct val="0"/>
              </a:spcAft>
              <a:defRPr sz="2400">
                <a:solidFill>
                  <a:schemeClr val="tx1"/>
                </a:solidFill>
                <a:latin typeface="Arial" charset="0"/>
                <a:ea typeface="Geneva" pitchFamily="1" charset="-128"/>
              </a:defRPr>
            </a:lvl8pPr>
            <a:lvl9pPr marL="3886200" indent="-228600" eaLnBrk="0" fontAlgn="base" hangingPunct="0">
              <a:spcBef>
                <a:spcPct val="0"/>
              </a:spcBef>
              <a:spcAft>
                <a:spcPct val="0"/>
              </a:spcAft>
              <a:defRPr sz="2400">
                <a:solidFill>
                  <a:schemeClr val="tx1"/>
                </a:solidFill>
                <a:latin typeface="Arial" charset="0"/>
                <a:ea typeface="Geneva" pitchFamily="1" charset="-128"/>
              </a:defRPr>
            </a:lvl9pPr>
          </a:lstStyle>
          <a:p>
            <a:pPr eaLnBrk="1" hangingPunct="1"/>
            <a:r>
              <a:rPr lang="en-GB" altLang="en-US" b="1">
                <a:solidFill>
                  <a:schemeClr val="accent2"/>
                </a:solidFill>
              </a:rPr>
              <a:t>The Fetch-Execute cycle</a:t>
            </a:r>
          </a:p>
        </p:txBody>
      </p:sp>
    </p:spTree>
    <p:extLst>
      <p:ext uri="{BB962C8B-B14F-4D97-AF65-F5344CB8AC3E}">
        <p14:creationId xmlns:p14="http://schemas.microsoft.com/office/powerpoint/2010/main" val="4224993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7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290"/>
                                        </p:tgtEl>
                                        <p:attrNameLst>
                                          <p:attrName>style.visibility</p:attrName>
                                        </p:attrNameLst>
                                      </p:cBhvr>
                                      <p:to>
                                        <p:strVal val="visible"/>
                                      </p:to>
                                    </p:set>
                                  </p:childTnLst>
                                </p:cTn>
                              </p:par>
                            </p:childTnLst>
                          </p:cTn>
                        </p:par>
                        <p:par>
                          <p:cTn id="10" fill="hold" nodeType="afterGroup">
                            <p:stCondLst>
                              <p:cond delay="0"/>
                            </p:stCondLst>
                            <p:childTnLst>
                              <p:par>
                                <p:cTn id="11" presetID="0" presetClass="path" presetSubtype="0" accel="50000" decel="50000" fill="hold" grpId="1" nodeType="afterEffect">
                                  <p:stCondLst>
                                    <p:cond delay="0"/>
                                  </p:stCondLst>
                                  <p:childTnLst>
                                    <p:animMotion origin="layout" path="M 0.0 0.0 L 0.0 0.09445 " pathEditMode="relative" ptsTypes="AA">
                                      <p:cBhvr>
                                        <p:cTn id="12" dur="500" fill="hold"/>
                                        <p:tgtEl>
                                          <p:spTgt spid="8290"/>
                                        </p:tgtEl>
                                        <p:attrNameLst>
                                          <p:attrName>ppt_x</p:attrName>
                                          <p:attrName>ppt_y</p:attrName>
                                        </p:attrNameLst>
                                      </p:cBhvr>
                                    </p:animMotion>
                                  </p:childTnLst>
                                </p:cTn>
                              </p:par>
                            </p:childTnLst>
                          </p:cTn>
                        </p:par>
                        <p:par>
                          <p:cTn id="13" fill="hold" nodeType="afterGroup">
                            <p:stCondLst>
                              <p:cond delay="500"/>
                            </p:stCondLst>
                            <p:childTnLst>
                              <p:par>
                                <p:cTn id="14" presetID="35" presetClass="emph" presetSubtype="0" repeatCount="5000" fill="hold" grpId="0" nodeType="afterEffect">
                                  <p:stCondLst>
                                    <p:cond delay="0"/>
                                  </p:stCondLst>
                                  <p:childTnLst>
                                    <p:anim calcmode="discrete" valueType="str">
                                      <p:cBhvr>
                                        <p:cTn id="15" dur="500" fill="hold"/>
                                        <p:tgtEl>
                                          <p:spTgt spid="8233"/>
                                        </p:tgtEl>
                                        <p:attrNameLst>
                                          <p:attrName>style.visibility</p:attrName>
                                        </p:attrNameLst>
                                      </p:cBhvr>
                                      <p:tavLst>
                                        <p:tav tm="0">
                                          <p:val>
                                            <p:strVal val="hidden"/>
                                          </p:val>
                                        </p:tav>
                                        <p:tav tm="50000">
                                          <p:val>
                                            <p:strVal val="visible"/>
                                          </p:val>
                                        </p:tav>
                                      </p:tavLst>
                                    </p:anim>
                                  </p:childTnLst>
                                </p:cTn>
                              </p:par>
                              <p:par>
                                <p:cTn id="16" presetID="1" presetClass="exit" presetSubtype="0" fill="hold" grpId="2" nodeType="withEffect">
                                  <p:stCondLst>
                                    <p:cond delay="0"/>
                                  </p:stCondLst>
                                  <p:childTnLst>
                                    <p:set>
                                      <p:cBhvr>
                                        <p:cTn id="17" dur="1" fill="hold">
                                          <p:stCondLst>
                                            <p:cond delay="0"/>
                                          </p:stCondLst>
                                        </p:cTn>
                                        <p:tgtEl>
                                          <p:spTgt spid="8290"/>
                                        </p:tgtEl>
                                        <p:attrNameLst>
                                          <p:attrName>style.visibility</p:attrName>
                                        </p:attrNameLst>
                                      </p:cBhvr>
                                      <p:to>
                                        <p:strVal val="hidden"/>
                                      </p:to>
                                    </p:set>
                                  </p:childTnLst>
                                </p:cTn>
                              </p:par>
                            </p:childTnLst>
                          </p:cTn>
                        </p:par>
                        <p:par>
                          <p:cTn id="18" fill="hold" nodeType="afterGroup">
                            <p:stCondLst>
                              <p:cond delay="3000"/>
                            </p:stCondLst>
                            <p:childTnLst>
                              <p:par>
                                <p:cTn id="19" presetID="1" presetClass="entr" presetSubtype="0" fill="hold" grpId="0" nodeType="afterEffect">
                                  <p:stCondLst>
                                    <p:cond delay="0"/>
                                  </p:stCondLst>
                                  <p:childTnLst>
                                    <p:set>
                                      <p:cBhvr>
                                        <p:cTn id="20" dur="1" fill="hold">
                                          <p:stCondLst>
                                            <p:cond delay="0"/>
                                          </p:stCondLst>
                                        </p:cTn>
                                        <p:tgtEl>
                                          <p:spTgt spid="8287"/>
                                        </p:tgtEl>
                                        <p:attrNameLst>
                                          <p:attrName>style.visibility</p:attrName>
                                        </p:attrNameLst>
                                      </p:cBhvr>
                                      <p:to>
                                        <p:strVal val="visible"/>
                                      </p:to>
                                    </p:set>
                                  </p:childTnLst>
                                </p:cTn>
                              </p:par>
                            </p:childTnLst>
                          </p:cTn>
                        </p:par>
                        <p:par>
                          <p:cTn id="21" fill="hold" nodeType="afterGroup">
                            <p:stCondLst>
                              <p:cond delay="3000"/>
                            </p:stCondLst>
                            <p:childTnLst>
                              <p:par>
                                <p:cTn id="22" presetID="35" presetClass="emph" presetSubtype="0" fill="hold" grpId="1" nodeType="afterEffect">
                                  <p:stCondLst>
                                    <p:cond delay="0"/>
                                  </p:stCondLst>
                                  <p:childTnLst>
                                    <p:anim calcmode="discrete" valueType="str">
                                      <p:cBhvr>
                                        <p:cTn id="23" dur="500" fill="hold"/>
                                        <p:tgtEl>
                                          <p:spTgt spid="8287"/>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276"/>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8282"/>
                                        </p:tgtEl>
                                        <p:attrNameLst>
                                          <p:attrName>style.visibility</p:attrName>
                                        </p:attrNameLst>
                                      </p:cBhvr>
                                      <p:to>
                                        <p:strVal val="visible"/>
                                      </p:to>
                                    </p:set>
                                  </p:childTnLst>
                                </p:cTn>
                              </p:par>
                            </p:childTnLst>
                          </p:cTn>
                        </p:par>
                        <p:par>
                          <p:cTn id="31" fill="hold" nodeType="afterGroup">
                            <p:stCondLst>
                              <p:cond delay="500"/>
                            </p:stCondLst>
                            <p:childTnLst>
                              <p:par>
                                <p:cTn id="32" presetID="0" presetClass="path" presetSubtype="0" accel="50000" decel="50000" fill="hold" grpId="1" nodeType="afterEffect">
                                  <p:stCondLst>
                                    <p:cond delay="0"/>
                                  </p:stCondLst>
                                  <p:childTnLst>
                                    <p:animMotion origin="layout" path="M -2.5E-6 7.40741E-7 L -0.00781 0.26782 " pathEditMode="relative" rAng="0" ptsTypes="AA">
                                      <p:cBhvr>
                                        <p:cTn id="33" dur="2000" fill="hold"/>
                                        <p:tgtEl>
                                          <p:spTgt spid="8282"/>
                                        </p:tgtEl>
                                        <p:attrNameLst>
                                          <p:attrName>ppt_x</p:attrName>
                                          <p:attrName>ppt_y</p:attrName>
                                        </p:attrNameLst>
                                      </p:cBhvr>
                                      <p:rCtr x="-399" y="13380"/>
                                    </p:animMotion>
                                  </p:childTnLst>
                                </p:cTn>
                              </p:par>
                            </p:childTnLst>
                          </p:cTn>
                        </p:par>
                        <p:par>
                          <p:cTn id="34" fill="hold" nodeType="afterGroup">
                            <p:stCondLst>
                              <p:cond delay="2500"/>
                            </p:stCondLst>
                            <p:childTnLst>
                              <p:par>
                                <p:cTn id="35" presetID="1" presetClass="entr" presetSubtype="0" fill="hold" grpId="0" nodeType="afterEffect">
                                  <p:stCondLst>
                                    <p:cond delay="500"/>
                                  </p:stCondLst>
                                  <p:childTnLst>
                                    <p:set>
                                      <p:cBhvr>
                                        <p:cTn id="36" dur="1" fill="hold">
                                          <p:stCondLst>
                                            <p:cond delay="0"/>
                                          </p:stCondLst>
                                        </p:cTn>
                                        <p:tgtEl>
                                          <p:spTgt spid="8283"/>
                                        </p:tgtEl>
                                        <p:attrNameLst>
                                          <p:attrName>style.visibility</p:attrName>
                                        </p:attrNameLst>
                                      </p:cBhvr>
                                      <p:to>
                                        <p:strVal val="visible"/>
                                      </p:to>
                                    </p:set>
                                  </p:childTnLst>
                                </p:cTn>
                              </p:par>
                            </p:childTnLst>
                          </p:cTn>
                        </p:par>
                        <p:par>
                          <p:cTn id="37" fill="hold" nodeType="afterGroup">
                            <p:stCondLst>
                              <p:cond delay="3000"/>
                            </p:stCondLst>
                            <p:childTnLst>
                              <p:par>
                                <p:cTn id="38" presetID="0" presetClass="path" presetSubtype="0" accel="50000" decel="50000" fill="hold" grpId="1" nodeType="afterEffect">
                                  <p:stCondLst>
                                    <p:cond delay="0"/>
                                  </p:stCondLst>
                                  <p:childTnLst>
                                    <p:animMotion origin="layout" path="M 3.33333E-6 0.00486 L 0.05521 0.0993 " pathEditMode="relative" rAng="0" ptsTypes="AA">
                                      <p:cBhvr>
                                        <p:cTn id="39" dur="1000" fill="hold"/>
                                        <p:tgtEl>
                                          <p:spTgt spid="8283"/>
                                        </p:tgtEl>
                                        <p:attrNameLst>
                                          <p:attrName>ppt_x</p:attrName>
                                          <p:attrName>ppt_y</p:attrName>
                                        </p:attrNameLst>
                                      </p:cBhvr>
                                      <p:rCtr x="2760" y="4722"/>
                                    </p:animMotion>
                                  </p:childTnLst>
                                </p:cTn>
                              </p:par>
                              <p:par>
                                <p:cTn id="40" presetID="1" presetClass="entr" presetSubtype="0" fill="hold" grpId="0" nodeType="withEffect">
                                  <p:stCondLst>
                                    <p:cond delay="0"/>
                                  </p:stCondLst>
                                  <p:childTnLst>
                                    <p:set>
                                      <p:cBhvr>
                                        <p:cTn id="41" dur="1" fill="hold">
                                          <p:stCondLst>
                                            <p:cond delay="0"/>
                                          </p:stCondLst>
                                        </p:cTn>
                                        <p:tgtEl>
                                          <p:spTgt spid="8288"/>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828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84"/>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8286"/>
                                        </p:tgtEl>
                                        <p:attrNameLst>
                                          <p:attrName>style.visibility</p:attrName>
                                        </p:attrNameLst>
                                      </p:cBhvr>
                                      <p:to>
                                        <p:strVal val="visible"/>
                                      </p:to>
                                    </p:set>
                                  </p:childTnLst>
                                </p:cTn>
                              </p:par>
                            </p:childTnLst>
                          </p:cTn>
                        </p:par>
                        <p:par>
                          <p:cTn id="52" fill="hold" nodeType="afterGroup">
                            <p:stCondLst>
                              <p:cond delay="0"/>
                            </p:stCondLst>
                            <p:childTnLst>
                              <p:par>
                                <p:cTn id="53" presetID="0" presetClass="path" presetSubtype="0" accel="50000" decel="50000" fill="hold" grpId="1" nodeType="afterEffect">
                                  <p:stCondLst>
                                    <p:cond delay="500"/>
                                  </p:stCondLst>
                                  <p:childTnLst>
                                    <p:animMotion origin="layout" path="M -4.44444E-6 -4.44444E-6 L 0.04723 -0.15763 " pathEditMode="relative" rAng="0" ptsTypes="AA">
                                      <p:cBhvr>
                                        <p:cTn id="54" dur="2000" fill="hold"/>
                                        <p:tgtEl>
                                          <p:spTgt spid="8284"/>
                                        </p:tgtEl>
                                        <p:attrNameLst>
                                          <p:attrName>ppt_x</p:attrName>
                                          <p:attrName>ppt_y</p:attrName>
                                        </p:attrNameLst>
                                      </p:cBhvr>
                                      <p:rCtr x="2361" y="-7894"/>
                                    </p:animMotion>
                                  </p:childTnLst>
                                </p:cTn>
                              </p:par>
                              <p:par>
                                <p:cTn id="55" presetID="10" presetClass="exit" presetSubtype="0" fill="hold" grpId="2" nodeType="withEffect">
                                  <p:stCondLst>
                                    <p:cond delay="500"/>
                                  </p:stCondLst>
                                  <p:childTnLst>
                                    <p:animEffect transition="out" filter="fade">
                                      <p:cBhvr>
                                        <p:cTn id="56" dur="500"/>
                                        <p:tgtEl>
                                          <p:spTgt spid="8282"/>
                                        </p:tgtEl>
                                      </p:cBhvr>
                                    </p:animEffect>
                                    <p:set>
                                      <p:cBhvr>
                                        <p:cTn id="57" dur="1" fill="hold">
                                          <p:stCondLst>
                                            <p:cond delay="499"/>
                                          </p:stCondLst>
                                        </p:cTn>
                                        <p:tgtEl>
                                          <p:spTgt spid="828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8288"/>
                                        </p:tgtEl>
                                      </p:cBhvr>
                                    </p:animEffect>
                                    <p:set>
                                      <p:cBhvr>
                                        <p:cTn id="60" dur="1" fill="hold">
                                          <p:stCondLst>
                                            <p:cond delay="499"/>
                                          </p:stCondLst>
                                        </p:cTn>
                                        <p:tgtEl>
                                          <p:spTgt spid="8288"/>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8283"/>
                                        </p:tgtEl>
                                      </p:cBhvr>
                                    </p:animEffect>
                                    <p:set>
                                      <p:cBhvr>
                                        <p:cTn id="63" dur="1" fill="hold">
                                          <p:stCondLst>
                                            <p:cond delay="499"/>
                                          </p:stCondLst>
                                        </p:cTn>
                                        <p:tgtEl>
                                          <p:spTgt spid="8283"/>
                                        </p:tgtEl>
                                        <p:attrNameLst>
                                          <p:attrName>style.visibility</p:attrName>
                                        </p:attrNameLst>
                                      </p:cBhvr>
                                      <p:to>
                                        <p:strVal val="hidden"/>
                                      </p:to>
                                    </p:set>
                                  </p:childTnLst>
                                </p:cTn>
                              </p:par>
                            </p:childTnLst>
                          </p:cTn>
                        </p:par>
                        <p:par>
                          <p:cTn id="64" fill="hold" nodeType="afterGroup">
                            <p:stCondLst>
                              <p:cond delay="2500"/>
                            </p:stCondLst>
                            <p:childTnLst>
                              <p:par>
                                <p:cTn id="65" presetID="3" presetClass="emph" presetSubtype="2" fill="hold" grpId="0" nodeType="afterEffect">
                                  <p:stCondLst>
                                    <p:cond delay="0"/>
                                  </p:stCondLst>
                                  <p:childTnLst>
                                    <p:animClr clrSpc="rgb" dir="cw">
                                      <p:cBhvr override="childStyle">
                                        <p:cTn id="66" dur="500" fill="hold"/>
                                        <p:tgtEl>
                                          <p:spTgt spid="8222"/>
                                        </p:tgtEl>
                                        <p:attrNameLst>
                                          <p:attrName>style.color</p:attrName>
                                        </p:attrNameLst>
                                      </p:cBhvr>
                                      <p:to>
                                        <a:srgbClr val="B4E9EA"/>
                                      </p:to>
                                    </p:animClr>
                                  </p:childTnLst>
                                </p:cTn>
                              </p:par>
                            </p:childTnLst>
                          </p:cTn>
                        </p:par>
                        <p:par>
                          <p:cTn id="67" fill="hold" nodeType="afterGroup">
                            <p:stCondLst>
                              <p:cond delay="3000"/>
                            </p:stCondLst>
                            <p:childTnLst>
                              <p:par>
                                <p:cTn id="68" presetID="1" presetClass="emph" presetSubtype="2" fill="hold" nodeType="afterEffect">
                                  <p:stCondLst>
                                    <p:cond delay="0"/>
                                  </p:stCondLst>
                                  <p:childTnLst>
                                    <p:animClr clrSpc="rgb" dir="cw">
                                      <p:cBhvr>
                                        <p:cTn id="69" dur="500" fill="hold"/>
                                        <p:tgtEl>
                                          <p:spTgt spid="8284"/>
                                        </p:tgtEl>
                                        <p:attrNameLst>
                                          <p:attrName>fillcolor</p:attrName>
                                        </p:attrNameLst>
                                      </p:cBhvr>
                                      <p:to>
                                        <a:srgbClr val="CCFFFF"/>
                                      </p:to>
                                    </p:animClr>
                                    <p:set>
                                      <p:cBhvr>
                                        <p:cTn id="70" dur="500" fill="hold"/>
                                        <p:tgtEl>
                                          <p:spTgt spid="8284"/>
                                        </p:tgtEl>
                                        <p:attrNameLst>
                                          <p:attrName>fill.type</p:attrName>
                                        </p:attrNameLst>
                                      </p:cBhvr>
                                      <p:to>
                                        <p:strVal val="solid"/>
                                      </p:to>
                                    </p:set>
                                    <p:set>
                                      <p:cBhvr>
                                        <p:cTn id="71" dur="500" fill="hold"/>
                                        <p:tgtEl>
                                          <p:spTgt spid="8284"/>
                                        </p:tgtEl>
                                        <p:attrNameLst>
                                          <p:attrName>fill.on</p:attrName>
                                        </p:attrNameLst>
                                      </p:cBhvr>
                                      <p:to>
                                        <p:strVal val="tru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8274"/>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8275">
                                            <p:txEl>
                                              <p:pRg st="0" end="0"/>
                                            </p:txEl>
                                          </p:spTgt>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827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8285"/>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8286"/>
                                        </p:tgtEl>
                                        <p:attrNameLst>
                                          <p:attrName>style.visibility</p:attrName>
                                        </p:attrNameLst>
                                      </p:cBhvr>
                                      <p:to>
                                        <p:strVal val="hidden"/>
                                      </p:to>
                                    </p:set>
                                  </p:childTnLst>
                                </p:cTn>
                              </p:par>
                              <p:par>
                                <p:cTn id="84" presetID="1" presetClass="exit" presetSubtype="0" fill="hold" grpId="2" nodeType="withEffect">
                                  <p:stCondLst>
                                    <p:cond delay="0"/>
                                  </p:stCondLst>
                                  <p:childTnLst>
                                    <p:set>
                                      <p:cBhvr>
                                        <p:cTn id="85" dur="1" fill="hold">
                                          <p:stCondLst>
                                            <p:cond delay="0"/>
                                          </p:stCondLst>
                                        </p:cTn>
                                        <p:tgtEl>
                                          <p:spTgt spid="8287"/>
                                        </p:tgtEl>
                                        <p:attrNameLst>
                                          <p:attrName>style.visibility</p:attrName>
                                        </p:attrNameLst>
                                      </p:cBhvr>
                                      <p:to>
                                        <p:strVal val="hidden"/>
                                      </p:to>
                                    </p:set>
                                  </p:childTnLst>
                                </p:cTn>
                              </p:par>
                            </p:childTnLst>
                          </p:cTn>
                        </p:par>
                        <p:par>
                          <p:cTn id="86" fill="hold" nodeType="afterGroup">
                            <p:stCondLst>
                              <p:cond delay="0"/>
                            </p:stCondLst>
                            <p:childTnLst>
                              <p:par>
                                <p:cTn id="87" presetID="1" presetClass="entr" presetSubtype="0" fill="hold" nodeType="afterEffect">
                                  <p:stCondLst>
                                    <p:cond delay="500"/>
                                  </p:stCondLst>
                                  <p:childTnLst>
                                    <p:set>
                                      <p:cBhvr>
                                        <p:cTn id="88" dur="1" fill="hold">
                                          <p:stCondLst>
                                            <p:cond delay="0"/>
                                          </p:stCondLst>
                                        </p:cTn>
                                        <p:tgtEl>
                                          <p:spTgt spid="82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animBg="1"/>
      <p:bldP spid="8233" grpId="0" animBg="1"/>
      <p:bldP spid="8274" grpId="0"/>
      <p:bldP spid="8275" grpId="0" build="allAtOnce"/>
      <p:bldP spid="8276" grpId="0"/>
      <p:bldP spid="8276" grpId="1"/>
      <p:bldP spid="8282" grpId="0"/>
      <p:bldP spid="8282" grpId="1"/>
      <p:bldP spid="8282" grpId="2"/>
      <p:bldP spid="8283" grpId="0"/>
      <p:bldP spid="8283" grpId="1"/>
      <p:bldP spid="8283" grpId="2"/>
      <p:bldP spid="8284" grpId="0" animBg="1"/>
      <p:bldP spid="8284" grpId="1" animBg="1"/>
      <p:bldP spid="8285" grpId="0"/>
      <p:bldP spid="8285" grpId="1"/>
      <p:bldP spid="8286" grpId="0"/>
      <p:bldP spid="8286" grpId="1"/>
      <p:bldP spid="8287" grpId="0"/>
      <p:bldP spid="8287" grpId="1"/>
      <p:bldP spid="8287" grpId="2"/>
      <p:bldP spid="8288" grpId="0"/>
      <p:bldP spid="8288" grpId="1"/>
      <p:bldP spid="8290" grpId="0"/>
      <p:bldP spid="8290" grpId="1"/>
      <p:bldP spid="8290"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Register Transfer Notation</a:t>
            </a:r>
          </a:p>
          <a:p>
            <a:endParaRPr lang="en-GB" dirty="0" smtClean="0">
              <a:latin typeface="Arial" pitchFamily="34" charset="0"/>
              <a:cs typeface="Arial" pitchFamily="34" charset="0"/>
            </a:endParaRPr>
          </a:p>
          <a:p>
            <a:r>
              <a:rPr lang="en-GB" dirty="0" smtClean="0">
                <a:latin typeface="Arial" pitchFamily="34" charset="0"/>
                <a:cs typeface="Arial" pitchFamily="34" charset="0"/>
              </a:rPr>
              <a:t>MAR </a:t>
            </a:r>
            <a:r>
              <a:rPr lang="en-GB" dirty="0">
                <a:latin typeface="Arial" pitchFamily="34" charset="0"/>
                <a:cs typeface="Arial" pitchFamily="34" charset="0"/>
                <a:sym typeface="Wingdings" pitchFamily="2" charset="2"/>
              </a:rPr>
              <a:t> [PC]</a:t>
            </a:r>
          </a:p>
          <a:p>
            <a:r>
              <a:rPr lang="en-GB" dirty="0">
                <a:latin typeface="Arial" pitchFamily="34" charset="0"/>
                <a:cs typeface="Arial" pitchFamily="34" charset="0"/>
                <a:sym typeface="Wingdings" pitchFamily="2" charset="2"/>
              </a:rPr>
              <a:t>PC  [PC] +1; MBR  [Memory]</a:t>
            </a:r>
          </a:p>
          <a:p>
            <a:r>
              <a:rPr lang="en-GB" dirty="0">
                <a:latin typeface="Arial" pitchFamily="34" charset="0"/>
                <a:cs typeface="Arial" pitchFamily="34" charset="0"/>
                <a:sym typeface="Wingdings" pitchFamily="2" charset="2"/>
              </a:rPr>
              <a:t>CIR  [MBR]</a:t>
            </a:r>
          </a:p>
          <a:p>
            <a:r>
              <a:rPr lang="en-GB" dirty="0">
                <a:latin typeface="Arial" pitchFamily="34" charset="0"/>
                <a:cs typeface="Arial" pitchFamily="34" charset="0"/>
                <a:sym typeface="Wingdings" pitchFamily="2" charset="2"/>
              </a:rPr>
              <a:t>[CIR]  decoded and executed</a:t>
            </a:r>
            <a:endParaRPr lang="en-GB" dirty="0">
              <a:latin typeface="Arial" pitchFamily="34" charset="0"/>
              <a:cs typeface="Arial" pitchFamily="34" charset="0"/>
            </a:endParaRPr>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3755604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lstStyle/>
          <a:p>
            <a:r>
              <a:rPr lang="en-GB" b="1" dirty="0" smtClean="0"/>
              <a:t>Describing the FEC Process</a:t>
            </a:r>
          </a:p>
          <a:p>
            <a:endParaRPr lang="en-GB" dirty="0" smtClean="0">
              <a:latin typeface="Arial" pitchFamily="34" charset="0"/>
              <a:cs typeface="Arial" pitchFamily="34" charset="0"/>
            </a:endParaRPr>
          </a:p>
          <a:p>
            <a:endParaRPr lang="en-GB" b="1"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graphicFrame>
        <p:nvGraphicFramePr>
          <p:cNvPr id="8" name="Table 7"/>
          <p:cNvGraphicFramePr>
            <a:graphicFrameLocks noGrp="1"/>
          </p:cNvGraphicFramePr>
          <p:nvPr>
            <p:extLst>
              <p:ext uri="{D42A27DB-BD31-4B8C-83A1-F6EECF244321}">
                <p14:modId xmlns:p14="http://schemas.microsoft.com/office/powerpoint/2010/main" val="881228202"/>
              </p:ext>
            </p:extLst>
          </p:nvPr>
        </p:nvGraphicFramePr>
        <p:xfrm>
          <a:off x="1931831" y="1971025"/>
          <a:ext cx="8255358" cy="3291840"/>
        </p:xfrm>
        <a:graphic>
          <a:graphicData uri="http://schemas.openxmlformats.org/drawingml/2006/table">
            <a:tbl>
              <a:tblPr firstRow="1" bandRow="1">
                <a:tableStyleId>{5940675A-B579-460E-94D1-54222C63F5DA}</a:tableStyleId>
              </a:tblPr>
              <a:tblGrid>
                <a:gridCol w="864463">
                  <a:extLst>
                    <a:ext uri="{9D8B030D-6E8A-4147-A177-3AD203B41FA5}">
                      <a16:colId xmlns:a16="http://schemas.microsoft.com/office/drawing/2014/main" val="20000"/>
                    </a:ext>
                  </a:extLst>
                </a:gridCol>
                <a:gridCol w="7390895">
                  <a:extLst>
                    <a:ext uri="{9D8B030D-6E8A-4147-A177-3AD203B41FA5}">
                      <a16:colId xmlns:a16="http://schemas.microsoft.com/office/drawing/2014/main" val="20001"/>
                    </a:ext>
                  </a:extLst>
                </a:gridCol>
              </a:tblGrid>
              <a:tr h="538089">
                <a:tc>
                  <a:txBody>
                    <a:bodyPr/>
                    <a:lstStyle/>
                    <a:p>
                      <a:pPr algn="ctr"/>
                      <a:r>
                        <a:rPr lang="en-GB" sz="4000" b="1" dirty="0" smtClean="0"/>
                        <a:t>1</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t>Contents of Program Counter transferred to MAR</a:t>
                      </a:r>
                    </a:p>
                  </a:txBody>
                  <a:tcPr marL="121920" marR="121920" anchor="ctr"/>
                </a:tc>
                <a:extLst>
                  <a:ext uri="{0D108BD9-81ED-4DB2-BD59-A6C34878D82A}">
                    <a16:rowId xmlns:a16="http://schemas.microsoft.com/office/drawing/2014/main" val="10000"/>
                  </a:ext>
                </a:extLst>
              </a:tr>
              <a:tr h="1000132">
                <a:tc>
                  <a:txBody>
                    <a:bodyPr/>
                    <a:lstStyle/>
                    <a:p>
                      <a:pPr algn="ctr"/>
                      <a:r>
                        <a:rPr lang="en-GB" sz="4000" b="1" dirty="0" smtClean="0"/>
                        <a:t>2</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Program Counter incremented; </a:t>
                      </a:r>
                    </a:p>
                    <a:p>
                      <a:r>
                        <a:rPr lang="en-GB" sz="2400" dirty="0" smtClean="0">
                          <a:sym typeface="Wingdings" pitchFamily="2" charset="2"/>
                        </a:rPr>
                        <a:t>Contents of </a:t>
                      </a:r>
                      <a:r>
                        <a:rPr lang="en-GB" sz="2400" dirty="0" smtClean="0">
                          <a:sym typeface="Wingdings" pitchFamily="2" charset="2"/>
                        </a:rPr>
                        <a:t>the memory address which is held in the </a:t>
                      </a:r>
                      <a:r>
                        <a:rPr lang="en-GB" sz="2400" dirty="0" smtClean="0">
                          <a:sym typeface="Wingdings" pitchFamily="2" charset="2"/>
                        </a:rPr>
                        <a:t>MAR </a:t>
                      </a:r>
                      <a:r>
                        <a:rPr lang="en-GB" sz="2400" dirty="0" smtClean="0">
                          <a:sym typeface="Wingdings" pitchFamily="2" charset="2"/>
                        </a:rPr>
                        <a:t>is transferred </a:t>
                      </a:r>
                      <a:r>
                        <a:rPr lang="en-GB" sz="2400" dirty="0" smtClean="0">
                          <a:sym typeface="Wingdings" pitchFamily="2" charset="2"/>
                        </a:rPr>
                        <a:t>to </a:t>
                      </a:r>
                      <a:r>
                        <a:rPr lang="en-GB" sz="2400" smtClean="0">
                          <a:sym typeface="Wingdings" pitchFamily="2" charset="2"/>
                        </a:rPr>
                        <a:t>MBR from Main Memory</a:t>
                      </a:r>
                      <a:endParaRPr lang="en-GB" sz="2400" dirty="0"/>
                    </a:p>
                  </a:txBody>
                  <a:tcPr marL="121920" marR="121920" anchor="ctr"/>
                </a:tc>
                <a:extLst>
                  <a:ext uri="{0D108BD9-81ED-4DB2-BD59-A6C34878D82A}">
                    <a16:rowId xmlns:a16="http://schemas.microsoft.com/office/drawing/2014/main" val="10001"/>
                  </a:ext>
                </a:extLst>
              </a:tr>
              <a:tr h="526874">
                <a:tc>
                  <a:txBody>
                    <a:bodyPr/>
                    <a:lstStyle/>
                    <a:p>
                      <a:pPr algn="ctr"/>
                      <a:r>
                        <a:rPr lang="en-GB" sz="4000" b="1" dirty="0" smtClean="0"/>
                        <a:t>3</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Contents of MBR transferred to the CIR</a:t>
                      </a:r>
                    </a:p>
                  </a:txBody>
                  <a:tcPr marL="121920" marR="121920" anchor="ctr"/>
                </a:tc>
                <a:extLst>
                  <a:ext uri="{0D108BD9-81ED-4DB2-BD59-A6C34878D82A}">
                    <a16:rowId xmlns:a16="http://schemas.microsoft.com/office/drawing/2014/main" val="10002"/>
                  </a:ext>
                </a:extLst>
              </a:tr>
              <a:tr h="186442">
                <a:tc>
                  <a:txBody>
                    <a:bodyPr/>
                    <a:lstStyle/>
                    <a:p>
                      <a:pPr algn="ctr"/>
                      <a:r>
                        <a:rPr lang="en-GB" sz="4000" b="1" dirty="0" smtClean="0"/>
                        <a:t>4</a:t>
                      </a:r>
                      <a:endParaRPr lang="en-GB" sz="4000" b="1"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sym typeface="Wingdings" pitchFamily="2" charset="2"/>
                        </a:rPr>
                        <a:t>[CIR]  decoded and executed</a:t>
                      </a:r>
                      <a:endParaRPr lang="en-GB" sz="2400" dirty="0"/>
                    </a:p>
                  </a:txBody>
                  <a:tcPr marL="121920" marR="12192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0656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FEC and Registers</a:t>
            </a:r>
          </a:p>
        </p:txBody>
      </p:sp>
      <p:sp>
        <p:nvSpPr>
          <p:cNvPr id="3" name="Content Placeholder 2"/>
          <p:cNvSpPr>
            <a:spLocks noGrp="1"/>
          </p:cNvSpPr>
          <p:nvPr>
            <p:ph idx="1"/>
          </p:nvPr>
        </p:nvSpPr>
        <p:spPr/>
        <p:txBody>
          <a:bodyPr>
            <a:normAutofit/>
          </a:bodyPr>
          <a:lstStyle/>
          <a:p>
            <a:r>
              <a:rPr lang="en-GB" b="1" dirty="0" smtClean="0"/>
              <a:t>FEC additional points</a:t>
            </a:r>
          </a:p>
          <a:p>
            <a:r>
              <a:rPr lang="en-GB" b="1" dirty="0" smtClean="0"/>
              <a:t>Fetch: </a:t>
            </a:r>
          </a:p>
          <a:p>
            <a:r>
              <a:rPr lang="en-GB" dirty="0" smtClean="0"/>
              <a:t>Some </a:t>
            </a:r>
            <a:r>
              <a:rPr lang="en-GB" dirty="0"/>
              <a:t>instructions need to load a number of bytes or words, so they may need to be fetched as successive parts of a single instruction.</a:t>
            </a:r>
          </a:p>
          <a:p>
            <a:endParaRPr lang="en-GB" dirty="0" smtClean="0"/>
          </a:p>
        </p:txBody>
      </p:sp>
      <p:sp>
        <p:nvSpPr>
          <p:cNvPr id="4" name="Text Placeholder 3"/>
          <p:cNvSpPr>
            <a:spLocks noGrp="1"/>
          </p:cNvSpPr>
          <p:nvPr>
            <p:ph type="body" sz="quarter" idx="13"/>
          </p:nvPr>
        </p:nvSpPr>
        <p:spPr/>
        <p:txBody>
          <a:bodyPr/>
          <a:lstStyle/>
          <a:p>
            <a:r>
              <a:rPr lang="en-GB" dirty="0"/>
              <a:t>LO: To understand the role of each register in the FEC </a:t>
            </a:r>
          </a:p>
        </p:txBody>
      </p:sp>
      <p:sp>
        <p:nvSpPr>
          <p:cNvPr id="5" name="Text Placeholder 4"/>
          <p:cNvSpPr>
            <a:spLocks noGrp="1"/>
          </p:cNvSpPr>
          <p:nvPr>
            <p:ph type="body" sz="quarter" idx="14"/>
          </p:nvPr>
        </p:nvSpPr>
        <p:spPr/>
        <p:txBody>
          <a:bodyPr/>
          <a:lstStyle/>
          <a:p>
            <a:endParaRPr lang="en-GB"/>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967132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D8F006-1DDC-4552-9E6B-5B4B5947AB4D}">
  <ds:schemaRefs>
    <ds:schemaRef ds:uri="http://schemas.microsoft.com/sharepoint/v3/contenttype/forms"/>
  </ds:schemaRefs>
</ds:datastoreItem>
</file>

<file path=customXml/itemProps2.xml><?xml version="1.0" encoding="utf-8"?>
<ds:datastoreItem xmlns:ds="http://schemas.openxmlformats.org/officeDocument/2006/customXml" ds:itemID="{8DF1CAD4-2504-4246-879C-D0483BD38659}">
  <ds:schemaRef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226E525F-85BA-4C4F-A7C7-AA39BA278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652</TotalTime>
  <Words>924</Words>
  <Application>Microsoft Office PowerPoint</Application>
  <PresentationFormat>Widescreen</PresentationFormat>
  <Paragraphs>168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Geneva</vt:lpstr>
      <vt:lpstr>Helvetica</vt:lpstr>
      <vt:lpstr>Symbol</vt:lpstr>
      <vt:lpstr>Times New Roman</vt:lpstr>
      <vt:lpstr>Wingdings</vt:lpstr>
      <vt:lpstr>Office Theme</vt:lpstr>
      <vt:lpstr>FEC and Registers</vt:lpstr>
      <vt:lpstr>FEC and Registers</vt:lpstr>
      <vt:lpstr>FEC and Registers</vt:lpstr>
      <vt:lpstr>FEC and Registers</vt:lpstr>
      <vt:lpstr>PowerPoint Presentation</vt:lpstr>
      <vt:lpstr>PowerPoint Presentation</vt:lpstr>
      <vt:lpstr>FEC and Registers</vt:lpstr>
      <vt:lpstr>FEC and Registers</vt:lpstr>
      <vt:lpstr>FEC and Registers</vt:lpstr>
      <vt:lpstr>FEC and Registers</vt:lpstr>
      <vt:lpstr>FEC and Registers</vt:lpstr>
      <vt:lpstr>FEC and Registers</vt:lpstr>
      <vt:lpstr>FEC and Registers</vt:lpstr>
      <vt:lpstr>FEC and Registers</vt:lpstr>
      <vt:lpstr>FEC and Registers</vt:lpstr>
      <vt:lpstr>PowerPoint Presentation</vt:lpstr>
      <vt:lpstr>PowerPoint Presentation</vt:lpstr>
      <vt:lpstr>PowerPoint Presentation</vt:lpstr>
      <vt:lpstr>PowerPoint Presentation</vt:lpstr>
      <vt:lpstr>PowerPoint Presentation</vt:lpstr>
      <vt:lpstr>FEC and Registers</vt:lpstr>
      <vt:lpstr>PowerPoint Presentation</vt:lpstr>
    </vt:vector>
  </TitlesOfParts>
  <Company>Twyford CE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 Wiggins</cp:lastModifiedBy>
  <cp:revision>121</cp:revision>
  <cp:lastPrinted>2017-01-19T14:39:10Z</cp:lastPrinted>
  <dcterms:created xsi:type="dcterms:W3CDTF">2015-09-03T10:10:43Z</dcterms:created>
  <dcterms:modified xsi:type="dcterms:W3CDTF">2017-02-23T14:25:34Z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