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00" r:id="rId5"/>
    <p:sldId id="311" r:id="rId6"/>
    <p:sldId id="310" r:id="rId7"/>
    <p:sldId id="322" r:id="rId8"/>
    <p:sldId id="323" r:id="rId9"/>
    <p:sldId id="329" r:id="rId10"/>
    <p:sldId id="324" r:id="rId11"/>
    <p:sldId id="325" r:id="rId12"/>
    <p:sldId id="326" r:id="rId13"/>
    <p:sldId id="327" r:id="rId14"/>
    <p:sldId id="328" r:id="rId15"/>
    <p:sldId id="330" r:id="rId16"/>
    <p:sldId id="333" r:id="rId17"/>
    <p:sldId id="332" r:id="rId18"/>
    <p:sldId id="293" r:id="rId19"/>
    <p:sldId id="312" r:id="rId20"/>
    <p:sldId id="259" r:id="rId21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7389" autoAdjust="0"/>
  </p:normalViewPr>
  <p:slideViewPr>
    <p:cSldViewPr snapToGrid="0">
      <p:cViewPr varScale="1">
        <p:scale>
          <a:sx n="79" d="100"/>
          <a:sy n="79" d="100"/>
        </p:scale>
        <p:origin x="126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56B70-7D82-4041-A343-8FED32CE5A49}" type="datetimeFigureOut">
              <a:rPr lang="en-GB" smtClean="0"/>
              <a:t>27/02/2017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FAEF5-9E6E-4CA8-9A60-93F5C8A37F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134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B796A-B7AA-4768-9387-6C58CB205E13}" type="datetimeFigureOut">
              <a:rPr lang="en-GB" smtClean="0"/>
              <a:t>27/02/2017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2BEC3-899C-4E03-8BB7-2DCEF19581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41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https://www.youtube.com/watch?v=Mv2XQgpbTNE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2BEC3-899C-4E03-8BB7-2DCEF195818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329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2BEC3-899C-4E03-8BB7-2DCEF195818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32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2BEC3-899C-4E03-8BB7-2DCEF195818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329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2BEC3-899C-4E03-8BB7-2DCEF195818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329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2BEC3-899C-4E03-8BB7-2DCEF195818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329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2BEC3-899C-4E03-8BB7-2DCEF195818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329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2BEC3-899C-4E03-8BB7-2DCEF195818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329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2BEC3-899C-4E03-8BB7-2DCEF195818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32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27/02/2017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87296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27/02/2017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86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27/02/2017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04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4709053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LO: Insert Learning Objective</a:t>
            </a:r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25200326"/>
              </p:ext>
            </p:extLst>
          </p:nvPr>
        </p:nvGraphicFramePr>
        <p:xfrm>
          <a:off x="9740" y="5741207"/>
          <a:ext cx="12174307" cy="111581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74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938">
                <a:tc>
                  <a:txBody>
                    <a:bodyPr/>
                    <a:lstStyle/>
                    <a:p>
                      <a:pPr algn="ctr"/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87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726" y="5747640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Gold Outcome</a:t>
            </a:r>
            <a:endParaRPr lang="en-GB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9712" y="6122331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Silver Outcome</a:t>
            </a:r>
            <a:endParaRPr lang="en-GB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9726" y="6495504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Bronze Outcome</a:t>
            </a:r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67654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27/02/2017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95476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9350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9350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LO: Insert Learning Objective</a:t>
            </a:r>
            <a:endParaRPr lang="en-GB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90932269"/>
              </p:ext>
            </p:extLst>
          </p:nvPr>
        </p:nvGraphicFramePr>
        <p:xfrm>
          <a:off x="9740" y="5741207"/>
          <a:ext cx="12174307" cy="111581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74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938">
                <a:tc>
                  <a:txBody>
                    <a:bodyPr/>
                    <a:lstStyle/>
                    <a:p>
                      <a:pPr algn="ctr"/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87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726" y="5747640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Gold Outcome</a:t>
            </a:r>
            <a:endParaRPr lang="en-GB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9712" y="6122331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Silver Outcome</a:t>
            </a:r>
            <a:endParaRPr lang="en-GB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9726" y="6495504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Bronze Outcome</a:t>
            </a:r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43315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27/02/2017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26852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LO: Insert Learning Objective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90932269"/>
              </p:ext>
            </p:extLst>
          </p:nvPr>
        </p:nvGraphicFramePr>
        <p:xfrm>
          <a:off x="9740" y="5741207"/>
          <a:ext cx="12174307" cy="111581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74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938">
                <a:tc>
                  <a:txBody>
                    <a:bodyPr/>
                    <a:lstStyle/>
                    <a:p>
                      <a:pPr algn="ctr"/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87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726" y="5747640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Gold Outcome</a:t>
            </a:r>
            <a:endParaRPr lang="en-GB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9712" y="6122331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Silver Outcome</a:t>
            </a:r>
            <a:endParaRPr lang="en-GB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9726" y="6495504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Bronze Outcome</a:t>
            </a:r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06498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27/02/2017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95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27/02/2017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43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27/02/2017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35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7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0" y="1111664"/>
            <a:ext cx="12182259" cy="4621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8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u="sng" kern="1200" baseline="0">
          <a:solidFill>
            <a:schemeClr val="tx1"/>
          </a:solidFill>
          <a:uFill>
            <a:solidFill>
              <a:srgbClr val="FF0000"/>
            </a:solidFill>
          </a:u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assembly_programming/index.htm" TargetMode="External"/><Relationship Id="rId2" Type="http://schemas.openxmlformats.org/officeDocument/2006/relationships/hyperlink" Target="https://www.tutorialspoint.com/compile_assembly_online.ph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" Type="http://schemas.openxmlformats.org/officeDocument/2006/relationships/image" Target="../media/image3.png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hyperlink" Target="http://www.google.co.uk/url?sa=i&amp;source=images&amp;cd=&amp;cad=rja&amp;docid=2sYVBH_szcF87M&amp;tbnid=qOdqZ4aX10-SWM:&amp;ved=0CAgQjRwwAA&amp;url=http://bestclipartblog.com/28-ear-clip-art.html/ear-clip-art-14&amp;ei=63s0UvOACMSO7Qba94GwBw&amp;psig=AFQjCNEZQd_10GjPYHaPG9bzOQB08fLR4g&amp;ust=1379257707221425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v2XQgpbTNE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s.stanford.edu/people/eroberts/courses/soco/projects/risc/risccisc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nindia.dronacharya.info/ECEDept/Downloads/QuestionPapers/5th_sem/Microprocessors/Unit-2/Lecture04.pdfhttp:/gnindia.dronacharya.info/ECEDept/Downloads/QuestionPapers/5th_sem/Microprocessors/Unit-2/Lecture04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Addressing Modes and Assembly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Prep Check</a:t>
            </a:r>
          </a:p>
          <a:p>
            <a:r>
              <a:rPr lang="en-GB" sz="2800" dirty="0" smtClean="0"/>
              <a:t>xx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the difference between Direct and Immediate addressing modes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54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Addressing Modes and Assembly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96" y="1038587"/>
            <a:ext cx="12157904" cy="4709053"/>
          </a:xfrm>
        </p:spPr>
        <p:txBody>
          <a:bodyPr>
            <a:normAutofit/>
          </a:bodyPr>
          <a:lstStyle/>
          <a:p>
            <a:r>
              <a:rPr lang="en-GB" b="1" dirty="0" smtClean="0"/>
              <a:t>Addressing Modes</a:t>
            </a:r>
            <a:endParaRPr lang="en-GB" sz="2800" b="1" dirty="0" smtClean="0"/>
          </a:p>
          <a:p>
            <a:r>
              <a:rPr lang="en-GB" sz="3000" dirty="0"/>
              <a:t>In order to access anything that is held in memory you need to know its </a:t>
            </a:r>
            <a:r>
              <a:rPr lang="en-GB" sz="3000" b="1" dirty="0"/>
              <a:t>address</a:t>
            </a:r>
            <a:r>
              <a:rPr lang="en-GB" sz="3000" dirty="0"/>
              <a:t>. </a:t>
            </a:r>
          </a:p>
          <a:p>
            <a:r>
              <a:rPr lang="en-GB" sz="3000" dirty="0"/>
              <a:t>The </a:t>
            </a:r>
            <a:r>
              <a:rPr lang="en-GB" sz="3000" b="1" dirty="0"/>
              <a:t>address</a:t>
            </a:r>
            <a:r>
              <a:rPr lang="en-GB" sz="3000" dirty="0"/>
              <a:t> is a number that tells the computer where in memory to go to find a specific item of data.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the difference between Direct and Immediate addressing modes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29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Addressing Modes and Assembly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" y="1032153"/>
            <a:ext cx="5949306" cy="4709053"/>
          </a:xfrm>
        </p:spPr>
        <p:txBody>
          <a:bodyPr>
            <a:normAutofit/>
          </a:bodyPr>
          <a:lstStyle/>
          <a:p>
            <a:r>
              <a:rPr lang="en-GB" b="1" dirty="0" smtClean="0"/>
              <a:t>Direct addressing</a:t>
            </a:r>
            <a:endParaRPr lang="en-GB" dirty="0" smtClean="0"/>
          </a:p>
          <a:p>
            <a:endParaRPr lang="en-GB" sz="2800" dirty="0" smtClean="0"/>
          </a:p>
          <a:p>
            <a:r>
              <a:rPr lang="en-GB" sz="2800" dirty="0" smtClean="0"/>
              <a:t>Using </a:t>
            </a:r>
            <a:r>
              <a:rPr lang="en-GB" sz="2800" dirty="0"/>
              <a:t>a </a:t>
            </a:r>
            <a:r>
              <a:rPr lang="en-GB" sz="2800" b="1" dirty="0"/>
              <a:t>direct address mode </a:t>
            </a:r>
            <a:r>
              <a:rPr lang="en-GB" sz="2800" dirty="0"/>
              <a:t>tells the CPU which address contains the data you want to access. </a:t>
            </a:r>
            <a:endParaRPr lang="en-GB" sz="2800" dirty="0" smtClean="0"/>
          </a:p>
          <a:p>
            <a:endParaRPr lang="en-GB" sz="2800" dirty="0"/>
          </a:p>
          <a:p>
            <a:r>
              <a:rPr lang="en-GB" sz="2800" dirty="0"/>
              <a:t>So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LDR r1, 100 </a:t>
            </a:r>
            <a:r>
              <a:rPr lang="en-GB" sz="2800" dirty="0"/>
              <a:t>would copy the data held in memory location 100 into register 1 . </a:t>
            </a:r>
            <a:r>
              <a:rPr lang="en-GB" sz="2800" b="1" dirty="0"/>
              <a:t> </a:t>
            </a:r>
          </a:p>
          <a:p>
            <a:endParaRPr lang="en-GB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the difference between Direct and Immediate addressing modes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096000" y="1018533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3200" b="1" dirty="0"/>
              <a:t>Immediate addressing</a:t>
            </a:r>
            <a:r>
              <a:rPr lang="en-GB" sz="3200" dirty="0"/>
              <a:t> </a:t>
            </a:r>
            <a:endParaRPr lang="en-GB" sz="3200" dirty="0" smtClean="0"/>
          </a:p>
          <a:p>
            <a:endParaRPr lang="en-GB" sz="2800" b="1" dirty="0" smtClean="0"/>
          </a:p>
          <a:p>
            <a:r>
              <a:rPr lang="en-GB" sz="2800" b="1" dirty="0" smtClean="0"/>
              <a:t>Immediate </a:t>
            </a:r>
            <a:r>
              <a:rPr lang="en-GB" sz="2800" b="1" dirty="0"/>
              <a:t>addressing</a:t>
            </a:r>
            <a:r>
              <a:rPr lang="en-GB" sz="2800" dirty="0"/>
              <a:t> loads the data directly.  </a:t>
            </a:r>
          </a:p>
          <a:p>
            <a:r>
              <a:rPr lang="en-GB" sz="2800" dirty="0"/>
              <a:t>Therefore, the operand </a:t>
            </a:r>
            <a:r>
              <a:rPr lang="en-GB" sz="2800" dirty="0" smtClean="0"/>
              <a:t>is </a:t>
            </a:r>
            <a:r>
              <a:rPr lang="en-GB" sz="2800" dirty="0"/>
              <a:t>the actual number that you wish to use. </a:t>
            </a:r>
            <a:endParaRPr lang="en-GB" sz="2800" dirty="0" smtClean="0"/>
          </a:p>
          <a:p>
            <a:endParaRPr lang="en-GB" sz="2800" dirty="0"/>
          </a:p>
          <a:p>
            <a:r>
              <a:rPr lang="en-GB" sz="2800" dirty="0"/>
              <a:t>A command such as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MOV r1, #10</a:t>
            </a:r>
            <a:r>
              <a:rPr lang="en-GB" sz="2800" dirty="0"/>
              <a:t> would </a:t>
            </a:r>
            <a:r>
              <a:rPr lang="en-GB" sz="2800" dirty="0" smtClean="0"/>
              <a:t>move </a:t>
            </a:r>
            <a:r>
              <a:rPr lang="en-GB" sz="2800" dirty="0"/>
              <a:t>the value 10 into register 1.</a:t>
            </a:r>
          </a:p>
        </p:txBody>
      </p:sp>
    </p:spTree>
    <p:extLst>
      <p:ext uri="{BB962C8B-B14F-4D97-AF65-F5344CB8AC3E}">
        <p14:creationId xmlns:p14="http://schemas.microsoft.com/office/powerpoint/2010/main" val="236906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Addressing Modes and Assembly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" y="1032153"/>
            <a:ext cx="5964295" cy="4709053"/>
          </a:xfrm>
        </p:spPr>
        <p:txBody>
          <a:bodyPr>
            <a:normAutofit/>
          </a:bodyPr>
          <a:lstStyle/>
          <a:p>
            <a:r>
              <a:rPr lang="en-GB" b="1" dirty="0" smtClean="0"/>
              <a:t>Worked Example</a:t>
            </a:r>
            <a:endParaRPr lang="en-GB" dirty="0" smtClean="0"/>
          </a:p>
          <a:p>
            <a:endParaRPr lang="en-GB" sz="2800" dirty="0"/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if y = 10 then 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GB" sz="2800" dirty="0">
                <a:latin typeface="Courier New" pitchFamily="49" charset="0"/>
                <a:cs typeface="Courier New" pitchFamily="49" charset="0"/>
                <a:sym typeface="Wingdings"/>
              </a:rPr>
              <a:t>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 9</a:t>
            </a:r>
            <a:br>
              <a:rPr lang="en-GB" sz="2800" dirty="0">
                <a:latin typeface="Courier New" pitchFamily="49" charset="0"/>
                <a:cs typeface="Courier New" pitchFamily="49" charset="0"/>
              </a:rPr>
            </a:b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else </a:t>
            </a:r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  	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GB" sz="2800" dirty="0">
                <a:latin typeface="Courier New" pitchFamily="49" charset="0"/>
                <a:cs typeface="Courier New" pitchFamily="49" charset="0"/>
                <a:sym typeface="Wingdings"/>
              </a:rPr>
              <a:t>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 y + 1</a:t>
            </a:r>
          </a:p>
          <a:p>
            <a:r>
              <a:rPr lang="en-GB" sz="2800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endParaRPr lang="en-GB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the difference between Direct and Immediate addressing modes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27705" y="1004671"/>
            <a:ext cx="5964295" cy="4709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b="1" dirty="0" smtClean="0"/>
          </a:p>
          <a:p>
            <a:endParaRPr lang="en-GB" sz="2800" b="1" dirty="0"/>
          </a:p>
          <a:p>
            <a:pPr marL="914400" lvl="2" indent="0">
              <a:buNone/>
            </a:pPr>
            <a:r>
              <a:rPr lang="en-GB" sz="2800" dirty="0">
                <a:latin typeface="Courier New" pitchFamily="49" charset="0"/>
                <a:cs typeface="Courier New" pitchFamily="49" charset="0"/>
              </a:rPr>
              <a:t>CMP r1, #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10</a:t>
            </a:r>
          </a:p>
          <a:p>
            <a:pPr marL="914400" lvl="2" indent="0">
              <a:buNone/>
            </a:pPr>
            <a:r>
              <a:rPr lang="en-GB" sz="2800" dirty="0">
                <a:latin typeface="Courier New" pitchFamily="49" charset="0"/>
                <a:cs typeface="Courier New" pitchFamily="49" charset="0"/>
              </a:rPr>
              <a:t>BNE 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914400" lvl="2" indent="0">
              <a:buNone/>
            </a:pPr>
            <a:r>
              <a:rPr lang="en-GB" sz="2800" dirty="0">
                <a:latin typeface="Courier New" pitchFamily="49" charset="0"/>
                <a:cs typeface="Courier New" pitchFamily="49" charset="0"/>
              </a:rPr>
              <a:t>MOV r2, #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9</a:t>
            </a:r>
          </a:p>
          <a:p>
            <a:pPr marL="914400" lvl="2" indent="0">
              <a:buNone/>
            </a:pP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B </a:t>
            </a:r>
            <a:r>
              <a:rPr lang="en-GB" sz="2800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lang="en-GB" sz="2800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lse:</a:t>
            </a:r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	ADD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r1, r1, #1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61521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Addressing Modes and Assembly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" y="1032153"/>
            <a:ext cx="5964295" cy="4709053"/>
          </a:xfrm>
        </p:spPr>
        <p:txBody>
          <a:bodyPr>
            <a:normAutofit/>
          </a:bodyPr>
          <a:lstStyle/>
          <a:p>
            <a:r>
              <a:rPr lang="en-GB" b="1" dirty="0" smtClean="0"/>
              <a:t>Worked Example</a:t>
            </a:r>
            <a:endParaRPr lang="en-GB" dirty="0" smtClean="0"/>
          </a:p>
          <a:p>
            <a:endParaRPr lang="en-GB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the difference between Direct and Immediate addressing modes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24591" y="1654275"/>
            <a:ext cx="10972800" cy="3862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100" dirty="0" smtClean="0">
                <a:latin typeface="Courier New" pitchFamily="49" charset="0"/>
                <a:cs typeface="Courier New" pitchFamily="49" charset="0"/>
              </a:rPr>
              <a:t>CMP r1, #10		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‘compares the value of variable y with the value 10’</a:t>
            </a:r>
          </a:p>
          <a:p>
            <a:r>
              <a:rPr lang="en-GB" sz="3100" dirty="0" smtClean="0">
                <a:latin typeface="Courier New" pitchFamily="49" charset="0"/>
                <a:cs typeface="Courier New" pitchFamily="49" charset="0"/>
              </a:rPr>
              <a:t>BNE else 		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‘branches if the value in variable y is not equal to 10’</a:t>
            </a:r>
          </a:p>
          <a:p>
            <a:r>
              <a:rPr lang="en-GB" sz="3100" dirty="0" smtClean="0">
                <a:latin typeface="Courier New" pitchFamily="49" charset="0"/>
                <a:cs typeface="Courier New" pitchFamily="49" charset="0"/>
              </a:rPr>
              <a:t>MOV r2, #9 		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‘moves the value 9 into register 2, which contains variable x’</a:t>
            </a:r>
            <a:endParaRPr lang="en-GB" sz="23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3100" dirty="0" smtClean="0">
                <a:latin typeface="Courier New" pitchFamily="49" charset="0"/>
                <a:cs typeface="Courier New" pitchFamily="49" charset="0"/>
              </a:rPr>
              <a:t>B </a:t>
            </a:r>
            <a:r>
              <a:rPr lang="en-GB" sz="3100" dirty="0" err="1" smtClean="0">
                <a:latin typeface="Courier New" pitchFamily="49" charset="0"/>
                <a:cs typeface="Courier New" pitchFamily="49" charset="0"/>
              </a:rPr>
              <a:t>endif</a:t>
            </a:r>
            <a:r>
              <a:rPr lang="en-GB" sz="3100" dirty="0" smtClean="0">
                <a:latin typeface="Courier New" pitchFamily="49" charset="0"/>
                <a:cs typeface="Courier New" pitchFamily="49" charset="0"/>
              </a:rPr>
              <a:t> 		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‘branch to the end of the statement block’</a:t>
            </a:r>
          </a:p>
          <a:p>
            <a:endParaRPr lang="en-GB" sz="3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31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GB" sz="3100" dirty="0" smtClean="0">
                <a:latin typeface="Courier New" pitchFamily="49" charset="0"/>
                <a:cs typeface="Courier New" pitchFamily="49" charset="0"/>
              </a:rPr>
              <a:t>ADD r1, r1, #1 	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‘adds 1 onto the value of variable y already held in register 1’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1111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Addressing Modes and Assembly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Another Example</a:t>
            </a:r>
            <a:endParaRPr lang="en-GB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the difference between Direct and Immediate addressing modes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" t="33607" r="64199" b="22336"/>
          <a:stretch/>
        </p:blipFill>
        <p:spPr bwMode="auto">
          <a:xfrm>
            <a:off x="5992252" y="1103774"/>
            <a:ext cx="6199748" cy="4362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85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Addressing Modes and Assembly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Writing and Executing Assembly Code</a:t>
            </a:r>
            <a:endParaRPr lang="en-US" sz="2800" b="1" dirty="0" smtClean="0"/>
          </a:p>
          <a:p>
            <a:endParaRPr lang="en-US" sz="2800" dirty="0" smtClean="0"/>
          </a:p>
          <a:p>
            <a:r>
              <a:rPr lang="en-US" sz="2800" dirty="0" smtClean="0"/>
              <a:t>Online assembler for learning Assembly Language</a:t>
            </a:r>
          </a:p>
          <a:p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www.tutorialspoint.com/compile_assembly_online.php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Documentation for Assembly Language</a:t>
            </a:r>
          </a:p>
          <a:p>
            <a:r>
              <a:rPr lang="en-GB" sz="2800" dirty="0">
                <a:solidFill>
                  <a:srgbClr val="000000"/>
                </a:solidFill>
                <a:ea typeface="Times New Roman"/>
                <a:cs typeface="Helvetica"/>
                <a:hlinkClick r:id="rId3"/>
              </a:rPr>
              <a:t>https://</a:t>
            </a:r>
            <a:r>
              <a:rPr lang="en-GB" sz="2800" dirty="0" smtClean="0">
                <a:solidFill>
                  <a:srgbClr val="000000"/>
                </a:solidFill>
                <a:ea typeface="Times New Roman"/>
                <a:cs typeface="Helvetica"/>
                <a:hlinkClick r:id="rId3"/>
              </a:rPr>
              <a:t>www.tutorialspoint.com/assembly_programming/index.htm</a:t>
            </a:r>
            <a:endParaRPr lang="en-GB" sz="2800" dirty="0" smtClean="0">
              <a:solidFill>
                <a:srgbClr val="000000"/>
              </a:solidFill>
              <a:ea typeface="Times New Roman"/>
              <a:cs typeface="Helvetica"/>
            </a:endParaRPr>
          </a:p>
          <a:p>
            <a:endParaRPr lang="en-GB" sz="2800" dirty="0">
              <a:solidFill>
                <a:srgbClr val="000000"/>
              </a:solidFill>
              <a:ea typeface="Times New Roman"/>
              <a:cs typeface="Helvetica"/>
            </a:endParaRPr>
          </a:p>
          <a:p>
            <a:endParaRPr lang="en-US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the difference between Direct and Immediate addressing modes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13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Addressing Modes and Assembly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Prep</a:t>
            </a:r>
            <a:endParaRPr lang="en-US" sz="2800" b="1" dirty="0" smtClean="0"/>
          </a:p>
          <a:p>
            <a:r>
              <a:rPr lang="en-US" sz="2800" dirty="0" smtClean="0"/>
              <a:t>Investigate writing Assembly code using the resource son the previous slide – show a basic program you have written next lesson.</a:t>
            </a:r>
            <a:endParaRPr lang="en-US" sz="2800" dirty="0" smtClean="0"/>
          </a:p>
          <a:p>
            <a:endParaRPr lang="en-GB" sz="2800" dirty="0">
              <a:solidFill>
                <a:srgbClr val="000000"/>
              </a:solidFill>
              <a:ea typeface="Times New Roman"/>
              <a:cs typeface="Helvetica"/>
            </a:endParaRPr>
          </a:p>
          <a:p>
            <a:endParaRPr lang="en-US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LO: To understand the difference between Direct and Immediate addressing modes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29" y="562249"/>
            <a:ext cx="688908" cy="7376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529" y="1510470"/>
            <a:ext cx="688908" cy="7437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012" y="2424536"/>
            <a:ext cx="658425" cy="731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5004" y="1402085"/>
            <a:ext cx="999831" cy="11888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1876" y="2533860"/>
            <a:ext cx="640135" cy="7925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4296" y="4801528"/>
            <a:ext cx="829128" cy="6279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61876" y="3722683"/>
            <a:ext cx="707197" cy="658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65004" y="4662156"/>
            <a:ext cx="1103655" cy="9907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08054" y="3115034"/>
            <a:ext cx="1019618" cy="11013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04238" y="4816745"/>
            <a:ext cx="1034388" cy="6884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44865" y="4867611"/>
            <a:ext cx="630554" cy="7772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23100" y="4765103"/>
            <a:ext cx="740092" cy="7400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24" b="25451"/>
          <a:stretch/>
        </p:blipFill>
        <p:spPr>
          <a:xfrm>
            <a:off x="3334744" y="2090431"/>
            <a:ext cx="2010229" cy="52190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228715" y="1622138"/>
            <a:ext cx="3203848" cy="230364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u="sng" dirty="0" smtClean="0">
                <a:solidFill>
                  <a:srgbClr val="FFFF00"/>
                </a:solidFill>
              </a:rPr>
              <a:t>Key words:</a:t>
            </a:r>
          </a:p>
          <a:p>
            <a:pPr algn="ctr"/>
            <a:r>
              <a:rPr lang="en-GB" sz="2400" dirty="0" smtClean="0">
                <a:solidFill>
                  <a:srgbClr val="FFFF00"/>
                </a:solidFill>
              </a:rPr>
              <a:t>Noted clearly</a:t>
            </a:r>
          </a:p>
          <a:p>
            <a:pPr algn="ctr"/>
            <a:r>
              <a:rPr lang="en-GB" sz="2400" dirty="0" smtClean="0">
                <a:solidFill>
                  <a:srgbClr val="FFFF00"/>
                </a:solidFill>
              </a:rPr>
              <a:t>Topic specific vocabulary wherever necessary</a:t>
            </a:r>
            <a:endParaRPr lang="en-GB" sz="2400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28345" y="2405789"/>
            <a:ext cx="247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Icon for extension activity if appropriate</a:t>
            </a:r>
            <a:endParaRPr lang="en-GB" dirty="0"/>
          </a:p>
        </p:txBody>
      </p:sp>
      <p:pic>
        <p:nvPicPr>
          <p:cNvPr id="17" name="Picture 16" descr="http://bestclipartblog.com/clipart-pics/ear-clip-art-14.jpg">
            <a:hlinkClick r:id="rId15"/>
          </p:cNvPr>
          <p:cNvPicPr/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047" y="3287833"/>
            <a:ext cx="536595" cy="88001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3683335" y="3310219"/>
            <a:ext cx="2013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You might want to develop subject specific icons</a:t>
            </a:r>
            <a:endParaRPr lang="en-GB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704" y="4162581"/>
            <a:ext cx="1196904" cy="89767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435735" y="2817546"/>
            <a:ext cx="1432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Icon same colour as </a:t>
            </a:r>
            <a:r>
              <a:rPr lang="en-GB" dirty="0" err="1" smtClean="0"/>
              <a:t>dept</a:t>
            </a:r>
            <a:r>
              <a:rPr lang="en-GB" dirty="0" smtClean="0"/>
              <a:t> ex book</a:t>
            </a:r>
            <a:endParaRPr lang="en-GB" dirty="0"/>
          </a:p>
        </p:txBody>
      </p:sp>
      <p:pic>
        <p:nvPicPr>
          <p:cNvPr id="21" name="Picture 12" descr="image00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4416425"/>
            <a:ext cx="992188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27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Addressing Modes and Assembly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Specification Point</a:t>
            </a:r>
          </a:p>
          <a:p>
            <a:pPr fontAlgn="auto"/>
            <a:r>
              <a:rPr lang="en-GB" sz="2800" dirty="0"/>
              <a:t>3.7.3.2 The fetch–execute cycle and the role of registers within it</a:t>
            </a:r>
          </a:p>
          <a:p>
            <a:endParaRPr lang="en-GB" sz="2800" dirty="0" smtClean="0"/>
          </a:p>
          <a:p>
            <a:endParaRPr lang="en-GB" sz="28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the difference between Direct and Immediate addressing modes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55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Addressing Modes and Assembly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96" y="1038587"/>
            <a:ext cx="1899635" cy="4709053"/>
          </a:xfrm>
        </p:spPr>
        <p:txBody>
          <a:bodyPr/>
          <a:lstStyle/>
          <a:p>
            <a:r>
              <a:rPr lang="en-GB" b="1" dirty="0" smtClean="0"/>
              <a:t>Starter</a:t>
            </a:r>
            <a:endParaRPr lang="en-GB" sz="2800" b="1" dirty="0" smtClean="0"/>
          </a:p>
          <a:p>
            <a:endParaRPr lang="en-GB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the difference between Direct and Immediate addressing modes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Mv2XQgpbTNE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263515" y="1138316"/>
            <a:ext cx="7490085" cy="421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6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Addressing Modes and Assembly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96" y="1038587"/>
            <a:ext cx="12157904" cy="4709053"/>
          </a:xfrm>
        </p:spPr>
        <p:txBody>
          <a:bodyPr/>
          <a:lstStyle/>
          <a:p>
            <a:r>
              <a:rPr lang="en-GB" b="1" dirty="0" smtClean="0"/>
              <a:t>Assembly Language</a:t>
            </a:r>
            <a:endParaRPr lang="en-GB" sz="2800" b="1" dirty="0" smtClean="0"/>
          </a:p>
          <a:p>
            <a:r>
              <a:rPr lang="en-GB" sz="2800" dirty="0"/>
              <a:t>We have already learnt that there are three main types of programming language: </a:t>
            </a:r>
            <a:r>
              <a:rPr lang="en-GB" sz="2800" b="1" dirty="0"/>
              <a:t>machine code</a:t>
            </a:r>
            <a:r>
              <a:rPr lang="en-GB" sz="2800" dirty="0"/>
              <a:t>, </a:t>
            </a:r>
            <a:r>
              <a:rPr lang="en-GB" sz="2800" b="1" dirty="0"/>
              <a:t>assembly language </a:t>
            </a:r>
            <a:r>
              <a:rPr lang="en-GB" sz="2800" dirty="0"/>
              <a:t>and </a:t>
            </a:r>
            <a:r>
              <a:rPr lang="en-GB" sz="2800" b="1" dirty="0"/>
              <a:t>high-level languages</a:t>
            </a:r>
            <a:r>
              <a:rPr lang="en-GB" sz="2800" dirty="0"/>
              <a:t>. </a:t>
            </a:r>
          </a:p>
          <a:p>
            <a:r>
              <a:rPr lang="en-GB" sz="2800" dirty="0"/>
              <a:t>At machine code level, programming is carried out by directly manipulating zeros and ones.  </a:t>
            </a:r>
          </a:p>
          <a:p>
            <a:r>
              <a:rPr lang="en-GB" sz="2800" dirty="0"/>
              <a:t>The next level up is to use assembly language, where the code is made up of </a:t>
            </a:r>
            <a:r>
              <a:rPr lang="en-GB" sz="2800" b="1" dirty="0"/>
              <a:t>mnemonics</a:t>
            </a:r>
            <a:r>
              <a:rPr lang="en-GB" sz="2800" dirty="0"/>
              <a:t>. </a:t>
            </a:r>
          </a:p>
          <a:p>
            <a:r>
              <a:rPr lang="en-GB" sz="2800" dirty="0"/>
              <a:t>In this section we will look at how to write </a:t>
            </a:r>
            <a:r>
              <a:rPr lang="en-GB" sz="2800" b="1" dirty="0"/>
              <a:t>assembly language code</a:t>
            </a:r>
            <a:r>
              <a:rPr lang="en-GB" sz="2800" dirty="0"/>
              <a:t>.</a:t>
            </a:r>
          </a:p>
          <a:p>
            <a:endParaRPr lang="en-GB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the difference between Direct and Immediate addressing modes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65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Addressing Modes and Assembly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96" y="1038587"/>
            <a:ext cx="12157904" cy="4709053"/>
          </a:xfrm>
        </p:spPr>
        <p:txBody>
          <a:bodyPr/>
          <a:lstStyle/>
          <a:p>
            <a:r>
              <a:rPr lang="en-GB" b="1" dirty="0" smtClean="0"/>
              <a:t>Instruction Sets</a:t>
            </a:r>
            <a:endParaRPr lang="en-GB" sz="2800" b="1" dirty="0" smtClean="0"/>
          </a:p>
          <a:p>
            <a:r>
              <a:rPr lang="en-GB" sz="2800" dirty="0"/>
              <a:t>In order to write this code you need to be familiar with the mnemonics that can be used and this will depend on what processor is being used. </a:t>
            </a:r>
          </a:p>
          <a:p>
            <a:r>
              <a:rPr lang="en-GB" sz="2800" dirty="0"/>
              <a:t>Each processor will have its own instruction set. These instruction sets are either classed as </a:t>
            </a:r>
            <a:r>
              <a:rPr lang="en-GB" sz="2800" b="1" dirty="0"/>
              <a:t>RISC (reduced instruction set)</a:t>
            </a:r>
            <a:r>
              <a:rPr lang="en-GB" sz="2800" dirty="0"/>
              <a:t> or </a:t>
            </a:r>
            <a:r>
              <a:rPr lang="en-GB" sz="2800" b="1" dirty="0"/>
              <a:t>CISC (complex instruction set)</a:t>
            </a:r>
            <a:r>
              <a:rPr lang="en-GB" sz="2800" dirty="0"/>
              <a:t>. </a:t>
            </a:r>
          </a:p>
          <a:p>
            <a:r>
              <a:rPr lang="en-GB" sz="2800" dirty="0"/>
              <a:t>An </a:t>
            </a:r>
            <a:r>
              <a:rPr lang="en-GB" sz="2800" b="1" dirty="0"/>
              <a:t>instruction set </a:t>
            </a:r>
            <a:r>
              <a:rPr lang="en-GB" sz="2800" dirty="0"/>
              <a:t>is the patterns of 0s and 1 that a particular processor recognises as commands, along with their associated meanings.</a:t>
            </a:r>
          </a:p>
          <a:p>
            <a:endParaRPr lang="en-GB" sz="2800" dirty="0"/>
          </a:p>
          <a:p>
            <a:r>
              <a:rPr lang="en-GB" sz="2400" dirty="0">
                <a:hlinkClick r:id="rId3"/>
              </a:rPr>
              <a:t>RISC and CISC instruction sets</a:t>
            </a:r>
            <a:endParaRPr lang="en-GB" sz="2400" dirty="0"/>
          </a:p>
          <a:p>
            <a:endParaRPr lang="en-GB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the difference between Direct and Immediate addressing modes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14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Addressing Modes and Assembly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96" y="1038587"/>
            <a:ext cx="12157904" cy="4709053"/>
          </a:xfrm>
        </p:spPr>
        <p:txBody>
          <a:bodyPr/>
          <a:lstStyle/>
          <a:p>
            <a:r>
              <a:rPr lang="en-GB" b="1" dirty="0" smtClean="0"/>
              <a:t>Types of Operation Code</a:t>
            </a:r>
            <a:endParaRPr lang="en-GB" sz="2800" b="1" dirty="0" smtClean="0"/>
          </a:p>
          <a:p>
            <a:r>
              <a:rPr lang="en-GB" sz="2800" dirty="0"/>
              <a:t>The operation codes of an assembly language can be placed in one of four groups:</a:t>
            </a:r>
          </a:p>
          <a:p>
            <a:r>
              <a:rPr lang="en-GB" sz="2800" b="1" dirty="0"/>
              <a:t>Data transfer: </a:t>
            </a:r>
            <a:r>
              <a:rPr lang="en-GB" sz="2800" dirty="0"/>
              <a:t>e.g. Move(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GB" sz="2800" dirty="0"/>
              <a:t>), Store(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800" dirty="0"/>
              <a:t>) and Load(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LDR</a:t>
            </a:r>
            <a:r>
              <a:rPr lang="en-GB" sz="2800" dirty="0"/>
              <a:t>).</a:t>
            </a:r>
          </a:p>
          <a:p>
            <a:r>
              <a:rPr lang="en-GB" sz="2800" b="1" dirty="0"/>
              <a:t>Arithmetic operations: </a:t>
            </a:r>
            <a:r>
              <a:rPr lang="en-GB" sz="2800" dirty="0"/>
              <a:t>e.g. add, subtract, multiple, divide and shift.</a:t>
            </a:r>
          </a:p>
          <a:p>
            <a:r>
              <a:rPr lang="en-GB" sz="2800" b="1" dirty="0"/>
              <a:t>Logical operations: </a:t>
            </a:r>
            <a:r>
              <a:rPr lang="en-GB" sz="2800" dirty="0"/>
              <a:t>e.g. bitwise operations including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AND, OR</a:t>
            </a:r>
            <a:r>
              <a:rPr lang="en-GB" sz="2800" dirty="0"/>
              <a:t>,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GB" sz="2800" dirty="0"/>
              <a:t> and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XOR</a:t>
            </a:r>
            <a:r>
              <a:rPr lang="en-GB" sz="2800" dirty="0"/>
              <a:t>.</a:t>
            </a:r>
          </a:p>
          <a:p>
            <a:r>
              <a:rPr lang="en-GB" sz="2800" b="1" dirty="0"/>
              <a:t>Branch operations: </a:t>
            </a:r>
            <a:r>
              <a:rPr lang="en-GB" sz="2800" dirty="0"/>
              <a:t>including conditional and unconditional operations to move to other parts of the code, such as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BNE</a:t>
            </a:r>
            <a:r>
              <a:rPr lang="en-GB" sz="2800" dirty="0"/>
              <a:t> and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BEG.</a:t>
            </a:r>
          </a:p>
          <a:p>
            <a:endParaRPr lang="en-GB" sz="2800" dirty="0" smtClean="0"/>
          </a:p>
          <a:p>
            <a:r>
              <a:rPr lang="en-GB" sz="2800" dirty="0" smtClean="0">
                <a:hlinkClick r:id="rId3"/>
              </a:rPr>
              <a:t>Some Examples of Operation Codes</a:t>
            </a:r>
            <a:endParaRPr lang="en-GB" sz="2800" dirty="0"/>
          </a:p>
          <a:p>
            <a:endParaRPr lang="en-GB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the difference between Direct and Immediate addressing modes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8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Addressing Modes and Assembly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96" y="1038587"/>
            <a:ext cx="12157904" cy="4709053"/>
          </a:xfrm>
        </p:spPr>
        <p:txBody>
          <a:bodyPr/>
          <a:lstStyle/>
          <a:p>
            <a:r>
              <a:rPr lang="en-GB" b="1" dirty="0" smtClean="0"/>
              <a:t>Assembly Language Statements</a:t>
            </a:r>
            <a:endParaRPr lang="en-GB" sz="2800" b="1" dirty="0" smtClean="0"/>
          </a:p>
          <a:p>
            <a:r>
              <a:rPr lang="en-GB" sz="2400" dirty="0"/>
              <a:t>A typical assembly language statement consists of four parts. Here is a typical example:</a:t>
            </a:r>
          </a:p>
          <a:p>
            <a:endParaRPr lang="en-GB" sz="2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GB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CMP </a:t>
            </a:r>
            <a:r>
              <a:rPr lang="en-GB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r1, #10 ‘compare the value in register 1 with the value 10’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2400" dirty="0">
                <a:latin typeface="Courier New" pitchFamily="49" charset="0"/>
                <a:cs typeface="Courier New" pitchFamily="49" charset="0"/>
              </a:rPr>
            </a:br>
            <a:endParaRPr lang="en-GB" sz="2400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CMP </a:t>
            </a:r>
            <a:r>
              <a:rPr lang="en-GB" sz="2400" dirty="0">
                <a:cs typeface="Courier New" pitchFamily="49" charset="0"/>
              </a:rPr>
              <a:t>is the operation code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r1, #10 </a:t>
            </a:r>
            <a:r>
              <a:rPr lang="en-GB" sz="2400" dirty="0">
                <a:cs typeface="Courier New" pitchFamily="49" charset="0"/>
              </a:rPr>
              <a:t>are the operands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‘compare the value in register 1 with the value 10’ </a:t>
            </a:r>
            <a:r>
              <a:rPr lang="en-GB" sz="2400" dirty="0">
                <a:cs typeface="Courier New" pitchFamily="49" charset="0"/>
              </a:rPr>
              <a:t>is a comment.</a:t>
            </a:r>
          </a:p>
          <a:p>
            <a:endParaRPr lang="en-GB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the difference between Direct and Immediate addressing modes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21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Addressing Modes and Assembly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96" y="1038587"/>
            <a:ext cx="12157904" cy="4709053"/>
          </a:xfrm>
        </p:spPr>
        <p:txBody>
          <a:bodyPr>
            <a:normAutofit lnSpcReduction="10000"/>
          </a:bodyPr>
          <a:lstStyle/>
          <a:p>
            <a:r>
              <a:rPr lang="en-GB" b="1" dirty="0" smtClean="0"/>
              <a:t>Assembly Language Statements</a:t>
            </a:r>
            <a:endParaRPr lang="en-GB" sz="2800" b="1" dirty="0" smtClean="0"/>
          </a:p>
          <a:p>
            <a:r>
              <a:rPr lang="en-GB" sz="2800" dirty="0"/>
              <a:t>The </a:t>
            </a:r>
            <a:r>
              <a:rPr lang="en-GB" sz="2800" b="1" dirty="0"/>
              <a:t>operation code</a:t>
            </a:r>
            <a:r>
              <a:rPr lang="en-GB" sz="2800" dirty="0"/>
              <a:t>, or </a:t>
            </a:r>
            <a:r>
              <a:rPr lang="en-GB" sz="2800" b="1" dirty="0"/>
              <a:t>opcode</a:t>
            </a:r>
            <a:r>
              <a:rPr lang="en-GB" sz="2800" dirty="0"/>
              <a:t> as it is more commonly called, is shown as a mnemonic consisting of one to four characters. </a:t>
            </a:r>
          </a:p>
          <a:p>
            <a:r>
              <a:rPr lang="en-GB" sz="2800" dirty="0"/>
              <a:t>The mnemonic usually uses letters that help to explain what the command does. For example, </a:t>
            </a:r>
            <a:r>
              <a:rPr lang="en-GB" sz="2800" b="1" dirty="0"/>
              <a:t>ADD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800" b="1" dirty="0"/>
              <a:t>MOV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800" dirty="0"/>
              <a:t>and </a:t>
            </a:r>
            <a:r>
              <a:rPr lang="en-GB" sz="2800" b="1" dirty="0"/>
              <a:t>CMP</a:t>
            </a:r>
            <a:r>
              <a:rPr lang="en-GB" sz="2800" dirty="0"/>
              <a:t> translate into </a:t>
            </a:r>
            <a:r>
              <a:rPr lang="en-GB" sz="2800" b="1" dirty="0"/>
              <a:t>add</a:t>
            </a:r>
            <a:r>
              <a:rPr lang="en-GB" sz="2800" dirty="0"/>
              <a:t>, </a:t>
            </a:r>
            <a:r>
              <a:rPr lang="en-GB" sz="2800" b="1" dirty="0"/>
              <a:t>move</a:t>
            </a:r>
            <a:r>
              <a:rPr lang="en-GB" sz="2800" dirty="0"/>
              <a:t> and </a:t>
            </a:r>
            <a:r>
              <a:rPr lang="en-GB" sz="2800" b="1" dirty="0"/>
              <a:t>compare</a:t>
            </a:r>
            <a:r>
              <a:rPr lang="en-GB" sz="2800" dirty="0"/>
              <a:t>. </a:t>
            </a:r>
            <a:endParaRPr lang="en-GB" sz="2800" dirty="0" smtClean="0"/>
          </a:p>
          <a:p>
            <a:endParaRPr lang="en-GB" sz="2800" b="1" dirty="0"/>
          </a:p>
          <a:p>
            <a:r>
              <a:rPr lang="en-GB" sz="2800" b="1" dirty="0" smtClean="0"/>
              <a:t>ADD #5		ADD 5		CMP B, 12</a:t>
            </a:r>
          </a:p>
          <a:p>
            <a:endParaRPr lang="en-GB" sz="2800" b="1" dirty="0"/>
          </a:p>
          <a:p>
            <a:r>
              <a:rPr lang="en-GB" sz="2800" dirty="0"/>
              <a:t>The number of </a:t>
            </a:r>
            <a:r>
              <a:rPr lang="en-GB" sz="2800" b="1" dirty="0"/>
              <a:t>operands </a:t>
            </a:r>
            <a:r>
              <a:rPr lang="en-GB" sz="2800" dirty="0"/>
              <a:t>following an operation code and the way they are interpreted depends on the sort of code it is.</a:t>
            </a:r>
          </a:p>
          <a:p>
            <a:endParaRPr lang="en-GB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the difference between Direct and Immediate addressing modes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86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Addressing Modes and Assembly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96" y="1038587"/>
            <a:ext cx="12157904" cy="4709053"/>
          </a:xfrm>
        </p:spPr>
        <p:txBody>
          <a:bodyPr>
            <a:normAutofit/>
          </a:bodyPr>
          <a:lstStyle/>
          <a:p>
            <a:r>
              <a:rPr lang="en-GB" b="1" dirty="0" smtClean="0"/>
              <a:t>Assembly Language Statements</a:t>
            </a:r>
            <a:endParaRPr lang="en-GB" sz="2800" b="1" dirty="0" smtClean="0"/>
          </a:p>
          <a:p>
            <a:r>
              <a:rPr lang="en-GB" sz="2800" dirty="0"/>
              <a:t>For example, the command </a:t>
            </a:r>
            <a:r>
              <a:rPr lang="en-GB" sz="2800" b="1" dirty="0"/>
              <a:t>CMP</a:t>
            </a:r>
            <a:r>
              <a:rPr lang="en-GB" sz="2800" dirty="0"/>
              <a:t> must be followed by two operands – the first identifies the memory address or register  that is to be accessed and the second the data that is to be compared with. </a:t>
            </a:r>
            <a:endParaRPr lang="en-GB" sz="2800" b="1" dirty="0"/>
          </a:p>
          <a:p>
            <a:r>
              <a:rPr lang="en-GB" sz="2800" dirty="0"/>
              <a:t>The use of </a:t>
            </a:r>
            <a:r>
              <a:rPr lang="en-GB" sz="2800" b="1" dirty="0"/>
              <a:t>#</a:t>
            </a:r>
            <a:r>
              <a:rPr lang="en-GB" sz="2800" dirty="0"/>
              <a:t> indicates the addressing mode. In this case the </a:t>
            </a:r>
            <a:r>
              <a:rPr lang="en-GB" sz="2800" b="1" dirty="0">
                <a:solidFill>
                  <a:srgbClr val="FF0000"/>
                </a:solidFill>
              </a:rPr>
              <a:t>#</a:t>
            </a:r>
            <a:r>
              <a:rPr lang="en-GB" sz="2800" dirty="0">
                <a:solidFill>
                  <a:srgbClr val="FF0000"/>
                </a:solidFill>
              </a:rPr>
              <a:t> refers to immediate addressing</a:t>
            </a:r>
            <a:r>
              <a:rPr lang="en-GB" sz="2800" dirty="0"/>
              <a:t>, which means that the value that follows it </a:t>
            </a:r>
            <a:r>
              <a:rPr lang="en-GB" sz="2800" dirty="0">
                <a:solidFill>
                  <a:srgbClr val="FF0000"/>
                </a:solidFill>
              </a:rPr>
              <a:t>is the actual data item</a:t>
            </a:r>
            <a:r>
              <a:rPr lang="en-GB" sz="2800" dirty="0"/>
              <a:t>. </a:t>
            </a:r>
          </a:p>
          <a:p>
            <a:endParaRPr lang="en-GB" sz="2800" b="1" dirty="0" smtClean="0"/>
          </a:p>
          <a:p>
            <a:r>
              <a:rPr lang="en-GB" sz="2800" b="1" dirty="0" smtClean="0"/>
              <a:t>Comments </a:t>
            </a:r>
            <a:r>
              <a:rPr lang="en-GB" sz="2800" dirty="0"/>
              <a:t>are optional but help explain </a:t>
            </a:r>
            <a:r>
              <a:rPr lang="en-GB" sz="2800" dirty="0" smtClean="0"/>
              <a:t>what </a:t>
            </a:r>
            <a:r>
              <a:rPr lang="en-GB" sz="2800" dirty="0"/>
              <a:t>the code is doing.</a:t>
            </a:r>
          </a:p>
          <a:p>
            <a:endParaRPr lang="en-GB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the difference between Direct and Immediate addressing modes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93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CF606A979DC44894736665245F394F" ma:contentTypeVersion="12" ma:contentTypeDescription="Create a new document." ma:contentTypeScope="" ma:versionID="f4e250cc5a06a1b5dbd89e0164d9361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fefa9bea55d2fa40d32303509fe1c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D8F006-1DDC-4552-9E6B-5B4B5947AB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6E525F-85BA-4C4F-A7C7-AA39BA2789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DF1CAD4-2504-4246-879C-D0483BD38659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870</Words>
  <Application>Microsoft Office PowerPoint</Application>
  <PresentationFormat>Widescreen</PresentationFormat>
  <Paragraphs>138</Paragraphs>
  <Slides>17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Helvetica</vt:lpstr>
      <vt:lpstr>Times New Roman</vt:lpstr>
      <vt:lpstr>Wingdings</vt:lpstr>
      <vt:lpstr>Office Theme</vt:lpstr>
      <vt:lpstr>Addressing Modes and Assembly Code</vt:lpstr>
      <vt:lpstr>Addressing Modes and Assembly Code</vt:lpstr>
      <vt:lpstr>Addressing Modes and Assembly Code</vt:lpstr>
      <vt:lpstr>Addressing Modes and Assembly Code</vt:lpstr>
      <vt:lpstr>Addressing Modes and Assembly Code</vt:lpstr>
      <vt:lpstr>Addressing Modes and Assembly Code</vt:lpstr>
      <vt:lpstr>Addressing Modes and Assembly Code</vt:lpstr>
      <vt:lpstr>Addressing Modes and Assembly Code</vt:lpstr>
      <vt:lpstr>Addressing Modes and Assembly Code</vt:lpstr>
      <vt:lpstr>Addressing Modes and Assembly Code</vt:lpstr>
      <vt:lpstr>Addressing Modes and Assembly Code</vt:lpstr>
      <vt:lpstr>Addressing Modes and Assembly Code</vt:lpstr>
      <vt:lpstr>Addressing Modes and Assembly Code</vt:lpstr>
      <vt:lpstr>Addressing Modes and Assembly Code</vt:lpstr>
      <vt:lpstr>Addressing Modes and Assembly Code</vt:lpstr>
      <vt:lpstr>Addressing Modes and Assembly Code</vt:lpstr>
      <vt:lpstr>PowerPoint Presentation</vt:lpstr>
    </vt:vector>
  </TitlesOfParts>
  <Company>Twyford CE High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Wiggins</dc:creator>
  <cp:lastModifiedBy>Chris Wiggins</cp:lastModifiedBy>
  <cp:revision>102</cp:revision>
  <cp:lastPrinted>2017-01-19T14:39:10Z</cp:lastPrinted>
  <dcterms:created xsi:type="dcterms:W3CDTF">2015-09-03T10:10:43Z</dcterms:created>
  <dcterms:modified xsi:type="dcterms:W3CDTF">2017-02-27T11:58:21Z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0x0101000CCF606A979DC44894736665245F394F</vt:lpwstr>
  </property>
</Properties>
</file>