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00" r:id="rId5"/>
    <p:sldId id="311" r:id="rId6"/>
    <p:sldId id="327" r:id="rId7"/>
    <p:sldId id="328" r:id="rId8"/>
    <p:sldId id="310" r:id="rId9"/>
    <p:sldId id="329" r:id="rId10"/>
    <p:sldId id="330" r:id="rId11"/>
    <p:sldId id="313" r:id="rId12"/>
    <p:sldId id="331" r:id="rId13"/>
    <p:sldId id="333" r:id="rId14"/>
    <p:sldId id="332" r:id="rId15"/>
    <p:sldId id="318" r:id="rId16"/>
    <p:sldId id="334" r:id="rId17"/>
    <p:sldId id="335" r:id="rId18"/>
    <p:sldId id="336" r:id="rId19"/>
    <p:sldId id="337" r:id="rId20"/>
    <p:sldId id="319" r:id="rId21"/>
    <p:sldId id="326" r:id="rId22"/>
    <p:sldId id="338" r:id="rId23"/>
    <p:sldId id="325" r:id="rId24"/>
    <p:sldId id="339" r:id="rId25"/>
    <p:sldId id="259" r:id="rId2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6B70-7D82-4041-A343-8FED32CE5A49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AEF5-9E6E-4CA8-9A60-93F5C8A37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34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796A-B7AA-4768-9387-6C58CB205E13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2BEC3-899C-4E03-8BB7-2DCEF1958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1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70905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5200326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guide.com/ref/cpu/arch/extClocks-c.html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Computer Architecture</a:t>
            </a:r>
          </a:p>
          <a:p>
            <a:endParaRPr lang="en-GB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Buses</a:t>
            </a: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Buses</a:t>
            </a:r>
            <a:r>
              <a:rPr lang="en-GB" sz="2800" dirty="0"/>
              <a:t> are </a:t>
            </a:r>
            <a:r>
              <a:rPr lang="en-GB" sz="2800" b="1" dirty="0"/>
              <a:t>microscopic wires </a:t>
            </a:r>
            <a:r>
              <a:rPr lang="en-GB" sz="2800" dirty="0"/>
              <a:t>that connect the processor to the various input and output controllers being used by the computer.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also used to connect the internal components of a microprocessor, including the </a:t>
            </a:r>
            <a:r>
              <a:rPr lang="en-GB" sz="2800" b="1" dirty="0"/>
              <a:t>registers</a:t>
            </a:r>
            <a:r>
              <a:rPr lang="en-GB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also connect the microprocessor to memory.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There are three types of bus: </a:t>
            </a:r>
            <a:r>
              <a:rPr lang="en-GB" sz="2800" b="1" dirty="0"/>
              <a:t>data</a:t>
            </a:r>
            <a:r>
              <a:rPr lang="en-GB" sz="2800" dirty="0"/>
              <a:t>, </a:t>
            </a:r>
            <a:r>
              <a:rPr lang="en-GB" sz="2800" b="1" dirty="0" smtClean="0"/>
              <a:t>address</a:t>
            </a:r>
            <a:r>
              <a:rPr lang="en-GB" sz="2800" dirty="0" smtClean="0"/>
              <a:t> </a:t>
            </a:r>
            <a:r>
              <a:rPr lang="en-GB" sz="2800" dirty="0"/>
              <a:t>and </a:t>
            </a:r>
            <a:r>
              <a:rPr lang="en-GB" sz="2800" b="1" dirty="0"/>
              <a:t>control</a:t>
            </a:r>
            <a:r>
              <a:rPr lang="en-GB" sz="2800" dirty="0"/>
              <a:t>.</a:t>
            </a:r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6155171" cy="4709053"/>
          </a:xfrm>
        </p:spPr>
        <p:txBody>
          <a:bodyPr/>
          <a:lstStyle/>
          <a:p>
            <a:r>
              <a:rPr lang="en-GB" b="1" dirty="0" smtClean="0"/>
              <a:t>Buses and Main Memory</a:t>
            </a:r>
            <a:endParaRPr lang="en-GB" sz="2800" b="1" dirty="0" smtClean="0"/>
          </a:p>
          <a:p>
            <a:r>
              <a:rPr lang="en-GB" sz="2800" dirty="0" smtClean="0"/>
              <a:t>xx</a:t>
            </a:r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5" t="26215" r="43192" b="17535"/>
          <a:stretch/>
        </p:blipFill>
        <p:spPr bwMode="auto">
          <a:xfrm>
            <a:off x="6756400" y="1257300"/>
            <a:ext cx="508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6155171" cy="4709053"/>
          </a:xfrm>
        </p:spPr>
        <p:txBody>
          <a:bodyPr/>
          <a:lstStyle/>
          <a:p>
            <a:r>
              <a:rPr lang="en-GB" b="1" dirty="0" smtClean="0"/>
              <a:t>Buses and the Three </a:t>
            </a:r>
            <a:r>
              <a:rPr lang="en-GB" b="1" dirty="0"/>
              <a:t>B</a:t>
            </a:r>
            <a:r>
              <a:rPr lang="en-GB" b="1" dirty="0" smtClean="0"/>
              <a:t>ox Model</a:t>
            </a:r>
            <a:endParaRPr lang="en-GB" sz="2800" b="1" dirty="0" smtClean="0"/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s://upload.wikimedia.org/wikipedia/commons/thumb/6/68/Computer_system_bus.svg/350px-Computer_system_bu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1078250"/>
            <a:ext cx="6343650" cy="463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Data Bus</a:t>
            </a: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instructions and data that comprise a computer program pass back and forth between the processor and memory as the program is run.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800" b="1" dirty="0"/>
              <a:t>data bus </a:t>
            </a:r>
            <a:r>
              <a:rPr lang="en-GB" sz="2800" dirty="0"/>
              <a:t>carries the data both to and from memory and to and from the </a:t>
            </a:r>
            <a:r>
              <a:rPr lang="en-GB" sz="2800" b="1" dirty="0"/>
              <a:t>I/O controllers</a:t>
            </a:r>
            <a:r>
              <a:rPr lang="en-GB" sz="2800" dirty="0"/>
              <a:t>, that is, they are bi-directional or two-way.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instructions and data held in memory will vary in size.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Each memory cell will have a width measured in bits.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For example, it may have a width of 32 bits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>
            <a:normAutofit/>
          </a:bodyPr>
          <a:lstStyle/>
          <a:p>
            <a:r>
              <a:rPr lang="en-GB" b="1" dirty="0" smtClean="0"/>
              <a:t>Address Bus</a:t>
            </a: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800" b="1" dirty="0"/>
              <a:t>address bus </a:t>
            </a:r>
            <a:r>
              <a:rPr lang="en-GB" sz="2800" dirty="0"/>
              <a:t>only goes in one direction – from </a:t>
            </a:r>
            <a:r>
              <a:rPr lang="en-GB" sz="2800" dirty="0" smtClean="0"/>
              <a:t>the </a:t>
            </a:r>
            <a:r>
              <a:rPr lang="en-GB" sz="2800" dirty="0"/>
              <a:t>processor into memory.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All the instructions and data that a processor needs to carry out a task are stored in memory. Every memory location has an address.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processor carries out the instructions one after the other.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address bus is used by the processor and carries the memory address of the next instruction or data item.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address bus therefore is used to access anything that is stored in memory, not just </a:t>
            </a:r>
            <a:r>
              <a:rPr lang="en-GB" sz="2800" dirty="0" smtClean="0"/>
              <a:t>instructions</a:t>
            </a:r>
            <a:r>
              <a:rPr lang="en-GB" sz="2800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3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Control Bus</a:t>
            </a: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800" b="1" dirty="0"/>
              <a:t>control bus </a:t>
            </a:r>
            <a:r>
              <a:rPr lang="en-GB" sz="2800" dirty="0"/>
              <a:t>is a bi-directional bus that sends control signals to the </a:t>
            </a:r>
            <a:r>
              <a:rPr lang="en-GB" sz="2800" b="1" dirty="0"/>
              <a:t>registers</a:t>
            </a:r>
            <a:r>
              <a:rPr lang="en-GB" sz="2800" dirty="0"/>
              <a:t>, the </a:t>
            </a:r>
            <a:r>
              <a:rPr lang="en-GB" sz="2800" b="1" dirty="0"/>
              <a:t>data</a:t>
            </a:r>
            <a:r>
              <a:rPr lang="en-GB" sz="2800" dirty="0"/>
              <a:t> and </a:t>
            </a:r>
            <a:r>
              <a:rPr lang="en-GB" sz="2800" b="1" dirty="0"/>
              <a:t>address buses</a:t>
            </a:r>
            <a:r>
              <a:rPr lang="en-GB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There is a lot of data flowing around the processor, between the processor and memory, and between the processor and the input and output controllers.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Data buses are sending data to and from memory while address buses send only to memory.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job of the control bus therefore is to ensure that the correct data is travelling to the right place at the right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This involves the </a:t>
            </a:r>
            <a:r>
              <a:rPr lang="en-GB" sz="2800" b="1" dirty="0"/>
              <a:t>synchronisation</a:t>
            </a:r>
            <a:r>
              <a:rPr lang="en-GB" sz="2800" dirty="0"/>
              <a:t> of signals and the control of access to the data and address </a:t>
            </a:r>
            <a:r>
              <a:rPr lang="en-GB" sz="2800" dirty="0" smtClean="0"/>
              <a:t>buses </a:t>
            </a:r>
            <a:r>
              <a:rPr lang="en-GB" sz="2800" dirty="0"/>
              <a:t>which are being shared by a </a:t>
            </a:r>
            <a:r>
              <a:rPr lang="en-GB" sz="2800" dirty="0" smtClean="0"/>
              <a:t>number </a:t>
            </a:r>
            <a:r>
              <a:rPr lang="en-GB" sz="2800" dirty="0"/>
              <a:t>of devices.</a:t>
            </a:r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>
            <a:normAutofit/>
          </a:bodyPr>
          <a:lstStyle/>
          <a:p>
            <a:r>
              <a:rPr lang="en-GB" b="1" dirty="0" smtClean="0"/>
              <a:t>Control Bus Signals</a:t>
            </a:r>
            <a:endParaRPr lang="en-GB" sz="2800" b="1" dirty="0" smtClean="0"/>
          </a:p>
          <a:p>
            <a:r>
              <a:rPr lang="en-GB" sz="2800" b="1" dirty="0" smtClean="0"/>
              <a:t>Clock </a:t>
            </a:r>
            <a:r>
              <a:rPr lang="en-GB" sz="2800" b="1" dirty="0"/>
              <a:t>Signal: </a:t>
            </a:r>
            <a:r>
              <a:rPr lang="en-GB" sz="2800" dirty="0"/>
              <a:t>timing</a:t>
            </a:r>
          </a:p>
          <a:p>
            <a:r>
              <a:rPr lang="en-GB" sz="2800" b="1" dirty="0"/>
              <a:t>Reset Signal: </a:t>
            </a:r>
            <a:r>
              <a:rPr lang="en-GB" sz="2800"/>
              <a:t>to </a:t>
            </a:r>
            <a:r>
              <a:rPr lang="en-GB" sz="2800" smtClean="0"/>
              <a:t>initialise </a:t>
            </a:r>
            <a:r>
              <a:rPr lang="en-GB" sz="2800" dirty="0"/>
              <a:t>components</a:t>
            </a:r>
          </a:p>
          <a:p>
            <a:r>
              <a:rPr lang="en-GB" sz="2800" b="1" dirty="0"/>
              <a:t>Memory Read: </a:t>
            </a:r>
            <a:r>
              <a:rPr lang="en-GB" sz="2800" dirty="0"/>
              <a:t>states that the memory location in use is being </a:t>
            </a:r>
            <a:r>
              <a:rPr lang="en-GB" sz="2800" b="1" dirty="0"/>
              <a:t>Read from</a:t>
            </a:r>
          </a:p>
          <a:p>
            <a:r>
              <a:rPr lang="en-GB" sz="2800" b="1" dirty="0"/>
              <a:t>Memory Write: </a:t>
            </a:r>
            <a:r>
              <a:rPr lang="en-GB" sz="2800" dirty="0"/>
              <a:t>states that the memory location in use is being </a:t>
            </a:r>
            <a:r>
              <a:rPr lang="en-GB" sz="2800" b="1" dirty="0"/>
              <a:t>Written to</a:t>
            </a:r>
          </a:p>
          <a:p>
            <a:r>
              <a:rPr lang="en-GB" sz="2800" b="1" dirty="0"/>
              <a:t>I/O:</a:t>
            </a:r>
            <a:r>
              <a:rPr lang="en-GB" sz="2800" dirty="0"/>
              <a:t> indicates where the CPU wishes to use an I/O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7" y="1038587"/>
            <a:ext cx="5007804" cy="4709053"/>
          </a:xfrm>
        </p:spPr>
        <p:txBody>
          <a:bodyPr>
            <a:normAutofit/>
          </a:bodyPr>
          <a:lstStyle/>
          <a:p>
            <a:r>
              <a:rPr lang="en-GB" b="1" dirty="0" smtClean="0"/>
              <a:t>Example </a:t>
            </a:r>
            <a:endParaRPr lang="en-GB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CPU </a:t>
            </a:r>
            <a:r>
              <a:rPr lang="en-GB" sz="2400" dirty="0"/>
              <a:t>sends memory address to be accessed over the address bus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CPU asserts over control bus whether it wishes to read from or write to this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CPU fetches content of memory addresses over the data bus</a:t>
            </a:r>
          </a:p>
          <a:p>
            <a:pPr lvl="1"/>
            <a:r>
              <a:rPr lang="en-GB" sz="2400" dirty="0"/>
              <a:t>(the data stored at that location)</a:t>
            </a:r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5326283" y="1385219"/>
            <a:ext cx="6687216" cy="3871546"/>
            <a:chOff x="142844" y="1785926"/>
            <a:chExt cx="8929750" cy="4857784"/>
          </a:xfrm>
        </p:grpSpPr>
        <p:sp>
          <p:nvSpPr>
            <p:cNvPr id="13" name="Rectangle 12"/>
            <p:cNvSpPr/>
            <p:nvPr/>
          </p:nvSpPr>
          <p:spPr>
            <a:xfrm>
              <a:off x="1928794" y="1928802"/>
              <a:ext cx="5286412" cy="37862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57489" y="1988098"/>
              <a:ext cx="3357586" cy="3329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 smtClean="0"/>
                <a:t>Central Processing Unit</a:t>
              </a:r>
              <a:endParaRPr lang="en-GB" sz="800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2928132" y="3714752"/>
              <a:ext cx="1429554" cy="79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7"/>
            <p:cNvCxnSpPr>
              <a:endCxn id="34" idx="0"/>
            </p:cNvCxnSpPr>
            <p:nvPr/>
          </p:nvCxnSpPr>
          <p:spPr>
            <a:xfrm>
              <a:off x="3643306" y="4429132"/>
              <a:ext cx="1107289" cy="642942"/>
            </a:xfrm>
            <a:prstGeom prst="bentConnector2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40"/>
            <p:cNvCxnSpPr>
              <a:stCxn id="33" idx="3"/>
              <a:endCxn id="34" idx="0"/>
            </p:cNvCxnSpPr>
            <p:nvPr/>
          </p:nvCxnSpPr>
          <p:spPr>
            <a:xfrm>
              <a:off x="3143240" y="4857760"/>
              <a:ext cx="1607355" cy="214314"/>
            </a:xfrm>
            <a:prstGeom prst="bentConnector2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43"/>
            <p:cNvCxnSpPr>
              <a:stCxn id="34" idx="0"/>
            </p:cNvCxnSpPr>
            <p:nvPr/>
          </p:nvCxnSpPr>
          <p:spPr>
            <a:xfrm rot="5400000" flipH="1" flipV="1">
              <a:off x="5161363" y="4232678"/>
              <a:ext cx="428628" cy="1250165"/>
            </a:xfrm>
            <a:prstGeom prst="bentConnector2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465240" y="5750338"/>
              <a:ext cx="50086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>
              <a:off x="4107652" y="3234452"/>
              <a:ext cx="2724169" cy="1092285"/>
            </a:xfrm>
            <a:prstGeom prst="bentConnector3">
              <a:avLst>
                <a:gd name="adj1" fmla="val -1670"/>
              </a:avLst>
            </a:prstGeom>
            <a:ln w="254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67"/>
            <p:cNvCxnSpPr/>
            <p:nvPr/>
          </p:nvCxnSpPr>
          <p:spPr>
            <a:xfrm flipV="1">
              <a:off x="3500430" y="3234452"/>
              <a:ext cx="100013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31" idx="1"/>
            </p:cNvCxnSpPr>
            <p:nvPr/>
          </p:nvCxnSpPr>
          <p:spPr>
            <a:xfrm>
              <a:off x="7073918" y="4786322"/>
              <a:ext cx="56991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71604" y="4857760"/>
              <a:ext cx="56991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2964645" y="3536157"/>
              <a:ext cx="2143140" cy="1071570"/>
            </a:xfrm>
            <a:prstGeom prst="bentConnector3">
              <a:avLst>
                <a:gd name="adj1" fmla="val 73704"/>
              </a:avLst>
            </a:prstGeom>
            <a:ln w="254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33" idx="0"/>
            </p:cNvCxnSpPr>
            <p:nvPr/>
          </p:nvCxnSpPr>
          <p:spPr>
            <a:xfrm rot="5400000">
              <a:off x="2553878" y="3554017"/>
              <a:ext cx="1035849" cy="85725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>
              <a:off x="357158" y="2285992"/>
              <a:ext cx="1143008" cy="1428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0034" y="3429000"/>
              <a:ext cx="499272" cy="158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4281" y="1785926"/>
              <a:ext cx="1357322" cy="33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 smtClean="0"/>
                <a:t>Control Bus</a:t>
              </a:r>
              <a:endParaRPr lang="en-GB" sz="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281" y="2711231"/>
              <a:ext cx="1571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 smtClean="0"/>
                <a:t>Data &amp; Address Bus</a:t>
              </a:r>
              <a:endParaRPr lang="en-GB" sz="8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00760" y="4357694"/>
              <a:ext cx="1071570" cy="8572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</a:rPr>
                <a:t>VDU Output Controller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43834" y="4286256"/>
              <a:ext cx="1428760" cy="1000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Visual Display Unit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14546" y="2500306"/>
              <a:ext cx="1704988" cy="4905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Processor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43108" y="4500570"/>
              <a:ext cx="1000132" cy="7143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</a:rPr>
                <a:t>Keyboard Input Controller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14744" y="5072074"/>
              <a:ext cx="2071702" cy="4286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</a:rPr>
                <a:t>(Disk) I/O Controller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00430" y="6000768"/>
              <a:ext cx="2428892" cy="64294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Secondary Store</a:t>
              </a:r>
            </a:p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e.g. Hard Drive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2844" y="4357694"/>
              <a:ext cx="1428760" cy="1000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Keyboard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00562" y="2857496"/>
              <a:ext cx="2000264" cy="12144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Main Memory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/>
          <p:cNvCxnSpPr>
            <a:endCxn id="37" idx="1"/>
          </p:cNvCxnSpPr>
          <p:nvPr/>
        </p:nvCxnSpPr>
        <p:spPr>
          <a:xfrm>
            <a:off x="8001169" y="2723181"/>
            <a:ext cx="5884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Input/Output</a:t>
            </a:r>
            <a:r>
              <a:rPr lang="en-US" b="1" dirty="0" smtClean="0"/>
              <a:t> (I/O) Controllers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 addition to the direct link between the processor and main memory, the processor will also receive and send instructions and data to the various </a:t>
            </a:r>
            <a:r>
              <a:rPr lang="en-GB" sz="2800" b="1" dirty="0"/>
              <a:t>input and output devices </a:t>
            </a:r>
            <a:r>
              <a:rPr lang="en-GB" sz="2800" dirty="0"/>
              <a:t>connected to the computer.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Basic </a:t>
            </a:r>
            <a:r>
              <a:rPr lang="en-GB" sz="2800" b="1" dirty="0"/>
              <a:t>I/O devices </a:t>
            </a:r>
            <a:r>
              <a:rPr lang="en-GB" sz="2800" dirty="0"/>
              <a:t>would be the keyboard, monitor, mouse and printer though modern computer systems would typically include several other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endParaRPr lang="en-GB" sz="2800" dirty="0"/>
          </a:p>
          <a:p>
            <a:pPr>
              <a:spcBef>
                <a:spcPts val="0"/>
              </a:spcBef>
            </a:pPr>
            <a:endParaRPr lang="en-GB" sz="2000" dirty="0"/>
          </a:p>
          <a:p>
            <a:endParaRPr lang="en-US" sz="2800" b="1" dirty="0" smtClean="0"/>
          </a:p>
          <a:p>
            <a:endParaRPr lang="en-US" sz="2800" dirty="0" smtClean="0"/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System Clock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signal used to </a:t>
            </a:r>
            <a:r>
              <a:rPr lang="en-GB" sz="2800" dirty="0" smtClean="0"/>
              <a:t>synchronise components and signals inside </a:t>
            </a:r>
            <a:r>
              <a:rPr lang="en-GB" sz="2800" dirty="0"/>
              <a:t>the </a:t>
            </a:r>
            <a:r>
              <a:rPr lang="en-GB" sz="2800" dirty="0" smtClean="0"/>
              <a:t>processor 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Measured in Hertz (Hz), which is the number of clock cycles per second. 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1 Hz =  1 </a:t>
            </a:r>
            <a:r>
              <a:rPr lang="en-GB" sz="2800" dirty="0"/>
              <a:t>clock </a:t>
            </a:r>
            <a:r>
              <a:rPr lang="en-GB" sz="2800" dirty="0" smtClean="0"/>
              <a:t>cycle per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1 KHz = 1,000 clock cycles per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1 MHz =  1,000,000 </a:t>
            </a:r>
            <a:r>
              <a:rPr lang="en-GB" sz="2800" dirty="0"/>
              <a:t>clock cycles per </a:t>
            </a:r>
            <a:r>
              <a:rPr lang="en-GB" sz="2800" dirty="0" smtClean="0"/>
              <a:t>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1 </a:t>
            </a:r>
            <a:r>
              <a:rPr lang="en-GB" sz="2800" dirty="0" smtClean="0"/>
              <a:t>GHz </a:t>
            </a:r>
            <a:r>
              <a:rPr lang="en-GB" sz="2800" dirty="0"/>
              <a:t>=  </a:t>
            </a:r>
            <a:r>
              <a:rPr lang="en-GB" sz="2800" dirty="0" smtClean="0"/>
              <a:t>1,000,000,000 </a:t>
            </a:r>
            <a:r>
              <a:rPr lang="en-GB" sz="2800" dirty="0"/>
              <a:t>clock cycles per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endParaRPr lang="en-GB" sz="2800" dirty="0"/>
          </a:p>
          <a:p>
            <a:pPr>
              <a:spcBef>
                <a:spcPts val="0"/>
              </a:spcBef>
            </a:pPr>
            <a:endParaRPr lang="en-GB" sz="2000" dirty="0"/>
          </a:p>
          <a:p>
            <a:endParaRPr lang="en-US" sz="2800" b="1" dirty="0" smtClean="0"/>
          </a:p>
          <a:p>
            <a:endParaRPr lang="en-US" sz="2800" dirty="0" smtClean="0"/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http://www.hardwaresecrets.com/imageview.php?image=19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700" y="4665041"/>
            <a:ext cx="4960385" cy="98804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630027" y="4651231"/>
            <a:ext cx="214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endParaRPr lang="en-GB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0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797" y="5006754"/>
            <a:ext cx="54520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Additional reading:</a:t>
            </a:r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www.pcguide.com/ref/cpu/arch/extClocks-c.html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5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Specification Point</a:t>
            </a:r>
          </a:p>
          <a:p>
            <a:r>
              <a:rPr lang="en-GB" sz="2800" dirty="0"/>
              <a:t>3.7.1.1 Internal hardware components of a computer</a:t>
            </a:r>
            <a:endParaRPr lang="en-GB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 Question</a:t>
            </a:r>
            <a:endParaRPr lang="en-US" sz="2800" b="1" dirty="0" smtClean="0"/>
          </a:p>
          <a:p>
            <a:endParaRPr lang="en-US" sz="2800" dirty="0" smtClean="0"/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33931" r="26811" b="21172"/>
          <a:stretch/>
        </p:blipFill>
        <p:spPr bwMode="auto">
          <a:xfrm>
            <a:off x="4438453" y="1065560"/>
            <a:ext cx="7372548" cy="455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7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Prep</a:t>
            </a:r>
            <a:endParaRPr lang="en-US" sz="2800" b="1" dirty="0" smtClean="0"/>
          </a:p>
          <a:p>
            <a:r>
              <a:rPr lang="en-US" sz="2800" dirty="0" smtClean="0"/>
              <a:t>xx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computer is any machine or device that processes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word computer also implies that the machine is electronic or digital.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 simple terms this means that it will contain one or more </a:t>
            </a:r>
            <a:r>
              <a:rPr lang="en-GB" sz="2800" b="1" dirty="0"/>
              <a:t>microprocessors</a:t>
            </a:r>
            <a:r>
              <a:rPr lang="en-GB" sz="2800" dirty="0"/>
              <a:t> that can be programmed to control the device.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Microprocessors are made up of microscopic electronic circuits and belong to a group of devices commonly referred to </a:t>
            </a:r>
            <a:br>
              <a:rPr lang="en-GB" sz="2800" dirty="0" smtClean="0"/>
            </a:br>
            <a:r>
              <a:rPr lang="en-GB" sz="2800" dirty="0" smtClean="0"/>
              <a:t>as </a:t>
            </a:r>
            <a:r>
              <a:rPr lang="en-GB" sz="2800" b="1" dirty="0" smtClean="0"/>
              <a:t>chips.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cdn.computerhope.com/compute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5" r="2379" b="28947"/>
          <a:stretch/>
        </p:blipFill>
        <p:spPr bwMode="auto">
          <a:xfrm>
            <a:off x="945121" y="1635617"/>
            <a:ext cx="10403093" cy="19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0/08/LGwashing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207" y="1249251"/>
            <a:ext cx="2390011" cy="318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inardairport.net/Images/parking-meter-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5" t="16262" r="16790"/>
          <a:stretch/>
        </p:blipFill>
        <p:spPr bwMode="auto">
          <a:xfrm>
            <a:off x="6781800" y="2412999"/>
            <a:ext cx="1981200" cy="32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15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Three Box Model</a:t>
            </a:r>
            <a:endParaRPr lang="en-GB" sz="2800" b="1" dirty="0" smtClean="0"/>
          </a:p>
          <a:p>
            <a:r>
              <a:rPr lang="en-GB" sz="2800" dirty="0" smtClean="0"/>
              <a:t>xx</a:t>
            </a:r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2119369" y="1677390"/>
            <a:ext cx="7417661" cy="1502956"/>
            <a:chOff x="505890" y="1928803"/>
            <a:chExt cx="7417661" cy="1502956"/>
          </a:xfrm>
        </p:grpSpPr>
        <p:grpSp>
          <p:nvGrpSpPr>
            <p:cNvPr id="9" name="Group 2"/>
            <p:cNvGrpSpPr>
              <a:grpSpLocks/>
            </p:cNvGrpSpPr>
            <p:nvPr/>
          </p:nvGrpSpPr>
          <p:grpSpPr bwMode="auto">
            <a:xfrm>
              <a:off x="505890" y="1928803"/>
              <a:ext cx="7417661" cy="1502956"/>
              <a:chOff x="2047" y="7490"/>
              <a:chExt cx="8234" cy="1189"/>
            </a:xfrm>
          </p:grpSpPr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2047" y="7490"/>
                <a:ext cx="1976" cy="1189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Input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5133" y="7490"/>
                <a:ext cx="1976" cy="1189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Process</a:t>
                </a: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8305" y="7490"/>
                <a:ext cx="1976" cy="1189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Output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Right Arrow 9"/>
            <p:cNvSpPr/>
            <p:nvPr/>
          </p:nvSpPr>
          <p:spPr>
            <a:xfrm>
              <a:off x="2428860" y="2428868"/>
              <a:ext cx="785818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214942" y="2428868"/>
              <a:ext cx="785818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07478" y="3320463"/>
            <a:ext cx="1857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Keyboard</a:t>
            </a:r>
          </a:p>
          <a:p>
            <a:r>
              <a:rPr lang="en-GB" sz="2400" b="1" dirty="0" smtClean="0"/>
              <a:t>Mouse</a:t>
            </a:r>
          </a:p>
          <a:p>
            <a:r>
              <a:rPr lang="en-GB" sz="2400" b="1" dirty="0" smtClean="0"/>
              <a:t>Microphone</a:t>
            </a:r>
          </a:p>
          <a:p>
            <a:endParaRPr lang="en-GB" sz="2400" b="1" dirty="0" smtClean="0"/>
          </a:p>
          <a:p>
            <a:endParaRPr lang="en-GB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51080" y="3391901"/>
            <a:ext cx="1857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VDU</a:t>
            </a:r>
          </a:p>
          <a:p>
            <a:r>
              <a:rPr lang="en-GB" sz="2400" b="1" dirty="0" smtClean="0"/>
              <a:t>Printer</a:t>
            </a:r>
          </a:p>
          <a:p>
            <a:r>
              <a:rPr lang="en-GB" sz="2400" b="1" dirty="0" smtClean="0"/>
              <a:t>Speakers</a:t>
            </a:r>
          </a:p>
          <a:p>
            <a:endParaRPr lang="en-GB" sz="2400" b="1" dirty="0" smtClean="0"/>
          </a:p>
          <a:p>
            <a:endParaRPr lang="en-GB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93560" y="3391901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Process instructions</a:t>
            </a:r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2640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The Processor</a:t>
            </a: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800" b="1" dirty="0"/>
              <a:t>processor</a:t>
            </a:r>
            <a:r>
              <a:rPr lang="en-GB" sz="2800" dirty="0"/>
              <a:t> is a device that carries out computation on data by </a:t>
            </a:r>
            <a:r>
              <a:rPr lang="en-GB" sz="2800" u="sng" dirty="0"/>
              <a:t>following instructions</a:t>
            </a:r>
            <a:r>
              <a:rPr lang="en-GB" sz="2800" dirty="0"/>
              <a:t>. </a:t>
            </a:r>
            <a:r>
              <a:rPr lang="en-GB" sz="2800" dirty="0" smtClean="0"/>
              <a:t> Processors have </a:t>
            </a:r>
            <a:r>
              <a:rPr lang="en-GB" sz="2800" u="sng" dirty="0" smtClean="0"/>
              <a:t>Instruction Sets</a:t>
            </a:r>
            <a:endParaRPr lang="en-GB" sz="28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handles all of the instructions that it receives from the user and from the hardware and software. </a:t>
            </a:r>
          </a:p>
          <a:p>
            <a:endParaRPr lang="en-GB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s://cdn2.pcadvisor.co.uk/cmsdata/features/3584727/Intel_Core_i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036" y="3319464"/>
            <a:ext cx="4420964" cy="221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3444965"/>
            <a:ext cx="7759700" cy="202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Physically, the processor is made up of a thin slice of </a:t>
            </a:r>
            <a:r>
              <a:rPr lang="en-GB" sz="2800" b="1" dirty="0"/>
              <a:t>silicon</a:t>
            </a:r>
            <a:r>
              <a:rPr lang="en-GB" sz="2800" dirty="0"/>
              <a:t> approximately 2 cm square. 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Using microscopic manufacturing techniques, the silicon is implanted with millions of </a:t>
            </a:r>
            <a:r>
              <a:rPr lang="en-GB" sz="2800" b="1" dirty="0"/>
              <a:t>transistors</a:t>
            </a:r>
            <a:r>
              <a:rPr lang="en-GB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4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The Processor</a:t>
            </a: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Microscopic wires called </a:t>
            </a:r>
            <a:r>
              <a:rPr lang="en-GB" sz="2800" b="1" dirty="0"/>
              <a:t>buses</a:t>
            </a:r>
            <a:r>
              <a:rPr lang="en-GB" sz="2800" dirty="0"/>
              <a:t> connect groups of </a:t>
            </a:r>
            <a:r>
              <a:rPr lang="en-GB" sz="2800" b="1" dirty="0"/>
              <a:t>transistors</a:t>
            </a:r>
            <a:r>
              <a:rPr lang="en-GB" sz="2800" dirty="0"/>
              <a:t>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transistors are used to control the flow of </a:t>
            </a:r>
            <a:r>
              <a:rPr lang="en-GB" sz="2800" b="1" dirty="0"/>
              <a:t>electrical pulses </a:t>
            </a:r>
            <a:r>
              <a:rPr lang="en-GB" sz="2800" dirty="0"/>
              <a:t>that are timed via the </a:t>
            </a:r>
            <a:r>
              <a:rPr lang="en-GB" sz="2800" b="1" dirty="0"/>
              <a:t>computer’s clock.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pulses of electricity represent different parts of the instruction that the processor is carrying out.</a:t>
            </a:r>
          </a:p>
          <a:p>
            <a:endParaRPr lang="en-GB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3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6155171" cy="4709053"/>
          </a:xfrm>
        </p:spPr>
        <p:txBody>
          <a:bodyPr/>
          <a:lstStyle/>
          <a:p>
            <a:r>
              <a:rPr lang="en-GB" b="1" dirty="0" smtClean="0"/>
              <a:t>Summary</a:t>
            </a:r>
            <a:endParaRPr lang="en-GB" sz="2800" b="1" dirty="0" smtClean="0"/>
          </a:p>
          <a:p>
            <a:r>
              <a:rPr lang="en-GB" sz="2800" dirty="0" smtClean="0"/>
              <a:t>xx</a:t>
            </a:r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3019533" y="2481856"/>
            <a:ext cx="6426266" cy="1924777"/>
            <a:chOff x="1705" y="6819"/>
            <a:chExt cx="8723" cy="1862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437" y="7490"/>
              <a:ext cx="1976" cy="1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Processor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GB" sz="2400" dirty="0" smtClean="0">
                  <a:latin typeface="Calibri" pitchFamily="34" charset="0"/>
                  <a:cs typeface="Arial" pitchFamily="34" charset="0"/>
                </a:rPr>
                <a:t>(CPU)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042" y="7490"/>
              <a:ext cx="1976" cy="1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Main Memory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7628" y="7492"/>
              <a:ext cx="1976" cy="1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I/O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GB" sz="2400" dirty="0" smtClean="0">
                  <a:latin typeface="Calibri" pitchFamily="34" charset="0"/>
                  <a:cs typeface="Arial" pitchFamily="34" charset="0"/>
                </a:rPr>
                <a:t>Unit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AutoShape 6"/>
            <p:cNvCxnSpPr>
              <a:cxnSpLocks noChangeShapeType="1"/>
            </p:cNvCxnSpPr>
            <p:nvPr/>
          </p:nvCxnSpPr>
          <p:spPr bwMode="auto">
            <a:xfrm>
              <a:off x="1705" y="7183"/>
              <a:ext cx="87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" name="AutoShape 7"/>
            <p:cNvCxnSpPr>
              <a:cxnSpLocks noChangeShapeType="1"/>
            </p:cNvCxnSpPr>
            <p:nvPr/>
          </p:nvCxnSpPr>
          <p:spPr bwMode="auto">
            <a:xfrm>
              <a:off x="3449" y="7183"/>
              <a:ext cx="0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" name="AutoShape 8"/>
            <p:cNvCxnSpPr>
              <a:cxnSpLocks noChangeShapeType="1"/>
            </p:cNvCxnSpPr>
            <p:nvPr/>
          </p:nvCxnSpPr>
          <p:spPr bwMode="auto">
            <a:xfrm>
              <a:off x="6027" y="7183"/>
              <a:ext cx="0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" name="AutoShape 9"/>
            <p:cNvCxnSpPr>
              <a:cxnSpLocks noChangeShapeType="1"/>
            </p:cNvCxnSpPr>
            <p:nvPr/>
          </p:nvCxnSpPr>
          <p:spPr bwMode="auto">
            <a:xfrm>
              <a:off x="8589" y="7183"/>
              <a:ext cx="0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7097" y="6819"/>
              <a:ext cx="1076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Bus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4822820" y="1081433"/>
            <a:ext cx="5414966" cy="1460515"/>
          </a:xfrm>
          <a:prstGeom prst="wedgeRectCallout">
            <a:avLst>
              <a:gd name="adj1" fmla="val -27311"/>
              <a:gd name="adj2" fmla="val 7064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When a program  is running it saves data here temporarily. This is volatile, because when the computer is shut down the data is lost .</a:t>
            </a:r>
          </a:p>
          <a:p>
            <a:pPr algn="ctr"/>
            <a:endParaRPr lang="en-GB" sz="1600" dirty="0"/>
          </a:p>
        </p:txBody>
      </p:sp>
      <p:sp>
        <p:nvSpPr>
          <p:cNvPr id="18" name="Rectangular Callout 17"/>
          <p:cNvSpPr/>
          <p:nvPr/>
        </p:nvSpPr>
        <p:spPr>
          <a:xfrm>
            <a:off x="8085322" y="4404575"/>
            <a:ext cx="3972601" cy="1226833"/>
          </a:xfrm>
          <a:prstGeom prst="wedgeRectCallout">
            <a:avLst>
              <a:gd name="adj1" fmla="val -35571"/>
              <a:gd name="adj2" fmla="val -6943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This is used to allow the processor to communicate with peripherals such as printers, VDUs, keyboard.</a:t>
            </a:r>
            <a:endParaRPr lang="en-GB" sz="1600" dirty="0"/>
          </a:p>
        </p:txBody>
      </p:sp>
      <p:sp>
        <p:nvSpPr>
          <p:cNvPr id="19" name="Rectangular Callout 18"/>
          <p:cNvSpPr/>
          <p:nvPr/>
        </p:nvSpPr>
        <p:spPr>
          <a:xfrm>
            <a:off x="139700" y="3016812"/>
            <a:ext cx="3228600" cy="1285253"/>
          </a:xfrm>
          <a:prstGeom prst="wedgeRectCallout">
            <a:avLst>
              <a:gd name="adj1" fmla="val 56784"/>
              <a:gd name="adj2" fmla="val -1477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Executes instructions stored in memory and processes data.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196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" y="1038587"/>
            <a:ext cx="12157904" cy="4709053"/>
          </a:xfrm>
        </p:spPr>
        <p:txBody>
          <a:bodyPr/>
          <a:lstStyle/>
          <a:p>
            <a:r>
              <a:rPr lang="en-GB" b="1" dirty="0" smtClean="0"/>
              <a:t>Main Memory</a:t>
            </a:r>
            <a:endParaRPr lang="en-GB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RAM</a:t>
            </a:r>
            <a:r>
              <a:rPr lang="en-GB" sz="2800" dirty="0"/>
              <a:t> is volatile, which means that when you turn your computer off, all of the contents of RAM are lost.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Read Only memory (ROM)</a:t>
            </a:r>
            <a:r>
              <a:rPr lang="en-GB" sz="2800" dirty="0"/>
              <a:t> is also a method for storing data and instructions that can be accessed by the computer.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However, it is not volatile, which means that the contents of ROM are not lost when you switch off. </a:t>
            </a:r>
          </a:p>
          <a:p>
            <a:endParaRPr lang="en-GB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8F006-1DDC-4552-9E6B-5B4B5947A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6E525F-85BA-4C4F-A7C7-AA39BA278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F1CAD4-2504-4246-879C-D0483BD38659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1149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</vt:lpstr>
      <vt:lpstr>Times New Roman</vt:lpstr>
      <vt:lpstr>Office Theme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Introduction to Computer Architecture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105</cp:revision>
  <cp:lastPrinted>2017-01-19T14:39:10Z</cp:lastPrinted>
  <dcterms:created xsi:type="dcterms:W3CDTF">2015-09-03T10:10:43Z</dcterms:created>
  <dcterms:modified xsi:type="dcterms:W3CDTF">2017-01-31T09:11:48Z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