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1" r:id="rId5"/>
    <p:sldId id="260" r:id="rId6"/>
    <p:sldId id="277" r:id="rId7"/>
    <p:sldId id="295" r:id="rId8"/>
    <p:sldId id="282" r:id="rId9"/>
    <p:sldId id="283" r:id="rId10"/>
    <p:sldId id="284" r:id="rId11"/>
    <p:sldId id="285" r:id="rId12"/>
    <p:sldId id="279" r:id="rId13"/>
    <p:sldId id="286" r:id="rId14"/>
    <p:sldId id="287" r:id="rId15"/>
    <p:sldId id="289" r:id="rId16"/>
    <p:sldId id="288" r:id="rId17"/>
    <p:sldId id="290" r:id="rId18"/>
    <p:sldId id="291" r:id="rId19"/>
    <p:sldId id="292" r:id="rId20"/>
    <p:sldId id="293" r:id="rId21"/>
    <p:sldId id="297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134E1-D91D-4E75-936F-55BCE7E62353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FA5C-23FA-470C-B4EB-AFD3701FD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Review of prep -</a:t>
            </a:r>
            <a:r>
              <a:rPr lang="en-US" sz="2400" b="1" dirty="0"/>
              <a:t> </a:t>
            </a:r>
            <a:r>
              <a:rPr lang="en-US" sz="2400" b="1" dirty="0" smtClean="0"/>
              <a:t>Replicating logic gates using just a NAND gate</a:t>
            </a:r>
          </a:p>
          <a:p>
            <a:endParaRPr lang="en-US" sz="24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how to write Boolean equations for logic circuits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0" t="41025" r="45850" b="15159"/>
          <a:stretch/>
        </p:blipFill>
        <p:spPr bwMode="auto">
          <a:xfrm>
            <a:off x="363414" y="1500554"/>
            <a:ext cx="5931878" cy="404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18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"/>
          <a:stretch/>
        </p:blipFill>
        <p:spPr>
          <a:xfrm>
            <a:off x="2228310" y="1114102"/>
            <a:ext cx="7735380" cy="44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5"/>
          <a:stretch/>
        </p:blipFill>
        <p:spPr>
          <a:xfrm>
            <a:off x="3139710" y="1061577"/>
            <a:ext cx="5615872" cy="45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2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1666629"/>
            <a:ext cx="779253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4" y="1877544"/>
            <a:ext cx="814501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65" y="1030529"/>
            <a:ext cx="4474895" cy="46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2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</a:t>
            </a:r>
          </a:p>
          <a:p>
            <a:r>
              <a:rPr lang="en-GB" sz="2400" dirty="0"/>
              <a:t>When using Boolean expressions it is good practice to reduce the expression into its simplest form. </a:t>
            </a:r>
          </a:p>
          <a:p>
            <a:r>
              <a:rPr lang="en-GB" sz="2400" dirty="0"/>
              <a:t>As Boolean algebra is used to create logic gates, simplifying the expressions also simplifies the actual circuit that will be built.</a:t>
            </a:r>
          </a:p>
          <a:p>
            <a:r>
              <a:rPr lang="en-GB" sz="2400" dirty="0"/>
              <a:t>An expression may be made up of many variables, usually referenced as letters (A,B,C, etc.) each of which can produce a result of 0 or 1. </a:t>
            </a:r>
          </a:p>
          <a:p>
            <a:r>
              <a:rPr lang="en-GB" sz="2400" dirty="0"/>
              <a:t>This can lead to the creation of complex Boolean expressions. </a:t>
            </a:r>
          </a:p>
          <a:p>
            <a:r>
              <a:rPr lang="en-GB" sz="2400" dirty="0"/>
              <a:t>Therefore rules have been developed as a method of simplifying expressions.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 -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9060"/>
              </p:ext>
            </p:extLst>
          </p:nvPr>
        </p:nvGraphicFramePr>
        <p:xfrm>
          <a:off x="1446680" y="1769136"/>
          <a:ext cx="9008230" cy="3154680"/>
        </p:xfrm>
        <a:graphic>
          <a:graphicData uri="http://schemas.openxmlformats.org/drawingml/2006/table">
            <a:tbl>
              <a:tblPr/>
              <a:tblGrid>
                <a:gridCol w="152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A.B = B.A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makes no difference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A+B = B+A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ORed makes no difference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A.0 =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0 equals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A+1 = 1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1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A+0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0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A.1 = A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1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A.Ā =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4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Homework</a:t>
            </a:r>
          </a:p>
          <a:p>
            <a:r>
              <a:rPr lang="en-US" sz="2800" dirty="0" smtClean="0"/>
              <a:t>Draw truth tables to demonstrate that each of the rules on the previous slide are correct e.g.</a:t>
            </a:r>
          </a:p>
          <a:p>
            <a:endParaRPr lang="en-US" sz="2800" dirty="0" smtClean="0"/>
          </a:p>
          <a:p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	A.0 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0				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A.1 = A</a:t>
            </a:r>
            <a:r>
              <a:rPr lang="en-GB" sz="2800" dirty="0">
                <a:solidFill>
                  <a:srgbClr val="000000"/>
                </a:solidFill>
                <a:ea typeface="Times New Roman"/>
                <a:cs typeface="Helvetica"/>
              </a:rPr>
              <a:t>  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99090"/>
              </p:ext>
            </p:extLst>
          </p:nvPr>
        </p:nvGraphicFramePr>
        <p:xfrm>
          <a:off x="695915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82041"/>
              </p:ext>
            </p:extLst>
          </p:nvPr>
        </p:nvGraphicFramePr>
        <p:xfrm>
          <a:off x="5242291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13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4411459" cy="47090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Homework</a:t>
            </a:r>
          </a:p>
          <a:p>
            <a:r>
              <a:rPr lang="en-US" sz="2400" b="1" dirty="0" smtClean="0"/>
              <a:t>Half </a:t>
            </a:r>
            <a:r>
              <a:rPr lang="en-US" sz="2400" b="1" dirty="0" smtClean="0"/>
              <a:t>Adder</a:t>
            </a:r>
          </a:p>
          <a:p>
            <a:r>
              <a:rPr lang="en-US" sz="2400" dirty="0" smtClean="0"/>
              <a:t>The ‘Half Adder’ circuit that performs addition of two binary values</a:t>
            </a:r>
          </a:p>
          <a:p>
            <a:endParaRPr lang="en-US" sz="2400" dirty="0"/>
          </a:p>
          <a:p>
            <a:r>
              <a:rPr lang="en-US" sz="2400" dirty="0" smtClean="0"/>
              <a:t>Output S stands for Sum</a:t>
            </a:r>
          </a:p>
          <a:p>
            <a:r>
              <a:rPr lang="en-US" sz="2400" dirty="0" smtClean="0"/>
              <a:t>Output C stand for Carry</a:t>
            </a:r>
          </a:p>
          <a:p>
            <a:endParaRPr lang="en-US" sz="2400" dirty="0" smtClean="0"/>
          </a:p>
          <a:p>
            <a:r>
              <a:rPr lang="en-US" sz="2400" dirty="0" smtClean="0"/>
              <a:t>Research how a ‘Full adder</a:t>
            </a:r>
            <a:r>
              <a:rPr lang="en-US" sz="2400" smtClean="0"/>
              <a:t>’ works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8" y="3000119"/>
            <a:ext cx="4896543" cy="25786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56" y="1114227"/>
            <a:ext cx="7614865" cy="18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Review of prep -</a:t>
            </a:r>
            <a:r>
              <a:rPr lang="en-US" sz="2400" b="1" dirty="0"/>
              <a:t> </a:t>
            </a:r>
            <a:r>
              <a:rPr lang="en-US" sz="2400" b="1" dirty="0" smtClean="0"/>
              <a:t>Replicating logic gates using just a NAND gate</a:t>
            </a:r>
          </a:p>
          <a:p>
            <a:endParaRPr lang="en-US" sz="24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cpuville.com/images/logic_gates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6" y="1552787"/>
            <a:ext cx="7843227" cy="39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Boolean </a:t>
            </a:r>
            <a:r>
              <a:rPr lang="en-US" sz="2400" b="1" dirty="0"/>
              <a:t>expressions</a:t>
            </a:r>
            <a:r>
              <a:rPr lang="en-US" sz="2400" b="1" dirty="0" smtClean="0"/>
              <a:t> for Logic gates / circuits</a:t>
            </a:r>
          </a:p>
          <a:p>
            <a:r>
              <a:rPr lang="en-US" sz="2400" dirty="0" smtClean="0"/>
              <a:t>As well as using the symbols to represent Boolean logic, equations can be used.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990805" y="2528230"/>
            <a:ext cx="1313529" cy="7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993217" y="3225197"/>
            <a:ext cx="1331603" cy="9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4" r="65968" b="-1438"/>
          <a:stretch/>
        </p:blipFill>
        <p:spPr bwMode="auto">
          <a:xfrm>
            <a:off x="990805" y="4070379"/>
            <a:ext cx="1492602" cy="10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076578" y="2497129"/>
            <a:ext cx="1299284" cy="728068"/>
            <a:chOff x="398245" y="3685228"/>
            <a:chExt cx="1698995" cy="986196"/>
          </a:xfrm>
        </p:grpSpPr>
        <p:pic>
          <p:nvPicPr>
            <p:cNvPr id="12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5076578" y="3223661"/>
            <a:ext cx="1396532" cy="9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198555" y="4197607"/>
            <a:ext cx="1274555" cy="885386"/>
            <a:chOff x="6515088" y="3474955"/>
            <a:chExt cx="1722374" cy="1196469"/>
          </a:xfrm>
        </p:grpSpPr>
        <p:pic>
          <p:nvPicPr>
            <p:cNvPr id="16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68" r="57870" b="54819"/>
            <a:stretch/>
          </p:blipFill>
          <p:spPr bwMode="auto">
            <a:xfrm>
              <a:off x="6515088" y="3474955"/>
              <a:ext cx="1722374" cy="1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912894" y="4040051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27620" y="2303306"/>
            <a:ext cx="1377104" cy="911548"/>
            <a:chOff x="324241" y="3457349"/>
            <a:chExt cx="1881056" cy="1245130"/>
          </a:xfrm>
        </p:grpSpPr>
        <p:pic>
          <p:nvPicPr>
            <p:cNvPr id="19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7" r="53988" b="25771"/>
            <a:stretch/>
          </p:blipFill>
          <p:spPr bwMode="auto">
            <a:xfrm>
              <a:off x="324241" y="3457349"/>
              <a:ext cx="1881056" cy="124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1864000" y="408826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85298" y="2581719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A.B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83407" y="2034450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29991" y="203445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85298" y="345503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A+B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63856" y="436728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55299" y="4425476"/>
            <a:ext cx="181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8703" y="2035919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25287" y="2035919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19376" y="2550311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A.B</a:t>
            </a:r>
            <a:endParaRPr lang="en-GB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78195" y="439148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A+B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90658" y="2595908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80904" y="4469042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19376" y="342362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     B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661186" y="255031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    B</a:t>
            </a:r>
            <a:endParaRPr lang="en-GB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557641" y="2028953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Equation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04225" y="2028953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Symbol</a:t>
            </a:r>
            <a:endParaRPr lang="en-GB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828871" y="2612099"/>
            <a:ext cx="453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117283" y="3534639"/>
            <a:ext cx="230331" cy="239634"/>
            <a:chOff x="8297839" y="3916697"/>
            <a:chExt cx="1351348" cy="1405930"/>
          </a:xfrm>
        </p:grpSpPr>
        <p:sp>
          <p:nvSpPr>
            <p:cNvPr id="50" name="Oval 49"/>
            <p:cNvSpPr/>
            <p:nvPr/>
          </p:nvSpPr>
          <p:spPr>
            <a:xfrm>
              <a:off x="8297839" y="3916697"/>
              <a:ext cx="1351348" cy="14059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/>
            <p:cNvCxnSpPr>
              <a:stCxn id="50" idx="0"/>
              <a:endCxn id="50" idx="4"/>
            </p:cNvCxnSpPr>
            <p:nvPr/>
          </p:nvCxnSpPr>
          <p:spPr>
            <a:xfrm>
              <a:off x="8973513" y="3916697"/>
              <a:ext cx="0" cy="1405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2"/>
              <a:endCxn id="50" idx="6"/>
            </p:cNvCxnSpPr>
            <p:nvPr/>
          </p:nvCxnSpPr>
          <p:spPr>
            <a:xfrm>
              <a:off x="8297839" y="4619662"/>
              <a:ext cx="1351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948534" y="2661326"/>
            <a:ext cx="230331" cy="239634"/>
            <a:chOff x="8297839" y="3916697"/>
            <a:chExt cx="1351348" cy="1405930"/>
          </a:xfrm>
        </p:grpSpPr>
        <p:sp>
          <p:nvSpPr>
            <p:cNvPr id="54" name="Oval 53"/>
            <p:cNvSpPr/>
            <p:nvPr/>
          </p:nvSpPr>
          <p:spPr>
            <a:xfrm>
              <a:off x="8297839" y="3916697"/>
              <a:ext cx="1351348" cy="14059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0"/>
              <a:endCxn id="54" idx="4"/>
            </p:cNvCxnSpPr>
            <p:nvPr/>
          </p:nvCxnSpPr>
          <p:spPr>
            <a:xfrm>
              <a:off x="8973513" y="3916697"/>
              <a:ext cx="0" cy="1405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6"/>
            </p:cNvCxnSpPr>
            <p:nvPr/>
          </p:nvCxnSpPr>
          <p:spPr>
            <a:xfrm>
              <a:off x="8297839" y="4619662"/>
              <a:ext cx="1351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7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017768"/>
            <a:ext cx="5336772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Logic circuit &amp; Truth Tables</a:t>
            </a:r>
          </a:p>
          <a:p>
            <a:r>
              <a:rPr lang="en-GB" sz="2800" dirty="0" smtClean="0"/>
              <a:t>For example: </a:t>
            </a:r>
            <a:br>
              <a:rPr lang="en-GB" sz="2800" dirty="0" smtClean="0"/>
            </a:br>
            <a:r>
              <a:rPr lang="en-GB" sz="2800" dirty="0" smtClean="0"/>
              <a:t>Q = (A+B).C </a:t>
            </a:r>
            <a:br>
              <a:rPr lang="en-GB" sz="2800" dirty="0" smtClean="0"/>
            </a:br>
            <a:r>
              <a:rPr lang="en-GB" sz="2800" dirty="0" smtClean="0"/>
              <a:t>and represented in the following logic diagram with the corresponding truth table: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68" y="1132416"/>
            <a:ext cx="5669817" cy="44965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33702" y="2008165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0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Write the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/>
              <a:t>expressions</a:t>
            </a:r>
            <a:r>
              <a:rPr lang="en-US" sz="2400" b="1" dirty="0" smtClean="0"/>
              <a:t> for each of these logic circuits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797126" y="1787372"/>
            <a:ext cx="1973370" cy="114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928085" y="2932831"/>
            <a:ext cx="1761979" cy="12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2930901" y="2440550"/>
            <a:ext cx="1687300" cy="1067073"/>
            <a:chOff x="398245" y="3685228"/>
            <a:chExt cx="1698995" cy="986196"/>
          </a:xfrm>
        </p:grpSpPr>
        <p:pic>
          <p:nvPicPr>
            <p:cNvPr id="47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Oval 47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8085" y="4754026"/>
            <a:ext cx="255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 = (A.B) . (C+D)</a:t>
            </a:r>
            <a:endParaRPr lang="en-GB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190" y="1784309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3189" y="2259704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0589" y="3083156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0588" y="3544821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</a:t>
            </a:r>
            <a:endParaRPr lang="en-GB" sz="24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596788" y="4754026"/>
            <a:ext cx="1678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40976" y="3089739"/>
            <a:ext cx="1687300" cy="1067073"/>
            <a:chOff x="398245" y="3685228"/>
            <a:chExt cx="1698995" cy="986196"/>
          </a:xfrm>
        </p:grpSpPr>
        <p:pic>
          <p:nvPicPr>
            <p:cNvPr id="64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64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717343" y="4750963"/>
            <a:ext cx="29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 = (A+B) + (C.D)</a:t>
            </a:r>
            <a:endParaRPr lang="en-GB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32448" y="1781246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132447" y="2256641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139847" y="3080093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39846" y="3541758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</a:t>
            </a:r>
            <a:endParaRPr lang="en-GB" sz="24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555745" y="4750963"/>
            <a:ext cx="508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9555745" y="2212480"/>
            <a:ext cx="1761979" cy="12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r="57870" b="54819"/>
          <a:stretch/>
        </p:blipFill>
        <p:spPr bwMode="auto">
          <a:xfrm>
            <a:off x="7793766" y="1630920"/>
            <a:ext cx="1761979" cy="12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Write the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/>
              <a:t>expressions</a:t>
            </a:r>
            <a:r>
              <a:rPr lang="en-US" sz="2400" b="1" dirty="0" smtClean="0"/>
              <a:t> for each of these logic circuits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797126" y="1787372"/>
            <a:ext cx="1973370" cy="114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2930901" y="2440550"/>
            <a:ext cx="1687300" cy="1067073"/>
            <a:chOff x="398245" y="3685228"/>
            <a:chExt cx="1698995" cy="986196"/>
          </a:xfrm>
        </p:grpSpPr>
        <p:pic>
          <p:nvPicPr>
            <p:cNvPr id="47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Oval 47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8085" y="4754026"/>
            <a:ext cx="284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 = (A.B) . (C     D)</a:t>
            </a:r>
            <a:endParaRPr lang="en-GB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190" y="1784309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3189" y="2259704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0589" y="3083156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0588" y="3544821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</a:t>
            </a:r>
            <a:endParaRPr lang="en-GB" sz="24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596788" y="4750963"/>
            <a:ext cx="1910687" cy="3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40976" y="3089739"/>
            <a:ext cx="1687300" cy="1067073"/>
            <a:chOff x="398245" y="3685228"/>
            <a:chExt cx="1698995" cy="986196"/>
          </a:xfrm>
        </p:grpSpPr>
        <p:pic>
          <p:nvPicPr>
            <p:cNvPr id="64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19" r="60361" b="83999"/>
            <a:stretch/>
          </p:blipFill>
          <p:spPr bwMode="auto">
            <a:xfrm>
              <a:off x="398245" y="3685228"/>
              <a:ext cx="1698995" cy="9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64"/>
            <p:cNvSpPr/>
            <p:nvPr/>
          </p:nvSpPr>
          <p:spPr>
            <a:xfrm>
              <a:off x="1748314" y="4040050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717343" y="4750963"/>
            <a:ext cx="29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 = (A+B) . (C.D)</a:t>
            </a:r>
            <a:endParaRPr lang="en-GB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32448" y="1781246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132447" y="2256641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139847" y="3080093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39846" y="3541758"/>
            <a:ext cx="44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</a:t>
            </a:r>
            <a:endParaRPr lang="en-GB" sz="24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555745" y="4750963"/>
            <a:ext cx="508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 r="53988" b="25771"/>
          <a:stretch/>
        </p:blipFill>
        <p:spPr bwMode="auto">
          <a:xfrm>
            <a:off x="869799" y="2885629"/>
            <a:ext cx="1828023" cy="12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2897623" y="4892756"/>
            <a:ext cx="230331" cy="239634"/>
            <a:chOff x="8538058" y="3916697"/>
            <a:chExt cx="1351348" cy="1405930"/>
          </a:xfrm>
        </p:grpSpPr>
        <p:sp>
          <p:nvSpPr>
            <p:cNvPr id="33" name="Oval 32"/>
            <p:cNvSpPr/>
            <p:nvPr/>
          </p:nvSpPr>
          <p:spPr>
            <a:xfrm>
              <a:off x="8538058" y="3916697"/>
              <a:ext cx="1351348" cy="14059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/>
            <p:cNvCxnSpPr>
              <a:stCxn id="33" idx="0"/>
              <a:endCxn id="33" idx="4"/>
            </p:cNvCxnSpPr>
            <p:nvPr/>
          </p:nvCxnSpPr>
          <p:spPr>
            <a:xfrm>
              <a:off x="9213735" y="3916697"/>
              <a:ext cx="0" cy="1405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3" idx="6"/>
            </p:cNvCxnSpPr>
            <p:nvPr/>
          </p:nvCxnSpPr>
          <p:spPr>
            <a:xfrm>
              <a:off x="8538058" y="4619662"/>
              <a:ext cx="13513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24388" y="1585086"/>
            <a:ext cx="1761264" cy="1315650"/>
            <a:chOff x="6515088" y="3474955"/>
            <a:chExt cx="1722374" cy="1196469"/>
          </a:xfrm>
        </p:grpSpPr>
        <p:pic>
          <p:nvPicPr>
            <p:cNvPr id="38" name="Picture 2" descr="http://www.clker.com/cliparts/d/3/8/2/12065670311495995000nobody_Digital_logic_gates.svg.hi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68" r="57870" b="54819"/>
            <a:stretch/>
          </p:blipFill>
          <p:spPr bwMode="auto">
            <a:xfrm>
              <a:off x="6515088" y="3474955"/>
              <a:ext cx="1722374" cy="1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Oval 38"/>
            <p:cNvSpPr/>
            <p:nvPr/>
          </p:nvSpPr>
          <p:spPr>
            <a:xfrm>
              <a:off x="7912894" y="4040051"/>
              <a:ext cx="113045" cy="1130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8472776" y="4750963"/>
            <a:ext cx="508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://www.clker.com/cliparts/d/3/8/2/12065670311495995000nobody_Digital_logic_gates.svg.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60361" b="83999"/>
          <a:stretch/>
        </p:blipFill>
        <p:spPr bwMode="auto">
          <a:xfrm>
            <a:off x="9555745" y="2470116"/>
            <a:ext cx="1973370" cy="114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Task</a:t>
            </a:r>
            <a:endParaRPr lang="en-US" sz="2400" b="1" dirty="0" smtClean="0"/>
          </a:p>
          <a:p>
            <a:r>
              <a:rPr lang="en-US" sz="2400" dirty="0" smtClean="0"/>
              <a:t>Draw three logic gate circuits and then write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expressions </a:t>
            </a:r>
            <a:r>
              <a:rPr lang="en-US" sz="2400" dirty="0" smtClean="0"/>
              <a:t>for them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Task</a:t>
            </a:r>
            <a:endParaRPr lang="en-US" sz="2400" b="1" dirty="0" smtClean="0"/>
          </a:p>
          <a:p>
            <a:r>
              <a:rPr lang="en-US" sz="2400" dirty="0" smtClean="0"/>
              <a:t>Write three Boolean expressions and then draw the logic gate circuits for them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smtClean="0"/>
              <a:t>	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 Questions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to write Boolean equations for logic circuits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73" y="1398893"/>
            <a:ext cx="7683790" cy="40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1CAD4-2504-4246-879C-D0483BD38659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742</Words>
  <Application>Microsoft Office PowerPoint</Application>
  <PresentationFormat>Widescreen</PresentationFormat>
  <Paragraphs>169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Office Theme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Logic Gates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51</cp:revision>
  <dcterms:created xsi:type="dcterms:W3CDTF">2015-09-03T10:10:43Z</dcterms:created>
  <dcterms:modified xsi:type="dcterms:W3CDTF">2017-01-09T11:19:27Z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