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60" r:id="rId5"/>
    <p:sldId id="262" r:id="rId6"/>
    <p:sldId id="263" r:id="rId7"/>
    <p:sldId id="266" r:id="rId8"/>
    <p:sldId id="267" r:id="rId9"/>
    <p:sldId id="268" r:id="rId10"/>
    <p:sldId id="264" r:id="rId11"/>
    <p:sldId id="269" r:id="rId12"/>
    <p:sldId id="277" r:id="rId13"/>
    <p:sldId id="278" r:id="rId14"/>
    <p:sldId id="265" r:id="rId15"/>
    <p:sldId id="272" r:id="rId16"/>
    <p:sldId id="270" r:id="rId17"/>
    <p:sldId id="279" r:id="rId18"/>
    <p:sldId id="273" r:id="rId19"/>
    <p:sldId id="280" r:id="rId20"/>
    <p:sldId id="274" r:id="rId21"/>
    <p:sldId id="276" r:id="rId22"/>
    <p:sldId id="281" r:id="rId23"/>
    <p:sldId id="282" r:id="rId24"/>
    <p:sldId id="275" r:id="rId25"/>
    <p:sldId id="2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24" autoAdjust="0"/>
    <p:restoredTop sz="96323" autoAdjust="0"/>
  </p:normalViewPr>
  <p:slideViewPr>
    <p:cSldViewPr snapToGrid="0">
      <p:cViewPr varScale="1">
        <p:scale>
          <a:sx n="113" d="100"/>
          <a:sy n="113" d="100"/>
        </p:scale>
        <p:origin x="31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0E0F6-B7AA-491F-9687-E717DA8E359E}" type="datetimeFigureOut">
              <a:rPr lang="en-GB" smtClean="0"/>
              <a:t>2017-05-10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10C1F-E7CE-4F47-92C6-C7D04E73854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51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TODO check/challenge:</a:t>
            </a:r>
            <a:r>
              <a:rPr lang="en-GB" baseline="0" dirty="0"/>
              <a:t> Is it necessary to keep the many-to-many line in place after the many-to-many relation has been added? Need to know what AQA expects in exam answers for this, as different practices exist.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0C1F-E7CE-4F47-92C6-C7D04E73854E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662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Teacher led exercise with magic</a:t>
            </a:r>
            <a:r>
              <a:rPr lang="en-GB" baseline="0" dirty="0"/>
              <a:t> pen.</a:t>
            </a:r>
          </a:p>
          <a:p>
            <a:endParaRPr lang="en-GB" baseline="0" dirty="0"/>
          </a:p>
          <a:p>
            <a:pPr marL="228600" indent="-228600">
              <a:buAutoNum type="arabicPeriod"/>
            </a:pPr>
            <a:r>
              <a:rPr lang="en-GB" baseline="0" dirty="0"/>
              <a:t>Add in the relationships.</a:t>
            </a:r>
          </a:p>
          <a:p>
            <a:pPr marL="228600" indent="-228600">
              <a:buAutoNum type="arabicPeriod"/>
            </a:pPr>
            <a:r>
              <a:rPr lang="en-GB" baseline="0" dirty="0"/>
              <a:t>Break up the many-to-many relationship by adding another entity between Class and Student – also add this to the ERD notations.</a:t>
            </a:r>
          </a:p>
          <a:p>
            <a:pPr marL="228600" indent="-228600">
              <a:buAutoNum type="arabicPeriod"/>
            </a:pPr>
            <a:r>
              <a:rPr lang="en-GB" baseline="0" dirty="0"/>
              <a:t>Add in keys as attributes (other attributes unnecessary)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0C1F-E7CE-4F47-92C6-C7D04E73854E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333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0C1F-E7CE-4F47-92C6-C7D04E73854E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5924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0C1F-E7CE-4F47-92C6-C7D04E73854E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53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2017-05-10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296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LO: Insert Learning Objective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59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2017-05-10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954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2017-05-10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436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2017-05-10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350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2017-05-10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867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2017-05-10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046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5B5E49-7DDE-491F-AE42-165504672F28}" type="datetimeFigureOut">
              <a:rPr lang="en-GB" smtClean="0"/>
              <a:t>2017-05-10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77ACBE9-B821-4909-AF95-6794D9DBDCC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04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885" y="274639"/>
            <a:ext cx="9806516" cy="9223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6C8D298-67F5-4387-B3BA-6853CC33E5C6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40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4709053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54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2017-05-10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0" y="0"/>
            <a:ext cx="12192000" cy="607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u="sng" kern="1200" baseline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476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35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35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LO: Insert Learning Objective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0932269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Gold Outcome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Silver Outcome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Bronze Outcome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15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2017-05-10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52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98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2139175"/>
              </p:ext>
            </p:extLst>
          </p:nvPr>
        </p:nvGraphicFramePr>
        <p:xfrm>
          <a:off x="17693" y="6486062"/>
          <a:ext cx="12174307" cy="37193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17693" y="6486062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</a:p>
        </p:txBody>
      </p:sp>
    </p:spTree>
    <p:extLst>
      <p:ext uri="{BB962C8B-B14F-4D97-AF65-F5344CB8AC3E}">
        <p14:creationId xmlns:p14="http://schemas.microsoft.com/office/powerpoint/2010/main" val="77658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97440966"/>
              </p:ext>
            </p:extLst>
          </p:nvPr>
        </p:nvGraphicFramePr>
        <p:xfrm>
          <a:off x="17693" y="6473169"/>
          <a:ext cx="12174307" cy="37193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838" y="6483719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</a:p>
        </p:txBody>
      </p:sp>
    </p:spTree>
    <p:extLst>
      <p:ext uri="{BB962C8B-B14F-4D97-AF65-F5344CB8AC3E}">
        <p14:creationId xmlns:p14="http://schemas.microsoft.com/office/powerpoint/2010/main" val="384450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73971648"/>
              </p:ext>
            </p:extLst>
          </p:nvPr>
        </p:nvGraphicFramePr>
        <p:xfrm>
          <a:off x="17693" y="6474404"/>
          <a:ext cx="12174307" cy="37193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305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7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0" y="1111664"/>
            <a:ext cx="12182259" cy="4621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9002110" y="4779"/>
            <a:ext cx="317647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68867"/>
            <a:ext cx="12178582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LO: Lear</a:t>
            </a:r>
            <a:r>
              <a:rPr lang="en-GB" baseline="0" dirty="0"/>
              <a:t>n to create a conceptual data model from a problem description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57764900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</a:t>
                      </a:r>
                      <a:r>
                        <a:rPr lang="en-GB" sz="14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and foreign keys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</a:t>
                      </a:r>
                      <a:r>
                        <a:rPr lang="en-GB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many-to-many relationships in your model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entities their relationships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8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62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u="sng" kern="1200" baseline="0">
          <a:solidFill>
            <a:schemeClr val="tx1"/>
          </a:solidFill>
          <a:uFill>
            <a:solidFill>
              <a:srgbClr val="FF0000"/>
            </a:solidFill>
          </a:u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0.em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7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hyperlink" Target="http://www.google.co.uk/url?sa=i&amp;source=images&amp;cd=&amp;cad=rja&amp;docid=2sYVBH_szcF87M&amp;tbnid=qOdqZ4aX10-SWM:&amp;ved=0CAgQjRwwAA&amp;url=http://bestclipartblog.com/28-ear-clip-art.html/ear-clip-art-14&amp;ei=63s0UvOACMSO7Qba94GwBw&amp;psig=AFQjCNEZQd_10GjPYHaPG9bzOQB08fLR4g&amp;ust=137925770722142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Conceptual data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do you think this diagram means?</a:t>
            </a:r>
          </a:p>
        </p:txBody>
      </p:sp>
      <p:sp>
        <p:nvSpPr>
          <p:cNvPr id="4" name="Rectangle 3"/>
          <p:cNvSpPr/>
          <p:nvPr/>
        </p:nvSpPr>
        <p:spPr>
          <a:xfrm>
            <a:off x="3154680" y="3246120"/>
            <a:ext cx="1405890" cy="514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Student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1805" y="4483906"/>
            <a:ext cx="1691640" cy="514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Conduct Points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5320" y="3246120"/>
            <a:ext cx="1405890" cy="514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Personal Details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13070" y="3246120"/>
            <a:ext cx="1405890" cy="514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Attendance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54680" y="1927682"/>
            <a:ext cx="1405890" cy="514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Class</a:t>
            </a:r>
          </a:p>
        </p:txBody>
      </p:sp>
      <p:cxnSp>
        <p:nvCxnSpPr>
          <p:cNvPr id="6" name="Straight Connector 5"/>
          <p:cNvCxnSpPr>
            <a:stCxn id="15" idx="2"/>
            <a:endCxn id="4" idx="0"/>
          </p:cNvCxnSpPr>
          <p:nvPr/>
        </p:nvCxnSpPr>
        <p:spPr>
          <a:xfrm>
            <a:off x="3857625" y="2442032"/>
            <a:ext cx="0" cy="8040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14" idx="1"/>
          </p:cNvCxnSpPr>
          <p:nvPr/>
        </p:nvCxnSpPr>
        <p:spPr>
          <a:xfrm>
            <a:off x="4560570" y="3503295"/>
            <a:ext cx="9525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12" idx="0"/>
          </p:cNvCxnSpPr>
          <p:nvPr/>
        </p:nvCxnSpPr>
        <p:spPr>
          <a:xfrm>
            <a:off x="3857625" y="3760470"/>
            <a:ext cx="0" cy="7234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1"/>
            <a:endCxn id="13" idx="3"/>
          </p:cNvCxnSpPr>
          <p:nvPr/>
        </p:nvCxnSpPr>
        <p:spPr>
          <a:xfrm flipH="1">
            <a:off x="2061210" y="3503295"/>
            <a:ext cx="10934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714750" y="4309110"/>
            <a:ext cx="142875" cy="1747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57625" y="4309110"/>
            <a:ext cx="142875" cy="1747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349240" y="3386679"/>
            <a:ext cx="163831" cy="116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349240" y="3503295"/>
            <a:ext cx="163829" cy="1405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3857625" y="3098986"/>
            <a:ext cx="138111" cy="1443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714750" y="3096231"/>
            <a:ext cx="138349" cy="146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19515" y="2445320"/>
            <a:ext cx="142637" cy="1393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853099" y="2442032"/>
            <a:ext cx="142637" cy="1426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688408" y="1970114"/>
            <a:ext cx="3495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Key</a:t>
            </a:r>
            <a:endParaRPr lang="en-GB" u="sng" dirty="0"/>
          </a:p>
          <a:p>
            <a:endParaRPr lang="en-GB" b="1" dirty="0"/>
          </a:p>
          <a:p>
            <a:r>
              <a:rPr lang="en-GB" dirty="0"/>
              <a:t>Entity</a:t>
            </a:r>
          </a:p>
          <a:p>
            <a:endParaRPr lang="en-GB" dirty="0"/>
          </a:p>
          <a:p>
            <a:r>
              <a:rPr lang="en-GB" dirty="0"/>
              <a:t>One-to-one (1:1) relationship</a:t>
            </a:r>
          </a:p>
          <a:p>
            <a:endParaRPr lang="en-GB" dirty="0"/>
          </a:p>
          <a:p>
            <a:r>
              <a:rPr lang="en-GB" dirty="0"/>
              <a:t>One-to-many (1:</a:t>
            </a:r>
            <a:r>
              <a:rPr lang="en-GB" i="1" dirty="0"/>
              <a:t>n</a:t>
            </a:r>
            <a:r>
              <a:rPr lang="en-GB" dirty="0"/>
              <a:t>) relationship</a:t>
            </a:r>
          </a:p>
          <a:p>
            <a:endParaRPr lang="en-GB" dirty="0"/>
          </a:p>
          <a:p>
            <a:r>
              <a:rPr lang="en-GB" dirty="0"/>
              <a:t>Many-to-one (</a:t>
            </a:r>
            <a:r>
              <a:rPr lang="en-GB" i="1" dirty="0"/>
              <a:t>n</a:t>
            </a:r>
            <a:r>
              <a:rPr lang="en-GB" dirty="0"/>
              <a:t>:1) relationship</a:t>
            </a:r>
          </a:p>
          <a:p>
            <a:endParaRPr lang="en-GB" dirty="0"/>
          </a:p>
          <a:p>
            <a:r>
              <a:rPr lang="en-GB" dirty="0"/>
              <a:t>Many-to-many (</a:t>
            </a:r>
            <a:r>
              <a:rPr lang="en-GB" i="1" dirty="0"/>
              <a:t>m</a:t>
            </a:r>
            <a:r>
              <a:rPr lang="en-GB" dirty="0"/>
              <a:t>:</a:t>
            </a:r>
            <a:r>
              <a:rPr lang="en-GB" i="1" dirty="0"/>
              <a:t>n</a:t>
            </a:r>
            <a:r>
              <a:rPr lang="en-GB" dirty="0"/>
              <a:t>) relationship</a:t>
            </a:r>
          </a:p>
          <a:p>
            <a:endParaRPr lang="en-GB" b="1" dirty="0"/>
          </a:p>
        </p:txBody>
      </p:sp>
      <p:sp>
        <p:nvSpPr>
          <p:cNvPr id="56" name="Rectangle 55"/>
          <p:cNvSpPr/>
          <p:nvPr/>
        </p:nvSpPr>
        <p:spPr>
          <a:xfrm>
            <a:off x="7710919" y="2500393"/>
            <a:ext cx="970420" cy="3710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…</a:t>
            </a:r>
          </a:p>
        </p:txBody>
      </p:sp>
      <p:grpSp>
        <p:nvGrpSpPr>
          <p:cNvPr id="62" name="Group 61"/>
          <p:cNvGrpSpPr/>
          <p:nvPr/>
        </p:nvGrpSpPr>
        <p:grpSpPr>
          <a:xfrm rot="5400000">
            <a:off x="8056595" y="4406255"/>
            <a:ext cx="257175" cy="926827"/>
            <a:chOff x="7641773" y="3112328"/>
            <a:chExt cx="280986" cy="804088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7784648" y="3112328"/>
              <a:ext cx="0" cy="8040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 flipV="1">
              <a:off x="7784648" y="3769282"/>
              <a:ext cx="138111" cy="1443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641773" y="3766527"/>
              <a:ext cx="138349" cy="1466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646538" y="3115616"/>
              <a:ext cx="142637" cy="1393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7780122" y="3112328"/>
              <a:ext cx="142637" cy="1426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/>
          <p:cNvCxnSpPr/>
          <p:nvPr/>
        </p:nvCxnSpPr>
        <p:spPr>
          <a:xfrm>
            <a:off x="7689587" y="3799731"/>
            <a:ext cx="9525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8478257" y="3683115"/>
            <a:ext cx="163831" cy="116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8478257" y="3799731"/>
            <a:ext cx="163829" cy="1405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flipH="1">
            <a:off x="7721769" y="4238179"/>
            <a:ext cx="952501" cy="257175"/>
            <a:chOff x="7721769" y="4238179"/>
            <a:chExt cx="952501" cy="257175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7721769" y="4354795"/>
              <a:ext cx="9525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8510439" y="4238179"/>
              <a:ext cx="163831" cy="11661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 flipV="1">
              <a:off x="8510439" y="4354795"/>
              <a:ext cx="163829" cy="1405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/>
          <p:nvPr/>
        </p:nvCxnSpPr>
        <p:spPr>
          <a:xfrm flipH="1">
            <a:off x="7721769" y="3242832"/>
            <a:ext cx="9203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1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Peek at many-to-many entity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923893" y="2094178"/>
            <a:ext cx="2232031" cy="897876"/>
          </a:xfrm>
          <a:prstGeom prst="rect">
            <a:avLst/>
          </a:prstGeom>
          <a:solidFill>
            <a:srgbClr val="B51B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Enrolment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758771" y="2604752"/>
            <a:ext cx="2165122" cy="1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566703" y="2234544"/>
            <a:ext cx="357190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66703" y="2603876"/>
            <a:ext cx="357190" cy="27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55924" y="2587723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155924" y="2230533"/>
            <a:ext cx="285752" cy="35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7120205" y="2609154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7624" y="1840166"/>
            <a:ext cx="3000396" cy="1428760"/>
          </a:xfrm>
          <a:prstGeom prst="rect">
            <a:avLst/>
          </a:prstGeom>
          <a:solidFill>
            <a:srgbClr val="B51B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Student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20174" y="1828736"/>
            <a:ext cx="3000396" cy="1428760"/>
          </a:xfrm>
          <a:prstGeom prst="rect">
            <a:avLst/>
          </a:prstGeom>
          <a:solidFill>
            <a:srgbClr val="B51B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Course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23738" y="2265902"/>
            <a:ext cx="125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makes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06278" y="2231380"/>
            <a:ext cx="168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for 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60129"/>
              </p:ext>
            </p:extLst>
          </p:nvPr>
        </p:nvGraphicFramePr>
        <p:xfrm>
          <a:off x="240358" y="2843560"/>
          <a:ext cx="358952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StudentID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Firstname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Catherine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102757"/>
              </p:ext>
            </p:extLst>
          </p:nvPr>
        </p:nvGraphicFramePr>
        <p:xfrm>
          <a:off x="8906602" y="2866236"/>
          <a:ext cx="26628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CourseID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247631"/>
              </p:ext>
            </p:extLst>
          </p:nvPr>
        </p:nvGraphicFramePr>
        <p:xfrm>
          <a:off x="4923893" y="3004196"/>
          <a:ext cx="26628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StudentID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CourseID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0358" y="5105993"/>
            <a:ext cx="8900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Note: We will take a closer look at how the IDs work later this lesson…</a:t>
            </a:r>
          </a:p>
        </p:txBody>
      </p:sp>
    </p:spTree>
    <p:extLst>
      <p:ext uri="{BB962C8B-B14F-4D97-AF65-F5344CB8AC3E}">
        <p14:creationId xmlns:p14="http://schemas.microsoft.com/office/powerpoint/2010/main" val="303236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Task: convert many to many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can this relationship be broken down?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3836" y="2065076"/>
            <a:ext cx="8501121" cy="175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8888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07" y="1278722"/>
            <a:ext cx="7858180" cy="41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264630" y="159780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Contains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49920" y="381238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Contains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6464" y="366950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Specifies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78746" y="3669504"/>
            <a:ext cx="3786214" cy="207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84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altLang="en-US" dirty="0"/>
              <a:t>A </a:t>
            </a:r>
            <a:r>
              <a:rPr lang="en-GB" altLang="en-US" b="1" dirty="0"/>
              <a:t>database</a:t>
            </a:r>
            <a:r>
              <a:rPr lang="en-GB" altLang="en-US" dirty="0"/>
              <a:t> is a structured collection of data.</a:t>
            </a:r>
          </a:p>
          <a:p>
            <a:endParaRPr lang="en-GB" dirty="0"/>
          </a:p>
          <a:p>
            <a:r>
              <a:rPr lang="en-GB" b="1" dirty="0"/>
              <a:t>Relational databases </a:t>
            </a:r>
            <a:r>
              <a:rPr lang="en-GB" dirty="0"/>
              <a:t>provide a structure that consists of entities (tables), attributes (fields/column) and tuples (rows).</a:t>
            </a:r>
          </a:p>
          <a:p>
            <a:endParaRPr lang="en-GB" dirty="0"/>
          </a:p>
          <a:p>
            <a:r>
              <a:rPr lang="en-GB" dirty="0"/>
              <a:t>This is the most widely used structure for databases, but other types of database do exist as well.</a:t>
            </a:r>
          </a:p>
        </p:txBody>
      </p:sp>
    </p:spTree>
    <p:extLst>
      <p:ext uri="{BB962C8B-B14F-4D97-AF65-F5344CB8AC3E}">
        <p14:creationId xmlns:p14="http://schemas.microsoft.com/office/powerpoint/2010/main" val="1653354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Capitalisation for table names.</a:t>
            </a:r>
          </a:p>
          <a:p>
            <a:r>
              <a:rPr lang="en-GB" dirty="0"/>
              <a:t>Attributes in brackets.</a:t>
            </a:r>
          </a:p>
          <a:p>
            <a:r>
              <a:rPr lang="en-GB" dirty="0"/>
              <a:t>Attributes all one word – capitals for first letters of EACH word.</a:t>
            </a:r>
          </a:p>
          <a:p>
            <a:r>
              <a:rPr lang="en-GB" dirty="0"/>
              <a:t>Underline for keys</a:t>
            </a:r>
          </a:p>
          <a:p>
            <a:endParaRPr lang="en-GB" dirty="0"/>
          </a:p>
          <a:p>
            <a:pPr marL="118872"/>
            <a:r>
              <a:rPr lang="en-GB" dirty="0" err="1"/>
              <a:t>eg</a:t>
            </a:r>
            <a:r>
              <a:rPr lang="en-GB" dirty="0"/>
              <a:t>. STUDENT (</a:t>
            </a:r>
            <a:r>
              <a:rPr lang="en-GB" u="sng" dirty="0" err="1"/>
              <a:t>StudentID</a:t>
            </a:r>
            <a:r>
              <a:rPr lang="en-GB" dirty="0"/>
              <a:t>, </a:t>
            </a:r>
            <a:r>
              <a:rPr lang="en-GB" dirty="0" err="1"/>
              <a:t>StudentName</a:t>
            </a:r>
            <a:r>
              <a:rPr lang="en-GB" dirty="0"/>
              <a:t>, </a:t>
            </a:r>
            <a:r>
              <a:rPr lang="en-GB" dirty="0" err="1"/>
              <a:t>YearStarted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138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b="1" dirty="0"/>
              <a:t>Primary Key:</a:t>
            </a:r>
            <a:r>
              <a:rPr lang="en-GB" dirty="0"/>
              <a:t> An attribute that uniquely identifies a tuple.</a:t>
            </a:r>
          </a:p>
          <a:p>
            <a:endParaRPr lang="en-GB" b="1" dirty="0"/>
          </a:p>
          <a:p>
            <a:r>
              <a:rPr lang="en-GB" b="1" dirty="0"/>
              <a:t>Composite Key:</a:t>
            </a:r>
            <a:r>
              <a:rPr lang="en-GB" dirty="0"/>
              <a:t> A combination of attributes that uniquely identify a tuple.</a:t>
            </a:r>
          </a:p>
          <a:p>
            <a:endParaRPr lang="en-GB" b="1" dirty="0"/>
          </a:p>
          <a:p>
            <a:r>
              <a:rPr lang="en-GB" b="1" dirty="0"/>
              <a:t>Foreign Key:</a:t>
            </a:r>
            <a:r>
              <a:rPr lang="en-GB" dirty="0"/>
              <a:t> an attribute in one table that is a primary key in another table.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84200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entity ought to have a primary key that uniquely identifies each tuple:</a:t>
            </a:r>
          </a:p>
        </p:txBody>
      </p:sp>
      <p:graphicFrame>
        <p:nvGraphicFramePr>
          <p:cNvPr id="4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00526"/>
              </p:ext>
            </p:extLst>
          </p:nvPr>
        </p:nvGraphicFramePr>
        <p:xfrm>
          <a:off x="1886335" y="1600394"/>
          <a:ext cx="1808287" cy="4027476"/>
        </p:xfrm>
        <a:graphic>
          <a:graphicData uri="http://schemas.openxmlformats.org/drawingml/2006/table">
            <a:tbl>
              <a:tblPr/>
              <a:tblGrid>
                <a:gridCol w="1808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3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Customer </a:t>
                      </a:r>
                    </a:p>
                  </a:txBody>
                  <a:tcPr marL="77498" marR="77498" marT="38749" marB="38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Tahoma" pitchFamily="34" charset="0"/>
                        </a:rPr>
                        <a:t>Customer ID</a:t>
                      </a:r>
                    </a:p>
                  </a:txBody>
                  <a:tcPr marL="77498" marR="77498" marT="38749" marB="38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First Name</a:t>
                      </a:r>
                    </a:p>
                  </a:txBody>
                  <a:tcPr marL="77498" marR="77498" marT="38749" marB="38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Surname</a:t>
                      </a:r>
                    </a:p>
                  </a:txBody>
                  <a:tcPr marL="77498" marR="77498" marT="38749" marB="38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Address</a:t>
                      </a:r>
                    </a:p>
                  </a:txBody>
                  <a:tcPr marL="77498" marR="77498" marT="38749" marB="38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City</a:t>
                      </a:r>
                    </a:p>
                  </a:txBody>
                  <a:tcPr marL="77498" marR="77498" marT="38749" marB="38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Telephone number</a:t>
                      </a:r>
                    </a:p>
                  </a:txBody>
                  <a:tcPr marL="77498" marR="77498" marT="38749" marB="38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</a:p>
                  </a:txBody>
                  <a:tcPr marL="77498" marR="77498" marT="38749" marB="38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Gender</a:t>
                      </a:r>
                    </a:p>
                  </a:txBody>
                  <a:tcPr marL="77498" marR="77498" marT="38749" marB="38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500144"/>
              </p:ext>
            </p:extLst>
          </p:nvPr>
        </p:nvGraphicFramePr>
        <p:xfrm>
          <a:off x="4637225" y="1829622"/>
          <a:ext cx="1808287" cy="3443012"/>
        </p:xfrm>
        <a:graphic>
          <a:graphicData uri="http://schemas.openxmlformats.org/drawingml/2006/table">
            <a:tbl>
              <a:tblPr/>
              <a:tblGrid>
                <a:gridCol w="1808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DVD Table</a:t>
                      </a:r>
                    </a:p>
                  </a:txBody>
                  <a:tcPr marL="77498" marR="77498" marT="38749" marB="38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Tahoma" pitchFamily="34" charset="0"/>
                          <a:ea typeface="+mn-ea"/>
                          <a:cs typeface="+mn-cs"/>
                        </a:rPr>
                        <a:t>DVD ISBN No</a:t>
                      </a:r>
                    </a:p>
                  </a:txBody>
                  <a:tcPr marL="77498" marR="77498" marT="38749" marB="38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DVD title</a:t>
                      </a:r>
                    </a:p>
                  </a:txBody>
                  <a:tcPr marL="77498" marR="77498" marT="38749" marB="38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Certificate</a:t>
                      </a:r>
                    </a:p>
                  </a:txBody>
                  <a:tcPr marL="77498" marR="77498" marT="38749" marB="38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Film Genre</a:t>
                      </a:r>
                    </a:p>
                  </a:txBody>
                  <a:tcPr marL="77498" marR="77498" marT="38749" marB="38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Date Released</a:t>
                      </a:r>
                    </a:p>
                  </a:txBody>
                  <a:tcPr marL="77498" marR="77498" marT="38749" marB="38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Length of film</a:t>
                      </a:r>
                    </a:p>
                  </a:txBody>
                  <a:tcPr marL="77498" marR="77498" marT="38749" marB="38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Rental price</a:t>
                      </a:r>
                    </a:p>
                  </a:txBody>
                  <a:tcPr marL="77498" marR="77498" marT="38749" marB="38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649862"/>
              </p:ext>
            </p:extLst>
          </p:nvPr>
        </p:nvGraphicFramePr>
        <p:xfrm>
          <a:off x="7547919" y="2468911"/>
          <a:ext cx="1808287" cy="2156974"/>
        </p:xfrm>
        <a:graphic>
          <a:graphicData uri="http://schemas.openxmlformats.org/drawingml/2006/table">
            <a:tbl>
              <a:tblPr/>
              <a:tblGrid>
                <a:gridCol w="1808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74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DVD Rentals Table</a:t>
                      </a:r>
                    </a:p>
                  </a:txBody>
                  <a:tcPr marL="77498" marR="77498" marT="38749" marB="38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Tahoma" pitchFamily="34" charset="0"/>
                          <a:ea typeface="+mn-ea"/>
                          <a:cs typeface="+mn-cs"/>
                        </a:rPr>
                        <a:t>Rental ID</a:t>
                      </a:r>
                    </a:p>
                  </a:txBody>
                  <a:tcPr marL="77498" marR="77498" marT="38749" marB="38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9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Date Rented</a:t>
                      </a:r>
                      <a:endParaRPr kumimoji="0" lang="en-GB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 marL="77498" marR="77498" marT="38749" marB="38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Date Returned</a:t>
                      </a:r>
                    </a:p>
                  </a:txBody>
                  <a:tcPr marL="77498" marR="77498" marT="38749" marB="38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4" descr="BS00996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6533" y="2171899"/>
            <a:ext cx="593345" cy="363272"/>
          </a:xfrm>
          <a:prstGeom prst="rect">
            <a:avLst/>
          </a:prstGeom>
          <a:noFill/>
        </p:spPr>
      </p:pic>
      <p:pic>
        <p:nvPicPr>
          <p:cNvPr id="8" name="Picture 64" descr="BS00996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8839" y="2234267"/>
            <a:ext cx="593345" cy="363272"/>
          </a:xfrm>
          <a:prstGeom prst="rect">
            <a:avLst/>
          </a:prstGeom>
          <a:noFill/>
        </p:spPr>
      </p:pic>
      <p:pic>
        <p:nvPicPr>
          <p:cNvPr id="9" name="Picture 64" descr="BS00996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6679" y="3183292"/>
            <a:ext cx="593345" cy="363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7910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STUDENT(</a:t>
            </a:r>
            <a:r>
              <a:rPr lang="en-GB" u="sng" dirty="0" err="1"/>
              <a:t>StudentID</a:t>
            </a:r>
            <a:r>
              <a:rPr lang="en-GB" dirty="0"/>
              <a:t>, </a:t>
            </a:r>
            <a:r>
              <a:rPr lang="en-GB" dirty="0" err="1"/>
              <a:t>FirstName</a:t>
            </a:r>
            <a:r>
              <a:rPr lang="en-GB" dirty="0"/>
              <a:t>, </a:t>
            </a:r>
            <a:r>
              <a:rPr lang="en-GB" dirty="0" err="1"/>
              <a:t>LastName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COURSE(</a:t>
            </a:r>
            <a:r>
              <a:rPr lang="en-GB" u="sng" dirty="0" err="1"/>
              <a:t>CourseID</a:t>
            </a:r>
            <a:r>
              <a:rPr lang="en-GB" dirty="0"/>
              <a:t>, </a:t>
            </a:r>
            <a:r>
              <a:rPr lang="en-GB" dirty="0" err="1"/>
              <a:t>CourseName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ENROLMENT(</a:t>
            </a:r>
            <a:r>
              <a:rPr lang="en-GB" u="sng" dirty="0" err="1"/>
              <a:t>StudentID</a:t>
            </a:r>
            <a:r>
              <a:rPr lang="en-GB" dirty="0"/>
              <a:t>, </a:t>
            </a:r>
            <a:r>
              <a:rPr lang="en-GB" u="sng" dirty="0" err="1"/>
              <a:t>CourseID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Which attributes do you think are: Primary Keys? Foreign Keys? Composite Keys?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9287" y="1550504"/>
            <a:ext cx="1669774" cy="43732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90870" y="2604052"/>
            <a:ext cx="1669774" cy="43732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325757" y="3645855"/>
            <a:ext cx="1669774" cy="4373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147929" y="3617545"/>
            <a:ext cx="1517375" cy="4373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226365" y="3533220"/>
            <a:ext cx="3564835" cy="65399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3963" y="5029958"/>
            <a:ext cx="2670314" cy="43580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8203094" y="4625011"/>
            <a:ext cx="2120349" cy="42406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791199" y="4638261"/>
            <a:ext cx="2173357" cy="43732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31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Revisit starter: Identify the relationships and keys in this 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2770366" y="3736452"/>
            <a:ext cx="1405890" cy="514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Student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627491" y="4974238"/>
            <a:ext cx="1691640" cy="514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Conduct Points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71006" y="3736452"/>
            <a:ext cx="1405890" cy="514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Personal Details</a:t>
            </a:r>
          </a:p>
        </p:txBody>
      </p:sp>
      <p:sp>
        <p:nvSpPr>
          <p:cNvPr id="7" name="Rectangle 6"/>
          <p:cNvSpPr/>
          <p:nvPr/>
        </p:nvSpPr>
        <p:spPr>
          <a:xfrm>
            <a:off x="5128756" y="3736452"/>
            <a:ext cx="1405890" cy="514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Attendance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2770366" y="1728899"/>
            <a:ext cx="1405890" cy="514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Class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21217" y="2014330"/>
            <a:ext cx="408477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CLASS (				)</a:t>
            </a:r>
          </a:p>
          <a:p>
            <a:endParaRPr lang="en-GB" sz="2000" dirty="0"/>
          </a:p>
          <a:p>
            <a:r>
              <a:rPr lang="en-GB" sz="2000" dirty="0"/>
              <a:t>STUDENT (			)</a:t>
            </a:r>
          </a:p>
          <a:p>
            <a:endParaRPr lang="en-GB" sz="2000" dirty="0"/>
          </a:p>
          <a:p>
            <a:r>
              <a:rPr lang="en-GB" sz="2000" dirty="0"/>
              <a:t>PERSONALDETAILS (		)</a:t>
            </a:r>
          </a:p>
          <a:p>
            <a:endParaRPr lang="en-GB" sz="2000" dirty="0"/>
          </a:p>
          <a:p>
            <a:r>
              <a:rPr lang="en-GB" sz="2000" dirty="0"/>
              <a:t>ATTENDANCE (			)</a:t>
            </a:r>
          </a:p>
          <a:p>
            <a:endParaRPr lang="en-GB" sz="2000" dirty="0"/>
          </a:p>
          <a:p>
            <a:r>
              <a:rPr lang="en-GB" sz="2000" dirty="0"/>
              <a:t>CONDUCTPOINTS (		)</a:t>
            </a:r>
          </a:p>
          <a:p>
            <a:endParaRPr lang="en-GB" sz="2000" dirty="0"/>
          </a:p>
          <a:p>
            <a:r>
              <a:rPr lang="en-GB" sz="2000" dirty="0"/>
              <a:t>		(		)</a:t>
            </a:r>
          </a:p>
        </p:txBody>
      </p:sp>
    </p:spTree>
    <p:extLst>
      <p:ext uri="{BB962C8B-B14F-4D97-AF65-F5344CB8AC3E}">
        <p14:creationId xmlns:p14="http://schemas.microsoft.com/office/powerpoint/2010/main" val="402651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possible solution:</a:t>
            </a:r>
          </a:p>
        </p:txBody>
      </p:sp>
      <p:sp>
        <p:nvSpPr>
          <p:cNvPr id="4" name="Rectangle 3"/>
          <p:cNvSpPr/>
          <p:nvPr/>
        </p:nvSpPr>
        <p:spPr>
          <a:xfrm>
            <a:off x="2770366" y="3736452"/>
            <a:ext cx="1405890" cy="514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Student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627491" y="4974238"/>
            <a:ext cx="1691640" cy="514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Conduct Points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71006" y="3736452"/>
            <a:ext cx="1405890" cy="514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Personal Details</a:t>
            </a:r>
          </a:p>
        </p:txBody>
      </p:sp>
      <p:sp>
        <p:nvSpPr>
          <p:cNvPr id="7" name="Rectangle 6"/>
          <p:cNvSpPr/>
          <p:nvPr/>
        </p:nvSpPr>
        <p:spPr>
          <a:xfrm>
            <a:off x="5128756" y="3736452"/>
            <a:ext cx="1405890" cy="514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Attendance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2770366" y="1874671"/>
            <a:ext cx="1405890" cy="514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Class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21217" y="2014330"/>
            <a:ext cx="406662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CLASS ( </a:t>
            </a:r>
            <a:r>
              <a:rPr lang="en-GB" sz="2000" u="sng" dirty="0" err="1"/>
              <a:t>ClassCode</a:t>
            </a:r>
            <a:r>
              <a:rPr lang="en-GB" sz="2000" dirty="0"/>
              <a:t>, …		)</a:t>
            </a:r>
          </a:p>
          <a:p>
            <a:endParaRPr lang="en-GB" sz="2000" dirty="0"/>
          </a:p>
          <a:p>
            <a:r>
              <a:rPr lang="en-GB" sz="2000" dirty="0"/>
              <a:t>STUDENT ( </a:t>
            </a:r>
            <a:r>
              <a:rPr lang="en-GB" sz="2000" u="sng" dirty="0" err="1"/>
              <a:t>StudentID</a:t>
            </a:r>
            <a:r>
              <a:rPr lang="en-GB" sz="2000" dirty="0"/>
              <a:t>, …		)</a:t>
            </a:r>
          </a:p>
          <a:p>
            <a:endParaRPr lang="en-GB" sz="2000" dirty="0"/>
          </a:p>
          <a:p>
            <a:r>
              <a:rPr lang="en-GB" sz="2000" dirty="0"/>
              <a:t>PERSONALDETAILS ( 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StudentID</a:t>
            </a:r>
            <a:r>
              <a:rPr lang="en-GB" sz="2000" dirty="0"/>
              <a:t>, …)</a:t>
            </a:r>
          </a:p>
          <a:p>
            <a:endParaRPr lang="en-GB" sz="2000" dirty="0"/>
          </a:p>
          <a:p>
            <a:r>
              <a:rPr lang="en-GB" sz="2000" dirty="0"/>
              <a:t>ATTENDANCE ( 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StudentID</a:t>
            </a:r>
            <a:r>
              <a:rPr lang="en-GB" sz="2000" dirty="0"/>
              <a:t>, …	)</a:t>
            </a:r>
          </a:p>
          <a:p>
            <a:endParaRPr lang="en-GB" sz="2000" dirty="0"/>
          </a:p>
          <a:p>
            <a:r>
              <a:rPr lang="en-GB" sz="2000" dirty="0"/>
              <a:t>CONDUCTPOINTS ( 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StudentID</a:t>
            </a:r>
            <a:r>
              <a:rPr lang="en-GB" sz="2000" dirty="0"/>
              <a:t>, …)</a:t>
            </a:r>
          </a:p>
          <a:p>
            <a:endParaRPr lang="en-GB" sz="2000" dirty="0"/>
          </a:p>
          <a:p>
            <a:r>
              <a:rPr lang="en-GB" sz="2000" dirty="0"/>
              <a:t>ENROLMENT ( </a:t>
            </a:r>
            <a:r>
              <a:rPr lang="en-GB" sz="2000" u="sng" dirty="0" err="1"/>
              <a:t>StudentID</a:t>
            </a:r>
            <a:r>
              <a:rPr lang="en-GB" sz="2000" dirty="0"/>
              <a:t>, </a:t>
            </a:r>
            <a:r>
              <a:rPr lang="en-GB" sz="2000" u="sng" dirty="0" err="1"/>
              <a:t>ClassCode</a:t>
            </a:r>
            <a:r>
              <a:rPr lang="en-GB" sz="2000" dirty="0"/>
              <a:t> 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176256" y="4020130"/>
            <a:ext cx="9525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31360" y="2389021"/>
            <a:ext cx="0" cy="4171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676896" y="4020130"/>
            <a:ext cx="10934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288485" y="2631372"/>
            <a:ext cx="142875" cy="1747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31360" y="2631372"/>
            <a:ext cx="142875" cy="1747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964926" y="3903514"/>
            <a:ext cx="163831" cy="116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964926" y="4020130"/>
            <a:ext cx="163829" cy="1405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76245" y="2806168"/>
            <a:ext cx="1405890" cy="514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Enrolment</a:t>
            </a:r>
          </a:p>
        </p:txBody>
      </p:sp>
      <p:grpSp>
        <p:nvGrpSpPr>
          <p:cNvPr id="30" name="Group 29"/>
          <p:cNvGrpSpPr/>
          <p:nvPr/>
        </p:nvGrpSpPr>
        <p:grpSpPr>
          <a:xfrm flipV="1">
            <a:off x="3282878" y="3342784"/>
            <a:ext cx="285750" cy="417147"/>
            <a:chOff x="3440885" y="2395649"/>
            <a:chExt cx="285750" cy="41714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3583760" y="2395649"/>
              <a:ext cx="0" cy="4171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440885" y="2638000"/>
              <a:ext cx="142875" cy="17479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583760" y="2638000"/>
              <a:ext cx="142875" cy="17479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/>
          <p:nvPr/>
        </p:nvCxnSpPr>
        <p:spPr>
          <a:xfrm>
            <a:off x="3425753" y="4250802"/>
            <a:ext cx="0" cy="7234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282878" y="4799442"/>
            <a:ext cx="142875" cy="1747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5753" y="4799442"/>
            <a:ext cx="142875" cy="1747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25753" y="2340245"/>
            <a:ext cx="1304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has members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45811" y="3421377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is member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31142" y="3933120"/>
            <a:ext cx="802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tracked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77832" y="4268447"/>
            <a:ext cx="910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awarded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93583" y="3717621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189693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Conceptual data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b="1" dirty="0"/>
              <a:t>Conceptual data model: A representation of data requirements that is independent of software used to construct the database.</a:t>
            </a:r>
          </a:p>
          <a:p>
            <a:endParaRPr lang="en-GB" b="1" dirty="0"/>
          </a:p>
          <a:p>
            <a:r>
              <a:rPr lang="en-GB" dirty="0"/>
              <a:t>To achieve this we begin by establishing the entities and their relationships </a:t>
            </a:r>
            <a:r>
              <a:rPr lang="en-GB" dirty="0">
                <a:sym typeface="Wingdings" panose="05000000000000000000" pitchFamily="2" charset="2"/>
              </a:rPr>
              <a:t>i.e.</a:t>
            </a:r>
            <a:r>
              <a:rPr lang="en-GB" dirty="0"/>
              <a:t> Entity Relationship modelling.</a:t>
            </a:r>
          </a:p>
        </p:txBody>
      </p:sp>
    </p:spTree>
    <p:extLst>
      <p:ext uri="{BB962C8B-B14F-4D97-AF65-F5344CB8AC3E}">
        <p14:creationId xmlns:p14="http://schemas.microsoft.com/office/powerpoint/2010/main" val="3506941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 Review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4682" y="1073358"/>
            <a:ext cx="11163968" cy="457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74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Prep: Complete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Complete </a:t>
            </a:r>
            <a:r>
              <a:rPr lang="en-GB"/>
              <a:t>Worksheet student_worksheet_entity_relationship_diagrams.docx and </a:t>
            </a:r>
            <a:r>
              <a:rPr lang="en-GB" dirty="0"/>
              <a:t>use ERD notation to describe one diagram on the worksheet.</a:t>
            </a:r>
          </a:p>
        </p:txBody>
      </p:sp>
    </p:spTree>
    <p:extLst>
      <p:ext uri="{BB962C8B-B14F-4D97-AF65-F5344CB8AC3E}">
        <p14:creationId xmlns:p14="http://schemas.microsoft.com/office/powerpoint/2010/main" val="1821292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29" y="562249"/>
            <a:ext cx="688908" cy="737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529" y="1510470"/>
            <a:ext cx="688908" cy="743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012" y="2424536"/>
            <a:ext cx="658425" cy="731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004" y="1402085"/>
            <a:ext cx="999831" cy="11888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4296" y="4801528"/>
            <a:ext cx="829128" cy="6279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1876" y="3722683"/>
            <a:ext cx="707197" cy="658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5004" y="4662156"/>
            <a:ext cx="1103655" cy="9907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8054" y="3115034"/>
            <a:ext cx="1019618" cy="1101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4238" y="4816745"/>
            <a:ext cx="1034388" cy="688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44865" y="4867611"/>
            <a:ext cx="630554" cy="7772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23100" y="4765103"/>
            <a:ext cx="740092" cy="7400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4" b="25451"/>
          <a:stretch/>
        </p:blipFill>
        <p:spPr>
          <a:xfrm>
            <a:off x="3334744" y="2090431"/>
            <a:ext cx="2010229" cy="52190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228715" y="1622138"/>
            <a:ext cx="3203848" cy="230364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u="sng" dirty="0">
                <a:solidFill>
                  <a:srgbClr val="FFFF00"/>
                </a:solidFill>
              </a:rPr>
              <a:t>Key words:</a:t>
            </a:r>
          </a:p>
          <a:p>
            <a:pPr algn="ctr"/>
            <a:r>
              <a:rPr lang="en-GB" sz="2400" dirty="0">
                <a:solidFill>
                  <a:srgbClr val="FFFF00"/>
                </a:solidFill>
              </a:rPr>
              <a:t>Noted clearly</a:t>
            </a:r>
          </a:p>
          <a:p>
            <a:pPr algn="ctr"/>
            <a:r>
              <a:rPr lang="en-GB" sz="2400" dirty="0">
                <a:solidFill>
                  <a:srgbClr val="FFFF00"/>
                </a:solidFill>
              </a:rPr>
              <a:t>Topic specific vocabulary wherever necessary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28345" y="2405789"/>
            <a:ext cx="247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Icon for extension activity if appropriate</a:t>
            </a:r>
          </a:p>
        </p:txBody>
      </p:sp>
      <p:pic>
        <p:nvPicPr>
          <p:cNvPr id="17" name="Picture 16" descr="http://bestclipartblog.com/clipart-pics/ear-clip-art-14.jpg">
            <a:hlinkClick r:id="rId14"/>
          </p:cNvPr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47" y="3287833"/>
            <a:ext cx="536595" cy="88001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3683335" y="3310219"/>
            <a:ext cx="2013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might want to develop subject specific icons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04" y="4162581"/>
            <a:ext cx="1196904" cy="897678"/>
          </a:xfrm>
          <a:prstGeom prst="rect">
            <a:avLst/>
          </a:prstGeom>
        </p:spPr>
      </p:pic>
      <p:pic>
        <p:nvPicPr>
          <p:cNvPr id="21" name="Picture 12" descr="image00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249" y="4906892"/>
            <a:ext cx="992188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Your name and form              &#10;Ms. Computing&#10;Room: M001&#10;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731" y="2571872"/>
            <a:ext cx="7143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78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GB" dirty="0"/>
          </a:p>
          <a:p>
            <a:r>
              <a:rPr lang="en-GB" dirty="0"/>
              <a:t>		An </a:t>
            </a:r>
            <a:r>
              <a:rPr lang="en-GB" b="1" dirty="0"/>
              <a:t>entity</a:t>
            </a:r>
            <a:r>
              <a:rPr lang="en-GB" dirty="0"/>
              <a:t> is any object/person/thing about which data </a:t>
            </a:r>
          </a:p>
          <a:p>
            <a:r>
              <a:rPr lang="en-GB" dirty="0"/>
              <a:t>		needs to be recorded, usually identified with a noun.</a:t>
            </a:r>
          </a:p>
          <a:p>
            <a:endParaRPr lang="en-GB" dirty="0"/>
          </a:p>
          <a:p>
            <a:r>
              <a:rPr lang="en-GB" dirty="0"/>
              <a:t>		A </a:t>
            </a:r>
            <a:r>
              <a:rPr lang="en-GB" b="1" dirty="0"/>
              <a:t>relationship</a:t>
            </a:r>
            <a:r>
              <a:rPr lang="en-GB" dirty="0"/>
              <a:t> is identified by a line between two entities. </a:t>
            </a:r>
          </a:p>
          <a:p>
            <a:endParaRPr lang="en-GB" dirty="0"/>
          </a:p>
          <a:p>
            <a:r>
              <a:rPr lang="en-GB" dirty="0"/>
              <a:t>		There are four possible </a:t>
            </a:r>
            <a:r>
              <a:rPr lang="en-GB" b="1" dirty="0"/>
              <a:t>degrees of relationship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			One-to-one (1:1)</a:t>
            </a:r>
          </a:p>
          <a:p>
            <a:r>
              <a:rPr lang="en-GB" dirty="0"/>
              <a:t>			One-to-many (1:</a:t>
            </a:r>
            <a:r>
              <a:rPr lang="en-GB" i="1" dirty="0"/>
              <a:t>n</a:t>
            </a:r>
            <a:r>
              <a:rPr lang="en-GB" dirty="0"/>
              <a:t>)</a:t>
            </a:r>
          </a:p>
          <a:p>
            <a:r>
              <a:rPr lang="en-GB" dirty="0"/>
              <a:t>			Many-to-one (</a:t>
            </a:r>
            <a:r>
              <a:rPr lang="en-GB" i="1" dirty="0"/>
              <a:t>n</a:t>
            </a:r>
            <a:r>
              <a:rPr lang="en-GB" dirty="0"/>
              <a:t>:1)</a:t>
            </a:r>
          </a:p>
          <a:p>
            <a:r>
              <a:rPr lang="en-GB" dirty="0"/>
              <a:t>			Many-to-many (</a:t>
            </a:r>
            <a:r>
              <a:rPr lang="en-GB" i="1" dirty="0" err="1"/>
              <a:t>m</a:t>
            </a:r>
            <a:r>
              <a:rPr lang="en-GB" dirty="0" err="1"/>
              <a:t>:</a:t>
            </a:r>
            <a:r>
              <a:rPr lang="en-GB" i="1" dirty="0" err="1"/>
              <a:t>n</a:t>
            </a:r>
            <a:r>
              <a:rPr lang="en-GB" dirty="0"/>
              <a:t>)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90079" y="1309599"/>
            <a:ext cx="1585481" cy="7857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Student</a:t>
            </a:r>
          </a:p>
        </p:txBody>
      </p:sp>
      <p:grpSp>
        <p:nvGrpSpPr>
          <p:cNvPr id="6" name="Group 5"/>
          <p:cNvGrpSpPr/>
          <p:nvPr/>
        </p:nvGrpSpPr>
        <p:grpSpPr>
          <a:xfrm rot="5400000">
            <a:off x="2138607" y="4734351"/>
            <a:ext cx="257175" cy="926827"/>
            <a:chOff x="7641773" y="3112328"/>
            <a:chExt cx="280986" cy="80408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784648" y="3112328"/>
              <a:ext cx="0" cy="8040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7784648" y="3769282"/>
              <a:ext cx="138111" cy="1443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641773" y="3766527"/>
              <a:ext cx="138349" cy="1466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646538" y="3115616"/>
              <a:ext cx="142637" cy="1393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780122" y="3112328"/>
              <a:ext cx="142637" cy="1426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1784087" y="4383638"/>
            <a:ext cx="9525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572757" y="4267022"/>
            <a:ext cx="163831" cy="116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2572757" y="4383638"/>
            <a:ext cx="163829" cy="1405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H="1">
            <a:off x="1800176" y="4680071"/>
            <a:ext cx="952501" cy="257175"/>
            <a:chOff x="7721769" y="4238179"/>
            <a:chExt cx="952501" cy="257175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7721769" y="4354795"/>
              <a:ext cx="9525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8510439" y="4238179"/>
              <a:ext cx="163831" cy="11661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8510439" y="4354795"/>
              <a:ext cx="163829" cy="1405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 flipH="1">
            <a:off x="1816269" y="4080739"/>
            <a:ext cx="9203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4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Relationships: one-to-one</a:t>
            </a:r>
          </a:p>
        </p:txBody>
      </p:sp>
      <p:sp>
        <p:nvSpPr>
          <p:cNvPr id="4" name="Content Placeholder 12"/>
          <p:cNvSpPr>
            <a:spLocks noGrp="1"/>
          </p:cNvSpPr>
          <p:nvPr>
            <p:ph sz="quarter" idx="1"/>
          </p:nvPr>
        </p:nvSpPr>
        <p:spPr>
          <a:xfrm>
            <a:off x="167132" y="1162527"/>
            <a:ext cx="7572396" cy="1053615"/>
          </a:xfrm>
        </p:spPr>
        <p:txBody>
          <a:bodyPr/>
          <a:lstStyle/>
          <a:p>
            <a:r>
              <a:rPr lang="en-GB" dirty="0"/>
              <a:t>Can you identify the entities in this scenario? 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7572396" y="1125329"/>
            <a:ext cx="4357686" cy="857256"/>
            <a:chOff x="649" y="2160"/>
            <a:chExt cx="2842" cy="1615"/>
          </a:xfrm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649" y="2189"/>
              <a:ext cx="1016" cy="1586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50000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altLang="zh-CN" b="0" dirty="0">
                  <a:ea typeface="SimSun" pitchFamily="2" charset="-122"/>
                </a:rPr>
                <a:t>B. Jones</a:t>
              </a:r>
            </a:p>
            <a:p>
              <a:pPr algn="ctr"/>
              <a:endParaRPr lang="en-GB" altLang="zh-CN" b="0" dirty="0">
                <a:ea typeface="SimSun" pitchFamily="2" charset="-122"/>
              </a:endParaRPr>
            </a:p>
            <a:p>
              <a:pPr algn="ctr"/>
              <a:r>
                <a:rPr lang="en-GB" altLang="zh-CN" b="0" dirty="0">
                  <a:ea typeface="SimSun" pitchFamily="2" charset="-122"/>
                </a:rPr>
                <a:t>A. Gray</a:t>
              </a: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2475" y="2160"/>
              <a:ext cx="1016" cy="1586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50000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altLang="zh-CN" sz="1600" dirty="0">
                  <a:ea typeface="SimSun" pitchFamily="2" charset="-122"/>
                </a:rPr>
                <a:t>Ford</a:t>
              </a:r>
              <a:endParaRPr lang="en-GB" altLang="zh-CN" sz="1600" b="0" dirty="0">
                <a:ea typeface="SimSun" pitchFamily="2" charset="-122"/>
              </a:endParaRPr>
            </a:p>
            <a:p>
              <a:pPr algn="ctr"/>
              <a:endParaRPr lang="en-GB" altLang="zh-CN" sz="1600" dirty="0">
                <a:ea typeface="SimSun" pitchFamily="2" charset="-122"/>
              </a:endParaRPr>
            </a:p>
            <a:p>
              <a:pPr algn="ctr"/>
              <a:r>
                <a:rPr lang="en-GB" altLang="zh-CN" sz="1600" b="0" dirty="0" err="1">
                  <a:ea typeface="SimSun" pitchFamily="2" charset="-122"/>
                </a:rPr>
                <a:t>Punto</a:t>
              </a:r>
              <a:endParaRPr lang="en-GB" altLang="zh-CN" sz="1600" b="0" dirty="0">
                <a:ea typeface="SimSun" pitchFamily="2" charset="-122"/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1622" y="2677"/>
              <a:ext cx="11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68" y="3323"/>
              <a:ext cx="11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571604" y="2460085"/>
            <a:ext cx="3000396" cy="14287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Employee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29454" y="2460085"/>
            <a:ext cx="3000396" cy="14287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Company Car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71604" y="3949517"/>
            <a:ext cx="8072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scenario only one employee can drive one company car so the relationship is </a:t>
            </a:r>
            <a:r>
              <a:rPr lang="en-GB" b="1" dirty="0"/>
              <a:t>one-to-one</a:t>
            </a:r>
            <a:r>
              <a:rPr lang="en-GB" dirty="0"/>
              <a:t>. This is called the </a:t>
            </a:r>
            <a:r>
              <a:rPr lang="en-GB" b="1" dirty="0"/>
              <a:t>degree</a:t>
            </a:r>
            <a:r>
              <a:rPr lang="en-GB" dirty="0"/>
              <a:t> of a relationship.  </a:t>
            </a:r>
          </a:p>
          <a:p>
            <a:r>
              <a:rPr lang="en-GB" dirty="0"/>
              <a:t>This is shown by drawing a single line between the entities. </a:t>
            </a:r>
          </a:p>
        </p:txBody>
      </p:sp>
      <p:cxnSp>
        <p:nvCxnSpPr>
          <p:cNvPr id="13" name="Straight Connector 12"/>
          <p:cNvCxnSpPr>
            <a:stCxn id="10" idx="3"/>
            <a:endCxn id="11" idx="1"/>
          </p:cNvCxnSpPr>
          <p:nvPr/>
        </p:nvCxnSpPr>
        <p:spPr>
          <a:xfrm>
            <a:off x="4572000" y="3174465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4876" y="2817275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drives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1604" y="4847168"/>
            <a:ext cx="771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</a:t>
            </a:r>
            <a:r>
              <a:rPr lang="en-GB" b="1" dirty="0"/>
              <a:t>relationship</a:t>
            </a:r>
            <a:r>
              <a:rPr lang="en-GB" dirty="0"/>
              <a:t> must be given a </a:t>
            </a:r>
            <a:r>
              <a:rPr lang="en-GB" b="1" dirty="0"/>
              <a:t>name</a:t>
            </a:r>
            <a:r>
              <a:rPr lang="en-GB" dirty="0"/>
              <a:t> which is a </a:t>
            </a:r>
            <a:r>
              <a:rPr lang="en-GB" b="1" dirty="0"/>
              <a:t>verb</a:t>
            </a:r>
            <a:r>
              <a:rPr lang="en-GB" dirty="0"/>
              <a:t> to describe the link e.g. drives.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Relationships: One-to-many</a:t>
            </a:r>
          </a:p>
        </p:txBody>
      </p:sp>
      <p:sp>
        <p:nvSpPr>
          <p:cNvPr id="4" name="Content Placeholder 12"/>
          <p:cNvSpPr>
            <a:spLocks noGrp="1"/>
          </p:cNvSpPr>
          <p:nvPr>
            <p:ph sz="quarter" idx="1"/>
          </p:nvPr>
        </p:nvSpPr>
        <p:spPr>
          <a:xfrm>
            <a:off x="145774" y="1105734"/>
            <a:ext cx="7572396" cy="1053615"/>
          </a:xfrm>
        </p:spPr>
        <p:txBody>
          <a:bodyPr/>
          <a:lstStyle/>
          <a:p>
            <a:r>
              <a:rPr lang="en-GB" dirty="0"/>
              <a:t>Can you identify the entities in this scenario?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918017" y="2228848"/>
            <a:ext cx="3000396" cy="14287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7275867" y="2228848"/>
            <a:ext cx="3000396" cy="14287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Patient </a:t>
            </a:r>
          </a:p>
        </p:txBody>
      </p:sp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4918413" y="2943228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918677" y="2657476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18677" y="3014666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61289" y="265747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treats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5141" y="3871922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scenario  one Doctor can  treat many patients.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03703" y="4729178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relationship name is: treats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03703" y="4288408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degree of this relationship is: one to Many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03703" y="5157806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link has one set of crows feet on the many side of the relationship. </a:t>
            </a:r>
          </a:p>
        </p:txBody>
      </p:sp>
    </p:spTree>
    <p:extLst>
      <p:ext uri="{BB962C8B-B14F-4D97-AF65-F5344CB8AC3E}">
        <p14:creationId xmlns:p14="http://schemas.microsoft.com/office/powerpoint/2010/main" val="137641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Relationships: Many-to-many</a:t>
            </a:r>
          </a:p>
        </p:txBody>
      </p:sp>
      <p:sp>
        <p:nvSpPr>
          <p:cNvPr id="4" name="Content Placeholder 12"/>
          <p:cNvSpPr txBox="1">
            <a:spLocks/>
          </p:cNvSpPr>
          <p:nvPr/>
        </p:nvSpPr>
        <p:spPr>
          <a:xfrm>
            <a:off x="198783" y="1652706"/>
            <a:ext cx="11993217" cy="776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Can you identify the entities in this scenario?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911316"/>
            <a:ext cx="8852452" cy="694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altLang="zh-CN" sz="2400" dirty="0">
                <a:ea typeface="SimSun" pitchFamily="2" charset="-122"/>
              </a:rPr>
              <a:t>A film may have many actors and each actor may act in many films.</a:t>
            </a:r>
            <a:endParaRPr lang="en-GB" altLang="zh-CN" sz="4400" dirty="0">
              <a:ea typeface="SimSun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6983" y="2375221"/>
            <a:ext cx="3000396" cy="1428760"/>
          </a:xfrm>
          <a:prstGeom prst="rect">
            <a:avLst/>
          </a:prstGeom>
          <a:solidFill>
            <a:srgbClr val="B51B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6834833" y="2375221"/>
            <a:ext cx="3000396" cy="1428760"/>
          </a:xfrm>
          <a:prstGeom prst="rect">
            <a:avLst/>
          </a:prstGeom>
          <a:solidFill>
            <a:srgbClr val="B51B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Film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14612" y="4034443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scenario many actors can act in many films. </a:t>
            </a:r>
          </a:p>
        </p:txBody>
      </p:sp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4477379" y="3089601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0255" y="2732411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43174" y="4891699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relationship name is: Act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3174" y="4450929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degree of this relationship is: Many to Many 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477643" y="2875287"/>
            <a:ext cx="428628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77643" y="3161039"/>
            <a:ext cx="357190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05941" y="2803849"/>
            <a:ext cx="357190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4441660" y="3053882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43174" y="5320327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link has two crows feet on both sides of the relationship. </a:t>
            </a:r>
          </a:p>
        </p:txBody>
      </p:sp>
    </p:spTree>
    <p:extLst>
      <p:ext uri="{BB962C8B-B14F-4D97-AF65-F5344CB8AC3E}">
        <p14:creationId xmlns:p14="http://schemas.microsoft.com/office/powerpoint/2010/main" val="410811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/>
      <p:bldP spid="11" grpId="0"/>
      <p:bldP spid="12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Task: Identify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Do questions 1-3 of worksheet </a:t>
            </a:r>
            <a:r>
              <a:rPr lang="en-GB" dirty="0" err="1"/>
              <a:t>student_worksheet_database_entity_relationships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98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Many-to-many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databases cannot directly implement many-to-many relationships, so we need to break problem this down further.</a:t>
            </a:r>
          </a:p>
          <a:p>
            <a:endParaRPr lang="en-GB" dirty="0"/>
          </a:p>
          <a:p>
            <a:r>
              <a:rPr lang="en-GB" dirty="0"/>
              <a:t>Lets look at the scenario where a student may enrol on many courses, and the course has many students enrolled.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79853" y="4032571"/>
            <a:ext cx="3000396" cy="1428760"/>
          </a:xfrm>
          <a:prstGeom prst="rect">
            <a:avLst/>
          </a:prstGeom>
          <a:solidFill>
            <a:srgbClr val="B51B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Student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937703" y="4032571"/>
            <a:ext cx="3000396" cy="1428760"/>
          </a:xfrm>
          <a:prstGeom prst="rect">
            <a:avLst/>
          </a:prstGeom>
          <a:solidFill>
            <a:srgbClr val="B51B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Course</a:t>
            </a:r>
          </a:p>
        </p:txBody>
      </p:sp>
      <p:cxnSp>
        <p:nvCxnSpPr>
          <p:cNvPr id="6" name="Straight Connector 5"/>
          <p:cNvCxnSpPr>
            <a:stCxn id="4" idx="3"/>
            <a:endCxn id="5" idx="1"/>
          </p:cNvCxnSpPr>
          <p:nvPr/>
        </p:nvCxnSpPr>
        <p:spPr>
          <a:xfrm>
            <a:off x="4580249" y="4746951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98506" y="4389761"/>
            <a:ext cx="14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Enrolled on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580513" y="4389761"/>
            <a:ext cx="357190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80513" y="4759093"/>
            <a:ext cx="357190" cy="27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80249" y="4389761"/>
            <a:ext cx="285752" cy="35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544530" y="4768382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8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Many-to-many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Aim: To add another entity and reduce the relationships to one-to-many.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31263" y="1369381"/>
            <a:ext cx="3000396" cy="1428760"/>
          </a:xfrm>
          <a:prstGeom prst="rect">
            <a:avLst/>
          </a:prstGeom>
          <a:solidFill>
            <a:srgbClr val="B51B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Student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789113" y="1369381"/>
            <a:ext cx="3000396" cy="1428760"/>
          </a:xfrm>
          <a:prstGeom prst="rect">
            <a:avLst/>
          </a:prstGeom>
          <a:solidFill>
            <a:srgbClr val="B51B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Course</a:t>
            </a:r>
          </a:p>
        </p:txBody>
      </p:sp>
      <p:cxnSp>
        <p:nvCxnSpPr>
          <p:cNvPr id="6" name="Straight Connector 5"/>
          <p:cNvCxnSpPr>
            <a:stCxn id="4" idx="3"/>
            <a:endCxn id="5" idx="1"/>
          </p:cNvCxnSpPr>
          <p:nvPr/>
        </p:nvCxnSpPr>
        <p:spPr>
          <a:xfrm>
            <a:off x="4431659" y="2083761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49915" y="1726571"/>
            <a:ext cx="158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 enrolled on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431923" y="1726571"/>
            <a:ext cx="357190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31923" y="2095903"/>
            <a:ext cx="357190" cy="27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31659" y="1726571"/>
            <a:ext cx="285752" cy="35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395940" y="2105192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76902" y="4267533"/>
            <a:ext cx="2232031" cy="897876"/>
          </a:xfrm>
          <a:prstGeom prst="rect">
            <a:avLst/>
          </a:prstGeom>
          <a:solidFill>
            <a:srgbClr val="B51B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Enrolment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811780" y="4778107"/>
            <a:ext cx="2165122" cy="1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619712" y="4407899"/>
            <a:ext cx="357190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19712" y="4777231"/>
            <a:ext cx="357190" cy="27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208933" y="4761078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08933" y="4403888"/>
            <a:ext cx="285752" cy="35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7173214" y="4782509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0633" y="4013521"/>
            <a:ext cx="3000396" cy="1428760"/>
          </a:xfrm>
          <a:prstGeom prst="rect">
            <a:avLst/>
          </a:prstGeom>
          <a:solidFill>
            <a:srgbClr val="B51B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Student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73183" y="4002091"/>
            <a:ext cx="3000396" cy="1428760"/>
          </a:xfrm>
          <a:prstGeom prst="rect">
            <a:avLst/>
          </a:prstGeom>
          <a:solidFill>
            <a:srgbClr val="B51B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Course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76747" y="4439257"/>
            <a:ext cx="125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makes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59287" y="4404735"/>
            <a:ext cx="161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377151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3" grpId="0" animBg="1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CF606A979DC44894736665245F394F" ma:contentTypeVersion="12" ma:contentTypeDescription="Create a new document." ma:contentTypeScope="" ma:versionID="f4e250cc5a06a1b5dbd89e0164d9361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fefa9bea55d2fa40d32303509fe1c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C0277D-16B3-485C-8D11-AB2AA3306E02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0952978-3F2C-407C-A658-EDA6D8645D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7B813A7-9F6E-4DCF-804E-36E37B2109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3080</TotalTime>
  <Words>883</Words>
  <Application>Microsoft Office PowerPoint</Application>
  <PresentationFormat>Widescreen</PresentationFormat>
  <Paragraphs>253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SimSun</vt:lpstr>
      <vt:lpstr>Arial</vt:lpstr>
      <vt:lpstr>Calibri</vt:lpstr>
      <vt:lpstr>Tahoma</vt:lpstr>
      <vt:lpstr>Wingdings</vt:lpstr>
      <vt:lpstr>Office Theme</vt:lpstr>
      <vt:lpstr>Conceptual data modelling</vt:lpstr>
      <vt:lpstr>Conceptual data modelling</vt:lpstr>
      <vt:lpstr>Entity Relationship modelling</vt:lpstr>
      <vt:lpstr>Relationships: one-to-one</vt:lpstr>
      <vt:lpstr>Relationships: One-to-many</vt:lpstr>
      <vt:lpstr>Relationships: Many-to-many</vt:lpstr>
      <vt:lpstr>Task: Identify relationships</vt:lpstr>
      <vt:lpstr>Many-to-many relationships</vt:lpstr>
      <vt:lpstr>Many-to-many relationships</vt:lpstr>
      <vt:lpstr>Peek at many-to-many entity data</vt:lpstr>
      <vt:lpstr>Task: convert many to many</vt:lpstr>
      <vt:lpstr>Task solution</vt:lpstr>
      <vt:lpstr>Relational Databases</vt:lpstr>
      <vt:lpstr>ERD notation</vt:lpstr>
      <vt:lpstr>Types of keys</vt:lpstr>
      <vt:lpstr>Primary Keys</vt:lpstr>
      <vt:lpstr>Example of keys</vt:lpstr>
      <vt:lpstr>Plenary</vt:lpstr>
      <vt:lpstr>Plenary</vt:lpstr>
      <vt:lpstr>Specification Review</vt:lpstr>
      <vt:lpstr>Prep: Complete the model</vt:lpstr>
      <vt:lpstr>PowerPoint Presentation</vt:lpstr>
    </vt:vector>
  </TitlesOfParts>
  <Company>Twyford CE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Wiggins</dc:creator>
  <cp:lastModifiedBy>Nat Karmios</cp:lastModifiedBy>
  <cp:revision>141</cp:revision>
  <dcterms:created xsi:type="dcterms:W3CDTF">2015-09-03T10:10:43Z</dcterms:created>
  <dcterms:modified xsi:type="dcterms:W3CDTF">2017-05-10T15:30:44Z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odified By">
    <vt:lpwstr>i:0#.f|membership|rfruzza@twyford.ealing.sch.uk</vt:lpwstr>
  </property>
  <property fmtid="{D5CDD505-2E9C-101B-9397-08002B2CF9AE}" pid="3" name="FileLeafRef">
    <vt:lpwstr>LO.pptx</vt:lpwstr>
  </property>
  <property fmtid="{D5CDD505-2E9C-101B-9397-08002B2CF9AE}" pid="4" name="ContentTypeId">
    <vt:lpwstr>0x0101000CCF606A979DC44894736665245F394F</vt:lpwstr>
  </property>
  <property fmtid="{D5CDD505-2E9C-101B-9397-08002B2CF9AE}" pid="5" name="Created By">
    <vt:lpwstr>i:0#.f|membership|chriswiggins@twyfordacademies.org.uk</vt:lpwstr>
  </property>
</Properties>
</file>