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60" r:id="rId5"/>
    <p:sldId id="291" r:id="rId6"/>
    <p:sldId id="282" r:id="rId7"/>
    <p:sldId id="283" r:id="rId8"/>
    <p:sldId id="292" r:id="rId9"/>
    <p:sldId id="284" r:id="rId10"/>
    <p:sldId id="293" r:id="rId11"/>
    <p:sldId id="285" r:id="rId12"/>
    <p:sldId id="286" r:id="rId13"/>
    <p:sldId id="287" r:id="rId14"/>
    <p:sldId id="294" r:id="rId15"/>
    <p:sldId id="295" r:id="rId16"/>
    <p:sldId id="296" r:id="rId17"/>
    <p:sldId id="288" r:id="rId18"/>
    <p:sldId id="289" r:id="rId19"/>
    <p:sldId id="297" r:id="rId20"/>
    <p:sldId id="298" r:id="rId21"/>
    <p:sldId id="290" r:id="rId22"/>
    <p:sldId id="281" r:id="rId23"/>
    <p:sldId id="299" r:id="rId24"/>
    <p:sldId id="275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85631" autoAdjust="0"/>
  </p:normalViewPr>
  <p:slideViewPr>
    <p:cSldViewPr snapToGrid="0">
      <p:cViewPr varScale="1">
        <p:scale>
          <a:sx n="47" d="100"/>
          <a:sy n="47" d="100"/>
        </p:scale>
        <p:origin x="5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0E0F6-B7AA-491F-9687-E717DA8E359E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10C1F-E7CE-4F47-92C6-C7D04E7385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5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0C1F-E7CE-4F47-92C6-C7D04E73854E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92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0C1F-E7CE-4F47-92C6-C7D04E73854E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27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59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5B5E49-7DDE-491F-AE42-165504672F28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77ACBE9-B821-4909-AF95-6794D9DBDC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4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885" y="274639"/>
            <a:ext cx="9806516" cy="922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6C8D298-67F5-4387-B3BA-6853CC33E5C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40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 baseline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/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05/12/2015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139175"/>
              </p:ext>
            </p:extLst>
          </p:nvPr>
        </p:nvGraphicFramePr>
        <p:xfrm>
          <a:off x="17693" y="6486062"/>
          <a:ext cx="12174307" cy="3719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/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7693" y="6486062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7658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7440966"/>
              </p:ext>
            </p:extLst>
          </p:nvPr>
        </p:nvGraphicFramePr>
        <p:xfrm>
          <a:off x="17693" y="6473169"/>
          <a:ext cx="12174307" cy="3719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/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838" y="6483719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4450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3971648"/>
              </p:ext>
            </p:extLst>
          </p:nvPr>
        </p:nvGraphicFramePr>
        <p:xfrm>
          <a:off x="17693" y="6474404"/>
          <a:ext cx="12174307" cy="3719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/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</a:tr>
            </a:tbl>
          </a:graphicData>
        </a:graphic>
      </p:graphicFrame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05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002110" y="4779"/>
            <a:ext cx="317647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8867"/>
            <a:ext cx="12178582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LO: Understand</a:t>
            </a:r>
            <a:r>
              <a:rPr lang="en-GB" baseline="0" dirty="0" smtClean="0"/>
              <a:t> and apply the rules and steps of normalisation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458251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/>
              </a:tblGrid>
              <a:tr h="371938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Adjust a database design</a:t>
                      </a:r>
                      <a:r>
                        <a:rPr lang="en-GB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2NF to 3NF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</a:tr>
              <a:tr h="371938"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Adjust a database design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1NF to 2NF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1938"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Adjust a database design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ONF to 1NF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0.e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7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Starter: What problems might exist with this data table?</a:t>
            </a:r>
          </a:p>
          <a:p>
            <a:r>
              <a:rPr lang="en-GB" dirty="0" smtClean="0"/>
              <a:t>Discuss in pairs and make a list of any issues you can see.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2" y="2543173"/>
            <a:ext cx="11715751" cy="14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b="1" dirty="0"/>
              <a:t>Functional Dependence Definition:</a:t>
            </a:r>
            <a:r>
              <a:rPr lang="en-GB" dirty="0"/>
              <a:t> The value of one data field relies entirely on the value of a different data field.</a:t>
            </a:r>
          </a:p>
          <a:p>
            <a:endParaRPr lang="en-GB" b="1" dirty="0"/>
          </a:p>
          <a:p>
            <a:r>
              <a:rPr lang="en-GB" b="1" dirty="0"/>
              <a:t>Example: </a:t>
            </a:r>
            <a:r>
              <a:rPr lang="en-GB" dirty="0"/>
              <a:t>The field </a:t>
            </a:r>
            <a:r>
              <a:rPr lang="en-GB" dirty="0" err="1"/>
              <a:t>studentFirstName</a:t>
            </a:r>
            <a:r>
              <a:rPr lang="en-GB" dirty="0"/>
              <a:t> is entirely dependent on the field </a:t>
            </a:r>
            <a:r>
              <a:rPr lang="en-GB" dirty="0" err="1"/>
              <a:t>studentID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3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Normal Form (2NF)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2NF:</a:t>
            </a:r>
            <a:r>
              <a:rPr lang="en-GB" dirty="0" smtClean="0"/>
              <a:t> </a:t>
            </a:r>
            <a:r>
              <a:rPr lang="en-GB" dirty="0"/>
              <a:t>a table is in </a:t>
            </a:r>
            <a:r>
              <a:rPr lang="en-GB" dirty="0" smtClean="0"/>
              <a:t>2NF when it </a:t>
            </a:r>
            <a:r>
              <a:rPr lang="en-US" dirty="0" smtClean="0"/>
              <a:t>is </a:t>
            </a:r>
            <a:r>
              <a:rPr lang="en-US" dirty="0"/>
              <a:t>in 1NF </a:t>
            </a:r>
            <a:r>
              <a:rPr lang="en-US" dirty="0" smtClean="0"/>
              <a:t>and it </a:t>
            </a:r>
            <a:r>
              <a:rPr lang="en-US" dirty="0"/>
              <a:t>contains no partial key dependencies.</a:t>
            </a:r>
          </a:p>
          <a:p>
            <a:endParaRPr lang="en-GB" b="1" dirty="0" smtClean="0"/>
          </a:p>
          <a:p>
            <a:r>
              <a:rPr lang="en-GB" dirty="0" smtClean="0"/>
              <a:t>Where is the partial key dependency below?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03" y="3121275"/>
            <a:ext cx="8229601" cy="801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03" y="4044658"/>
            <a:ext cx="5384801" cy="15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Normal Form (2NF)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2NF:</a:t>
            </a:r>
            <a:r>
              <a:rPr lang="en-GB" dirty="0" smtClean="0"/>
              <a:t> </a:t>
            </a:r>
            <a:r>
              <a:rPr lang="en-GB" dirty="0"/>
              <a:t>a table is in </a:t>
            </a:r>
            <a:r>
              <a:rPr lang="en-GB" dirty="0" smtClean="0"/>
              <a:t>2NF when it </a:t>
            </a:r>
            <a:r>
              <a:rPr lang="en-US" dirty="0" smtClean="0"/>
              <a:t>is </a:t>
            </a:r>
            <a:r>
              <a:rPr lang="en-US" dirty="0"/>
              <a:t>in 1NF </a:t>
            </a:r>
            <a:r>
              <a:rPr lang="en-US" dirty="0" smtClean="0"/>
              <a:t>and it </a:t>
            </a:r>
            <a:r>
              <a:rPr lang="en-US" dirty="0"/>
              <a:t>contains no partial key dependencies.</a:t>
            </a:r>
          </a:p>
          <a:p>
            <a:endParaRPr lang="en-GB" b="1" dirty="0" smtClean="0"/>
          </a:p>
          <a:p>
            <a:r>
              <a:rPr lang="en-GB" dirty="0" smtClean="0"/>
              <a:t>Where is the partial key dependency below?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03" y="3121275"/>
            <a:ext cx="8229601" cy="80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03" y="4043280"/>
            <a:ext cx="5384801" cy="15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Normal Form (2NF)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2NF:</a:t>
            </a:r>
            <a:r>
              <a:rPr lang="en-GB" dirty="0" smtClean="0"/>
              <a:t> </a:t>
            </a:r>
            <a:r>
              <a:rPr lang="en-GB" dirty="0"/>
              <a:t>a table is in </a:t>
            </a:r>
            <a:r>
              <a:rPr lang="en-GB" dirty="0" smtClean="0"/>
              <a:t>2NF when it </a:t>
            </a:r>
            <a:r>
              <a:rPr lang="en-US" dirty="0" smtClean="0"/>
              <a:t>is </a:t>
            </a:r>
            <a:r>
              <a:rPr lang="en-US" dirty="0"/>
              <a:t>in 1NF </a:t>
            </a:r>
            <a:r>
              <a:rPr lang="en-US" dirty="0" smtClean="0"/>
              <a:t>and it </a:t>
            </a:r>
            <a:r>
              <a:rPr lang="en-US" dirty="0"/>
              <a:t>contains no partial key dependencies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03" y="4043747"/>
            <a:ext cx="3759200" cy="157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17" y="4176840"/>
            <a:ext cx="3759200" cy="131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03" y="3121275"/>
            <a:ext cx="8229601" cy="801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9046" y="1753549"/>
            <a:ext cx="808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ORDERS(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OrderNumber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CustomerID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DeliveryAddress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EmailAddress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ORDERITEMS(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OrderNumber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ItemCode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OrderQuantity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ITEMS(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ItemCode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Description,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UnitPrice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Task: 1NF to 2NF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/>
              <a:t>Complete the </a:t>
            </a:r>
            <a:r>
              <a:rPr lang="en-GB" dirty="0" smtClean="0"/>
              <a:t>second tab (1NF to 2NF) </a:t>
            </a:r>
            <a:r>
              <a:rPr lang="en-GB" dirty="0"/>
              <a:t>in the </a:t>
            </a:r>
            <a:r>
              <a:rPr lang="en-GB" dirty="0" err="1"/>
              <a:t>NormalisationExercise</a:t>
            </a:r>
            <a:r>
              <a:rPr lang="en-GB" dirty="0"/>
              <a:t> spreadsheet.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7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Normal Form (3NF)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3NF:</a:t>
            </a:r>
            <a:r>
              <a:rPr lang="en-GB" sz="2800" dirty="0" smtClean="0"/>
              <a:t> </a:t>
            </a:r>
            <a:r>
              <a:rPr lang="en-GB" sz="2800" dirty="0"/>
              <a:t>A table is in </a:t>
            </a:r>
            <a:r>
              <a:rPr lang="en-GB" sz="2800" dirty="0" smtClean="0"/>
              <a:t>3NF if </a:t>
            </a:r>
            <a:r>
              <a:rPr lang="en-GB" sz="2800" dirty="0"/>
              <a:t>it is in </a:t>
            </a:r>
            <a:r>
              <a:rPr lang="en-GB" sz="2800" dirty="0" smtClean="0"/>
              <a:t>2NF and </a:t>
            </a:r>
            <a:r>
              <a:rPr lang="en-GB" sz="2800" dirty="0"/>
              <a:t>it contains no non-key dependencies.</a:t>
            </a:r>
          </a:p>
          <a:p>
            <a:r>
              <a:rPr lang="en-GB" sz="2800" dirty="0" smtClean="0"/>
              <a:t>i.e. data is dependent on an attribute that is not the primary key</a:t>
            </a:r>
          </a:p>
          <a:p>
            <a:endParaRPr lang="en-GB" sz="2800" dirty="0" smtClean="0"/>
          </a:p>
          <a:p>
            <a:r>
              <a:rPr lang="en-GB" sz="2800" dirty="0" smtClean="0"/>
              <a:t>Where is the non-key dependency below?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5" y="3133288"/>
            <a:ext cx="8229601" cy="801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5" y="4049287"/>
            <a:ext cx="3759200" cy="157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6" y="4049287"/>
            <a:ext cx="3759200" cy="13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Normal Form (3NF)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3NF:</a:t>
            </a:r>
            <a:r>
              <a:rPr lang="en-GB" sz="2800" dirty="0" smtClean="0"/>
              <a:t> </a:t>
            </a:r>
            <a:r>
              <a:rPr lang="en-GB" sz="2800" dirty="0"/>
              <a:t>A table is in </a:t>
            </a:r>
            <a:r>
              <a:rPr lang="en-GB" sz="2800" dirty="0" smtClean="0"/>
              <a:t>3NF if </a:t>
            </a:r>
            <a:r>
              <a:rPr lang="en-GB" sz="2800" dirty="0"/>
              <a:t>it is in </a:t>
            </a:r>
            <a:r>
              <a:rPr lang="en-GB" sz="2800" dirty="0" smtClean="0"/>
              <a:t>2NF and </a:t>
            </a:r>
            <a:r>
              <a:rPr lang="en-GB" sz="2800" dirty="0"/>
              <a:t>it contains no non-key dependencies.</a:t>
            </a:r>
          </a:p>
          <a:p>
            <a:r>
              <a:rPr lang="en-GB" sz="2800" dirty="0" smtClean="0"/>
              <a:t>i.e. data is dependent on an attribute that is not the primary key</a:t>
            </a:r>
          </a:p>
          <a:p>
            <a:endParaRPr lang="en-GB" sz="2800" dirty="0" smtClean="0"/>
          </a:p>
          <a:p>
            <a:r>
              <a:rPr lang="en-GB" sz="2800" dirty="0" smtClean="0"/>
              <a:t>Where is the non-key dependency below?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5" y="4049287"/>
            <a:ext cx="3759200" cy="157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56" y="4049287"/>
            <a:ext cx="3759200" cy="131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4" y="3128419"/>
            <a:ext cx="8229601" cy="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Normal Form (3NF)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3NF:</a:t>
            </a:r>
            <a:r>
              <a:rPr lang="en-GB" sz="2800" dirty="0" smtClean="0"/>
              <a:t> </a:t>
            </a:r>
            <a:r>
              <a:rPr lang="en-GB" sz="2800" dirty="0"/>
              <a:t>A table is in </a:t>
            </a:r>
            <a:r>
              <a:rPr lang="en-GB" sz="2800" dirty="0" smtClean="0"/>
              <a:t>3NF if </a:t>
            </a:r>
            <a:r>
              <a:rPr lang="en-GB" sz="2800" dirty="0"/>
              <a:t>it is in </a:t>
            </a:r>
            <a:r>
              <a:rPr lang="en-GB" sz="2800" dirty="0" smtClean="0"/>
              <a:t>2NF and </a:t>
            </a:r>
            <a:r>
              <a:rPr lang="en-GB" sz="2800" dirty="0"/>
              <a:t>it contains no non-key dependencies.</a:t>
            </a:r>
          </a:p>
          <a:p>
            <a:r>
              <a:rPr lang="en-GB" sz="2800" dirty="0" smtClean="0"/>
              <a:t>i.e. data is dependent on an attribute that is not the primary key</a:t>
            </a:r>
          </a:p>
          <a:p>
            <a:endParaRPr lang="en-GB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5" y="3133288"/>
            <a:ext cx="2222500" cy="8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5" y="4049287"/>
            <a:ext cx="3759200" cy="1577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56" y="4049287"/>
            <a:ext cx="3759200" cy="1310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05" y="3133288"/>
            <a:ext cx="7124701" cy="8013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42155" y="1932959"/>
            <a:ext cx="808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CUSTOMERS(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CustomerId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DeliveryAddress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EmailAddress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ORDERS(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OrderNumber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CustomerID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ORDERITEMS(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OrderNumber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ItemCode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OrderQuantity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ITEMS(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ItemCode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Description,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UnitPrice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Task: 2NF to 3NF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/>
              <a:t>Complete the </a:t>
            </a:r>
            <a:r>
              <a:rPr lang="en-GB" dirty="0" smtClean="0"/>
              <a:t>third tab (2NF to 3NF) </a:t>
            </a:r>
            <a:r>
              <a:rPr lang="en-GB" dirty="0"/>
              <a:t>in the </a:t>
            </a:r>
            <a:r>
              <a:rPr lang="en-GB" dirty="0" err="1"/>
              <a:t>NormalisationExercise</a:t>
            </a:r>
            <a:r>
              <a:rPr lang="en-GB" dirty="0"/>
              <a:t> spreadsheet.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8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the following from memory: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Atomic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Functional 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Un-normalised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First Normal Form (1NF)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Second Normal Form (2NF)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Third Normal Form (3NF)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9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b="1" dirty="0"/>
              <a:t>Data </a:t>
            </a:r>
            <a:r>
              <a:rPr lang="en-GB" b="1" dirty="0" smtClean="0"/>
              <a:t>Redundancy:</a:t>
            </a:r>
            <a:r>
              <a:rPr lang="en-GB" dirty="0" smtClean="0"/>
              <a:t> </a:t>
            </a:r>
            <a:r>
              <a:rPr lang="en-GB" dirty="0"/>
              <a:t>this is where data is unnecessarily repeated in a table. An example of this is data duplication.</a:t>
            </a:r>
          </a:p>
          <a:p>
            <a:endParaRPr lang="en-GB" dirty="0"/>
          </a:p>
          <a:p>
            <a:r>
              <a:rPr lang="en-GB" b="1" dirty="0"/>
              <a:t>Data </a:t>
            </a:r>
            <a:r>
              <a:rPr lang="en-GB" b="1" dirty="0" smtClean="0"/>
              <a:t>Consistency:</a:t>
            </a:r>
            <a:r>
              <a:rPr lang="en-GB" dirty="0" smtClean="0"/>
              <a:t> </a:t>
            </a:r>
            <a:r>
              <a:rPr lang="en-GB" dirty="0"/>
              <a:t>data that is repeated in a table must all be the same.</a:t>
            </a:r>
          </a:p>
          <a:p>
            <a:endParaRPr lang="en-GB" dirty="0"/>
          </a:p>
          <a:p>
            <a:pPr algn="ctr"/>
            <a:r>
              <a:rPr lang="en-GB" dirty="0" smtClean="0"/>
              <a:t>Write down these definitions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Review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682" y="1073358"/>
            <a:ext cx="11163968" cy="45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</a:t>
            </a:r>
            <a:r>
              <a:rPr lang="en-GB" smtClean="0"/>
              <a:t>: practice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/>
              <a:t>Complete worksheet </a:t>
            </a:r>
            <a:r>
              <a:rPr lang="en-GB" dirty="0" smtClean="0"/>
              <a:t>normalisation.doc, we will go over the answers next lesson.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2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4"/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49" y="4906892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Your name and form              &#10;Ms. Computing&#10;Room: M001&#10;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731" y="2571872"/>
            <a:ext cx="7143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b="1" dirty="0"/>
              <a:t>0NF</a:t>
            </a:r>
            <a:r>
              <a:rPr lang="en-GB" dirty="0"/>
              <a:t>: A database table is said to have 0NF when its attributes contain more than one value. The data is NOT atomic. There are repeating groups of data.</a:t>
            </a:r>
          </a:p>
          <a:p>
            <a:endParaRPr lang="en-GB" dirty="0"/>
          </a:p>
          <a:p>
            <a:r>
              <a:rPr lang="en-GB" b="1" dirty="0"/>
              <a:t>Referential Integrity: </a:t>
            </a:r>
            <a:r>
              <a:rPr lang="en-GB" dirty="0"/>
              <a:t>This ensures that for every record in a table with a foreign key, there is a record in the corresponding table with a primary key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algn="ctr"/>
            <a:r>
              <a:rPr lang="en-GB" dirty="0" smtClean="0"/>
              <a:t>Write down these definitions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5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Tools </a:t>
            </a:r>
            <a:r>
              <a:rPr lang="en-GB" dirty="0"/>
              <a:t>to reduce redundancy include use of Entity Relationship Diagrams. Another method is the use of normalisation.</a:t>
            </a:r>
          </a:p>
          <a:p>
            <a:endParaRPr lang="en-GB" dirty="0" smtClean="0"/>
          </a:p>
          <a:p>
            <a:r>
              <a:rPr lang="en-GB" dirty="0" smtClean="0"/>
              <a:t>What is Normalisation?</a:t>
            </a:r>
          </a:p>
          <a:p>
            <a:r>
              <a:rPr lang="en-GB" dirty="0">
                <a:solidFill>
                  <a:srgbClr val="FF0000"/>
                </a:solidFill>
              </a:rPr>
              <a:t>This is the process of organising the fields and tables of a database to reduce data redundancy.</a:t>
            </a:r>
          </a:p>
          <a:p>
            <a:endParaRPr lang="en-GB" dirty="0" smtClean="0"/>
          </a:p>
          <a:p>
            <a:r>
              <a:rPr lang="en-GB" dirty="0"/>
              <a:t>For the exam you will need to understand the features of 0NF, 1NF , 2NF and 3NF.</a:t>
            </a:r>
          </a:p>
          <a:p>
            <a:endParaRPr lang="en-GB" dirty="0"/>
          </a:p>
          <a:p>
            <a:r>
              <a:rPr lang="en-GB" dirty="0"/>
              <a:t>Write down the definition above.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84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136747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/>
              <a:t>Atomic Data: </a:t>
            </a:r>
            <a:r>
              <a:rPr lang="en-GB" dirty="0"/>
              <a:t>This is data that contains the lowest level of </a:t>
            </a:r>
            <a:r>
              <a:rPr lang="en-GB" dirty="0" smtClean="0"/>
              <a:t>detail</a:t>
            </a:r>
          </a:p>
          <a:p>
            <a:endParaRPr lang="en-GB" dirty="0"/>
          </a:p>
          <a:p>
            <a:r>
              <a:rPr lang="en-GB" dirty="0" smtClean="0"/>
              <a:t>Examples of atomic data: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identity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ISBN </a:t>
            </a:r>
            <a:r>
              <a:rPr lang="en-GB" dirty="0"/>
              <a:t>book reference e.g.1-931841-62-4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A </a:t>
            </a:r>
            <a:r>
              <a:rPr lang="en-GB" dirty="0"/>
              <a:t>complete description 'A fountain pen is a writing instrument'.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Examples of non-atomic data: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full name: John Hunt when a first name and surname </a:t>
            </a:r>
            <a:r>
              <a:rPr lang="en-US" dirty="0" smtClean="0"/>
              <a:t>are also attributes in </a:t>
            </a:r>
            <a:r>
              <a:rPr lang="en-US" dirty="0"/>
              <a:t>the database</a:t>
            </a:r>
          </a:p>
          <a:p>
            <a:endParaRPr lang="en-GB" dirty="0" smtClean="0"/>
          </a:p>
          <a:p>
            <a:r>
              <a:rPr lang="en-GB" b="1" dirty="0" smtClean="0"/>
              <a:t>Repeating groups </a:t>
            </a:r>
            <a:r>
              <a:rPr lang="en-GB" dirty="0" smtClean="0"/>
              <a:t>of data are an example of non-atomic data:</a:t>
            </a:r>
          </a:p>
          <a:p>
            <a:r>
              <a:rPr lang="en-GB" dirty="0" smtClean="0"/>
              <a:t>Telephone is the same kind of data, repeated 3 times for the same person.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49" y="5114473"/>
            <a:ext cx="5143501" cy="546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810" y="4537685"/>
            <a:ext cx="3009900" cy="10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Un-normalised form (0NF)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this data atomic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Unnormalised</a:t>
            </a:r>
            <a:r>
              <a:rPr lang="en-GB" dirty="0" smtClean="0"/>
              <a:t> databases will have issues with inserting, deleting and updating anomalies.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2" y="1655276"/>
            <a:ext cx="11715751" cy="1415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7593" y="1008945"/>
            <a:ext cx="655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ORDERS(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OrderNumber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CustomerID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DeliveryAddress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EmailAddress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ItemCode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Description,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OrderQuantity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UnitPrice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Un-normalised form (0NF)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data contains repeating groups, therefore this is 0NF.</a:t>
            </a:r>
          </a:p>
          <a:p>
            <a:endParaRPr lang="en-GB" dirty="0"/>
          </a:p>
          <a:p>
            <a:r>
              <a:rPr lang="en-GB" dirty="0" smtClean="0"/>
              <a:t>How could we change this to make the data atomic?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7" y="1825487"/>
            <a:ext cx="11829542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7593" y="1008945"/>
            <a:ext cx="655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ORDERS(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OrderNumber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CustomerID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DeliveryAddress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EmailAddress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ItemCode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Description,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OrderQuantity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UnitPrice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Normal Form (1NF)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1NF</a:t>
            </a:r>
            <a:r>
              <a:rPr lang="en-GB" dirty="0" smtClean="0"/>
              <a:t>: a table is in 1NF when every data value in every field is atomic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47" y="2349894"/>
            <a:ext cx="8229601" cy="80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47" y="3339537"/>
            <a:ext cx="5384801" cy="1577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0883" y="3299781"/>
            <a:ext cx="2406144" cy="371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480312" y="3350502"/>
            <a:ext cx="4612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Why is the composite key needed?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074" y="5018196"/>
            <a:ext cx="808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ORDERS(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OrderNumber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CustomerID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DeliveryAddress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EmailAddress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ORDERITEMS(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OrderNumber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u="sng" dirty="0" err="1" smtClean="0">
                <a:solidFill>
                  <a:schemeClr val="accent1">
                    <a:lumMod val="50000"/>
                  </a:schemeClr>
                </a:solidFill>
              </a:rPr>
              <a:t>ItemCode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Description,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OrderQuantity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UnitPrice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Task: 0NF – 1NF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Complete the first tab (0NF to 1NF) in the </a:t>
            </a:r>
            <a:r>
              <a:rPr lang="en-GB" dirty="0" err="1" smtClean="0"/>
              <a:t>NormalisationExercise</a:t>
            </a:r>
            <a:r>
              <a:rPr lang="en-GB" dirty="0" smtClean="0"/>
              <a:t> spreadsheet.</a:t>
            </a:r>
          </a:p>
        </p:txBody>
      </p:sp>
    </p:spTree>
    <p:extLst>
      <p:ext uri="{BB962C8B-B14F-4D97-AF65-F5344CB8AC3E}">
        <p14:creationId xmlns:p14="http://schemas.microsoft.com/office/powerpoint/2010/main" val="33756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C0277D-16B3-485C-8D11-AB2AA3306E02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952978-3F2C-407C-A658-EDA6D8645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B813A7-9F6E-4DCF-804E-36E37B2109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865</Words>
  <Application>Microsoft Office PowerPoint</Application>
  <PresentationFormat>Widescreen</PresentationFormat>
  <Paragraphs>126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Normalisation</vt:lpstr>
      <vt:lpstr>Definitions</vt:lpstr>
      <vt:lpstr>Definitions</vt:lpstr>
      <vt:lpstr>Normalisation</vt:lpstr>
      <vt:lpstr>Atomic Data</vt:lpstr>
      <vt:lpstr>Un-normalised form (0NF)</vt:lpstr>
      <vt:lpstr>Un-normalised form (0NF)</vt:lpstr>
      <vt:lpstr>First Normal Form (1NF)</vt:lpstr>
      <vt:lpstr>Task: 0NF – 1NF</vt:lpstr>
      <vt:lpstr>Functional Dependence</vt:lpstr>
      <vt:lpstr>Second Normal Form (2NF)</vt:lpstr>
      <vt:lpstr>Second Normal Form (2NF)</vt:lpstr>
      <vt:lpstr>Second Normal Form (2NF)</vt:lpstr>
      <vt:lpstr>Task: 1NF to 2NF</vt:lpstr>
      <vt:lpstr>Third Normal Form (3NF)</vt:lpstr>
      <vt:lpstr>Third Normal Form (3NF)</vt:lpstr>
      <vt:lpstr>Third Normal Form (3NF)</vt:lpstr>
      <vt:lpstr>Task: 2NF to 3NF</vt:lpstr>
      <vt:lpstr>Plenary</vt:lpstr>
      <vt:lpstr>Specification Review</vt:lpstr>
      <vt:lpstr>Prep: practice questions</vt:lpstr>
      <vt:lpstr>PowerPoint Presentation</vt:lpstr>
    </vt:vector>
  </TitlesOfParts>
  <Company>Twyford CE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Naomi Clarke</cp:lastModifiedBy>
  <cp:revision>153</cp:revision>
  <dcterms:created xsi:type="dcterms:W3CDTF">2015-09-03T10:10:43Z</dcterms:created>
  <dcterms:modified xsi:type="dcterms:W3CDTF">2015-12-05T23:57:59Z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odified By">
    <vt:lpwstr>i:0#.f|membership|rfruzza@twyford.ealing.sch.uk</vt:lpwstr>
  </property>
  <property fmtid="{D5CDD505-2E9C-101B-9397-08002B2CF9AE}" pid="3" name="FileLeafRef">
    <vt:lpwstr>LO.pptx</vt:lpwstr>
  </property>
  <property fmtid="{D5CDD505-2E9C-101B-9397-08002B2CF9AE}" pid="4" name="ContentTypeId">
    <vt:lpwstr>0x0101000CCF606A979DC44894736665245F394F</vt:lpwstr>
  </property>
  <property fmtid="{D5CDD505-2E9C-101B-9397-08002B2CF9AE}" pid="5" name="Created By">
    <vt:lpwstr>i:0#.f|membership|chriswiggins@twyfordacademies.org.uk</vt:lpwstr>
  </property>
</Properties>
</file>