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303" r:id="rId5"/>
    <p:sldId id="304" r:id="rId6"/>
    <p:sldId id="305" r:id="rId7"/>
    <p:sldId id="306" r:id="rId8"/>
    <p:sldId id="297" r:id="rId9"/>
    <p:sldId id="298" r:id="rId10"/>
    <p:sldId id="299" r:id="rId11"/>
    <p:sldId id="281" r:id="rId12"/>
    <p:sldId id="295" r:id="rId13"/>
    <p:sldId id="285" r:id="rId14"/>
    <p:sldId id="289" r:id="rId15"/>
    <p:sldId id="296" r:id="rId16"/>
    <p:sldId id="293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796A-B7AA-4768-9387-6C58CB205E13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2BEC3-899C-4E03-8BB7-2DCEF1958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1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729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6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470905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25200326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654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47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31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685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649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0" y="1111664"/>
            <a:ext cx="12182259" cy="46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u="sng" kern="1200" baseline="0">
          <a:solidFill>
            <a:schemeClr val="tx1"/>
          </a:solidFill>
          <a:uFill>
            <a:solidFill>
              <a:srgbClr val="FF0000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hyperlink" Target="http://www.google.co.uk/url?sa=i&amp;source=images&amp;cd=&amp;cad=rja&amp;docid=2sYVBH_szcF87M&amp;tbnid=qOdqZ4aX10-SWM:&amp;ved=0CAgQjRwwAA&amp;url=http://bestclipartblog.com/28-ear-clip-art.html/ear-clip-art-14&amp;ei=63s0UvOACMSO7Qba94GwBw&amp;psig=AFQjCNEZQd_10GjPYHaPG9bzOQB08fLR4g&amp;ust=1379257707221425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4411459" cy="470905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Half Adder</a:t>
            </a:r>
          </a:p>
          <a:p>
            <a:r>
              <a:rPr lang="en-US" sz="2400" dirty="0" smtClean="0"/>
              <a:t>The ‘Half Adder’ circuit </a:t>
            </a:r>
            <a:r>
              <a:rPr lang="en-US" sz="2400" dirty="0" smtClean="0"/>
              <a:t>performs </a:t>
            </a:r>
            <a:r>
              <a:rPr lang="en-US" sz="2400" dirty="0" smtClean="0"/>
              <a:t>addition of two binary values</a:t>
            </a:r>
          </a:p>
          <a:p>
            <a:endParaRPr lang="en-US" sz="2400" dirty="0"/>
          </a:p>
          <a:p>
            <a:r>
              <a:rPr lang="en-US" sz="2400" dirty="0" smtClean="0"/>
              <a:t>Output S stands for Sum</a:t>
            </a:r>
          </a:p>
          <a:p>
            <a:r>
              <a:rPr lang="en-US" sz="2400" dirty="0" smtClean="0"/>
              <a:t>Output C stand for Carry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48" y="3000119"/>
            <a:ext cx="4896543" cy="257860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256" y="1114227"/>
            <a:ext cx="7614865" cy="18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4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De </a:t>
            </a:r>
            <a:r>
              <a:rPr lang="en-GB" b="1" dirty="0"/>
              <a:t>Morgan’s </a:t>
            </a:r>
            <a:r>
              <a:rPr lang="en-GB" b="1" dirty="0" smtClean="0"/>
              <a:t>Law</a:t>
            </a:r>
            <a:endParaRPr lang="en-US" b="1" dirty="0" smtClean="0"/>
          </a:p>
          <a:p>
            <a:r>
              <a:rPr lang="en-GB" sz="2200" b="1" dirty="0"/>
              <a:t>De Morgan’s Law </a:t>
            </a:r>
            <a:r>
              <a:rPr lang="en-GB" sz="2200" dirty="0"/>
              <a:t>is a another way of simplifying Boolean statements.</a:t>
            </a:r>
          </a:p>
          <a:p>
            <a:r>
              <a:rPr lang="en-GB" sz="2200" dirty="0"/>
              <a:t>Invert all the variables, changing ANDs to OR and ORs to ANDs.</a:t>
            </a:r>
          </a:p>
          <a:p>
            <a:r>
              <a:rPr lang="en-GB" sz="2200" dirty="0"/>
              <a:t>Then invert the whole expression. </a:t>
            </a:r>
          </a:p>
          <a:p>
            <a:r>
              <a:rPr lang="en-GB" sz="2200" dirty="0"/>
              <a:t>One application is to simplify statements so that only NAND or NOR gates are used when building circuits.</a:t>
            </a:r>
          </a:p>
          <a:p>
            <a:endParaRPr lang="en-GB" sz="2200" dirty="0" smtClean="0"/>
          </a:p>
          <a:p>
            <a:r>
              <a:rPr lang="en-GB" sz="2200" dirty="0" smtClean="0"/>
              <a:t>The </a:t>
            </a:r>
            <a:r>
              <a:rPr lang="en-GB" sz="2200" dirty="0"/>
              <a:t>basic principles are: </a:t>
            </a:r>
          </a:p>
          <a:p>
            <a:pPr lvl="1"/>
            <a:r>
              <a:rPr lang="en-GB" sz="2200" dirty="0"/>
              <a:t>Rule 1: NOT (A AND B) is the same as (NOT A) OR (NOT B)</a:t>
            </a:r>
          </a:p>
          <a:p>
            <a:pPr lvl="1"/>
            <a:r>
              <a:rPr lang="en-GB" sz="2200" dirty="0"/>
              <a:t>Rule 2: NOT (A OR B) is the same as </a:t>
            </a:r>
            <a:r>
              <a:rPr lang="en-GB" sz="2200" dirty="0" smtClean="0"/>
              <a:t>(</a:t>
            </a:r>
            <a:r>
              <a:rPr lang="en-GB" sz="2200" dirty="0"/>
              <a:t>NOT A) AND (NOT B</a:t>
            </a:r>
            <a:r>
              <a:rPr lang="en-GB" sz="2200" dirty="0" smtClean="0"/>
              <a:t>)</a:t>
            </a:r>
            <a:r>
              <a:rPr lang="en-US" sz="2200" b="1" dirty="0" smtClean="0"/>
              <a:t>		</a:t>
            </a:r>
            <a:r>
              <a:rPr lang="en-US" b="1" dirty="0" smtClean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8177"/>
            <a:ext cx="12182259" cy="4709053"/>
          </a:xfrm>
        </p:spPr>
        <p:txBody>
          <a:bodyPr>
            <a:normAutofit/>
          </a:bodyPr>
          <a:lstStyle/>
          <a:p>
            <a:r>
              <a:rPr lang="en-GB" b="1" dirty="0"/>
              <a:t>De Morgan’s Law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772592" y="2138502"/>
            <a:ext cx="312281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 dirty="0"/>
              <a:t>A + B   =   A  .  B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884815" y="3435961"/>
            <a:ext cx="311450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 dirty="0"/>
              <a:t>A . B   =    A +  B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694218" y="2227811"/>
            <a:ext cx="315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45134" y="2227811"/>
            <a:ext cx="315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94218" y="2138502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28607" y="3519055"/>
            <a:ext cx="315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79523" y="3519055"/>
            <a:ext cx="315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28607" y="3429746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2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8177"/>
            <a:ext cx="12182259" cy="4709053"/>
          </a:xfrm>
        </p:spPr>
        <p:txBody>
          <a:bodyPr>
            <a:normAutofit/>
          </a:bodyPr>
          <a:lstStyle/>
          <a:p>
            <a:r>
              <a:rPr lang="en-GB" b="1" dirty="0"/>
              <a:t>De Morgan’s </a:t>
            </a:r>
            <a:r>
              <a:rPr lang="en-GB" b="1" dirty="0" smtClean="0"/>
              <a:t>Law</a:t>
            </a:r>
          </a:p>
          <a:p>
            <a:r>
              <a:rPr lang="en-GB" sz="2400" dirty="0" smtClean="0"/>
              <a:t>Draw a truth table to prove this law is correct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930534" y="2640914"/>
            <a:ext cx="312281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 dirty="0"/>
              <a:t>A + B   =   A  .  B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042757" y="3938373"/>
            <a:ext cx="311450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 dirty="0"/>
              <a:t>A . B   =    A +  B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852160" y="2730223"/>
            <a:ext cx="315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03076" y="2730223"/>
            <a:ext cx="315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2160" y="2640914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86549" y="4021467"/>
            <a:ext cx="315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7465" y="4021467"/>
            <a:ext cx="315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86549" y="3932158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84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Homework</a:t>
            </a:r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3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9" y="562249"/>
            <a:ext cx="688908" cy="73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9" y="1510470"/>
            <a:ext cx="68890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2" y="2424536"/>
            <a:ext cx="658425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04" y="1402085"/>
            <a:ext cx="999831" cy="118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876" y="2533860"/>
            <a:ext cx="640135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296" y="4801528"/>
            <a:ext cx="829128" cy="62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876" y="3722683"/>
            <a:ext cx="707197" cy="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004" y="4662156"/>
            <a:ext cx="1103655" cy="990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8054" y="3115034"/>
            <a:ext cx="1019618" cy="11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238" y="4816745"/>
            <a:ext cx="1034388" cy="68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4865" y="4867611"/>
            <a:ext cx="630554" cy="777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3100" y="4765103"/>
            <a:ext cx="740092" cy="740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4" b="25451"/>
          <a:stretch/>
        </p:blipFill>
        <p:spPr>
          <a:xfrm>
            <a:off x="3334744" y="2090431"/>
            <a:ext cx="2010229" cy="521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28715" y="1622138"/>
            <a:ext cx="3203848" cy="23036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 smtClean="0">
                <a:solidFill>
                  <a:srgbClr val="FFFF00"/>
                </a:solidFill>
              </a:rPr>
              <a:t>Key words: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Noted clearly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Topic specific vocabulary wherever necessary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345" y="2405789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for extension activity if appropriate</a:t>
            </a:r>
            <a:endParaRPr lang="en-GB" dirty="0"/>
          </a:p>
        </p:txBody>
      </p:sp>
      <p:pic>
        <p:nvPicPr>
          <p:cNvPr id="17" name="Picture 16" descr="http://bestclipartblog.com/clipart-pics/ear-clip-art-14.jpg">
            <a:hlinkClick r:id="rId15"/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47" y="3287833"/>
            <a:ext cx="536595" cy="88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683335" y="3310219"/>
            <a:ext cx="201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might want to develop subject specific icons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4" y="4162581"/>
            <a:ext cx="1196904" cy="8976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35735" y="2817546"/>
            <a:ext cx="143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same colour as </a:t>
            </a:r>
            <a:r>
              <a:rPr lang="en-GB" dirty="0" err="1" smtClean="0"/>
              <a:t>dept</a:t>
            </a:r>
            <a:r>
              <a:rPr lang="en-GB" dirty="0" smtClean="0"/>
              <a:t> ex book</a:t>
            </a:r>
            <a:endParaRPr lang="en-GB" dirty="0"/>
          </a:p>
        </p:txBody>
      </p:sp>
      <p:pic>
        <p:nvPicPr>
          <p:cNvPr id="21" name="Picture 12" descr="image00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416425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7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4411459" cy="470905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Full </a:t>
            </a:r>
            <a:r>
              <a:rPr lang="en-US" sz="2400" b="1" dirty="0" smtClean="0"/>
              <a:t>Adder</a:t>
            </a:r>
          </a:p>
          <a:p>
            <a:r>
              <a:rPr lang="en-US" sz="2400" dirty="0" smtClean="0"/>
              <a:t>The </a:t>
            </a:r>
            <a:r>
              <a:rPr lang="en-US" sz="2400" dirty="0" smtClean="0"/>
              <a:t>‘Full </a:t>
            </a:r>
            <a:r>
              <a:rPr lang="en-US" sz="2400" dirty="0" smtClean="0"/>
              <a:t>Adder’ circuit </a:t>
            </a:r>
            <a:r>
              <a:rPr lang="en-US" sz="2400" dirty="0" smtClean="0"/>
              <a:t>performs </a:t>
            </a:r>
            <a:r>
              <a:rPr lang="en-US" sz="2400" dirty="0" smtClean="0"/>
              <a:t>addition </a:t>
            </a:r>
            <a:r>
              <a:rPr lang="en-US" sz="2400" dirty="0" smtClean="0"/>
              <a:t>of more than two </a:t>
            </a:r>
            <a:r>
              <a:rPr lang="en-US" sz="2400" dirty="0" smtClean="0"/>
              <a:t>binary values</a:t>
            </a:r>
          </a:p>
          <a:p>
            <a:endParaRPr lang="en-US" sz="2400" dirty="0"/>
          </a:p>
          <a:p>
            <a:r>
              <a:rPr lang="en-US" sz="2400" dirty="0" smtClean="0"/>
              <a:t>Full adder allows for the carry bit from the first addition to be used in the addition of the next two bits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02" y="1017768"/>
            <a:ext cx="5670444" cy="2776599"/>
          </a:xfrm>
          <a:prstGeom prst="rect">
            <a:avLst/>
          </a:prstGeom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31086"/>
            <a:ext cx="4554866" cy="19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7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46" cy="4709053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Edge-triggered </a:t>
            </a:r>
            <a:r>
              <a:rPr lang="en-GB" sz="2400" b="1" dirty="0"/>
              <a:t>D type </a:t>
            </a:r>
            <a:r>
              <a:rPr lang="en-GB" sz="2400" b="1" dirty="0" smtClean="0"/>
              <a:t>flip-</a:t>
            </a:r>
            <a:r>
              <a:rPr lang="en-GB" sz="2400" b="1" dirty="0" err="1" smtClean="0"/>
              <a:t>flo</a:t>
            </a:r>
            <a:r>
              <a:rPr lang="en-US" sz="2400" b="1" dirty="0"/>
              <a:t>p</a:t>
            </a:r>
            <a:endParaRPr lang="en-US" sz="2400" b="1" dirty="0" smtClean="0"/>
          </a:p>
          <a:p>
            <a:r>
              <a:rPr lang="en-GB" sz="2400" dirty="0"/>
              <a:t>Logic gates and logic circuits show how 0s and 1s can be manipulated to evaluate Boolean expressions. </a:t>
            </a:r>
          </a:p>
          <a:p>
            <a:r>
              <a:rPr lang="en-GB" sz="2400" dirty="0"/>
              <a:t>Data is passed around these gates and circuits at very high speed. </a:t>
            </a:r>
          </a:p>
          <a:p>
            <a:r>
              <a:rPr lang="en-GB" sz="2400" dirty="0"/>
              <a:t>However, as soon as the next set of inputs are fed in, the previous inputs are lost. </a:t>
            </a:r>
          </a:p>
          <a:p>
            <a:r>
              <a:rPr lang="en-GB" sz="2400" dirty="0"/>
              <a:t>Often the next set of inputs come from the outputs of the previous calculation.  </a:t>
            </a:r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7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46" cy="4709053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Edge-triggered </a:t>
            </a:r>
            <a:r>
              <a:rPr lang="en-GB" sz="2400" b="1" dirty="0"/>
              <a:t>D type </a:t>
            </a:r>
            <a:r>
              <a:rPr lang="en-GB" sz="2400" b="1" dirty="0" smtClean="0"/>
              <a:t>flip-</a:t>
            </a:r>
            <a:r>
              <a:rPr lang="en-GB" sz="2400" b="1" dirty="0" err="1" smtClean="0"/>
              <a:t>flo</a:t>
            </a:r>
            <a:r>
              <a:rPr lang="en-US" sz="2400" b="1" dirty="0"/>
              <a:t>p</a:t>
            </a:r>
            <a:endParaRPr lang="en-US" sz="2400" b="1" dirty="0" smtClean="0"/>
          </a:p>
          <a:p>
            <a:r>
              <a:rPr lang="en-GB" sz="2400" dirty="0"/>
              <a:t>Therefore some form of memory is needed and this is provided by a flip-flop, which is capable of storing one bit.</a:t>
            </a:r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919" y="2541609"/>
            <a:ext cx="6464300" cy="25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1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Simplifying Boolean Expressions</a:t>
            </a:r>
          </a:p>
          <a:p>
            <a:r>
              <a:rPr lang="en-GB" sz="2400" dirty="0"/>
              <a:t>When using Boolean expressions it is good practice to reduce the expression into its simplest form. </a:t>
            </a:r>
          </a:p>
          <a:p>
            <a:r>
              <a:rPr lang="en-GB" sz="2400" dirty="0"/>
              <a:t>As Boolean algebra is used to create logic gates, simplifying the expressions also simplifies the actual circuit that will be built.</a:t>
            </a:r>
          </a:p>
          <a:p>
            <a:r>
              <a:rPr lang="en-GB" sz="2400" dirty="0"/>
              <a:t>An expression may be made up of many variables, usually referenced as letters (A,B,C, etc.) each of which can produce a result of 0 or 1. </a:t>
            </a:r>
          </a:p>
          <a:p>
            <a:r>
              <a:rPr lang="en-GB" sz="2400" dirty="0"/>
              <a:t>This can lead to the creation of complex Boolean expressions. </a:t>
            </a:r>
          </a:p>
          <a:p>
            <a:r>
              <a:rPr lang="en-GB" sz="2400" dirty="0"/>
              <a:t>Therefore rules have been developed as a method of simplifying expressions.</a:t>
            </a:r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the rules of Boolean algebra and De Morgan’s Law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0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Simplifying Boolean Expressions - Rules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446680" y="1769136"/>
          <a:ext cx="9008230" cy="3154680"/>
        </p:xfrm>
        <a:graphic>
          <a:graphicData uri="http://schemas.openxmlformats.org/drawingml/2006/table">
            <a:tbl>
              <a:tblPr/>
              <a:tblGrid>
                <a:gridCol w="152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0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A.B = B.A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The order in which two variables are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ANDed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 makes no difference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A+B = B+A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The order in which two variables are ORed makes no difference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A.0 = 0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ANDed with 0 equals 0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A+1 = 1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ORed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 with 1 equals 1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A+0 = A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ORed with 0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A.1 = A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Helvetica"/>
                        </a:rPr>
                        <a:t>  </a:t>
                      </a: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ANDed with 1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A.A = A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ANDed with itself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A+A = A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ORed with itself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A.Ā = 0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ANDed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 with its inverse equals 0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40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Homework</a:t>
            </a:r>
          </a:p>
          <a:p>
            <a:r>
              <a:rPr lang="en-US" sz="2800" dirty="0" smtClean="0"/>
              <a:t>Draw truth tables to demonstrate that each of the rules on the previous slide are correct e.g.</a:t>
            </a:r>
          </a:p>
          <a:p>
            <a:endParaRPr lang="en-US" sz="2800" dirty="0" smtClean="0"/>
          </a:p>
          <a:p>
            <a:r>
              <a:rPr lang="en-GB" sz="2800" dirty="0" smtClean="0">
                <a:solidFill>
                  <a:srgbClr val="000000"/>
                </a:solidFill>
                <a:ea typeface="Calibri"/>
                <a:cs typeface="Helvetica"/>
              </a:rPr>
              <a:t>	A.0 </a:t>
            </a:r>
            <a:r>
              <a:rPr lang="en-GB" sz="2800" dirty="0">
                <a:solidFill>
                  <a:srgbClr val="000000"/>
                </a:solidFill>
                <a:ea typeface="Calibri"/>
                <a:cs typeface="Helvetica"/>
              </a:rPr>
              <a:t>= </a:t>
            </a:r>
            <a:r>
              <a:rPr lang="en-GB" sz="2800" dirty="0" smtClean="0">
                <a:solidFill>
                  <a:srgbClr val="000000"/>
                </a:solidFill>
                <a:ea typeface="Calibri"/>
                <a:cs typeface="Helvetica"/>
              </a:rPr>
              <a:t>0				</a:t>
            </a:r>
            <a:r>
              <a:rPr lang="en-GB" sz="2800" dirty="0">
                <a:solidFill>
                  <a:srgbClr val="000000"/>
                </a:solidFill>
                <a:ea typeface="Calibri"/>
                <a:cs typeface="Helvetica"/>
              </a:rPr>
              <a:t>A.1 = A</a:t>
            </a:r>
            <a:r>
              <a:rPr lang="en-GB" sz="2800" dirty="0">
                <a:solidFill>
                  <a:srgbClr val="000000"/>
                </a:solidFill>
                <a:ea typeface="Times New Roman"/>
                <a:cs typeface="Helvetica"/>
              </a:rPr>
              <a:t>  </a:t>
            </a:r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95915" y="3758256"/>
          <a:ext cx="1958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39">
                  <a:extLst>
                    <a:ext uri="{9D8B030D-6E8A-4147-A177-3AD203B41FA5}">
                      <a16:colId xmlns:a16="http://schemas.microsoft.com/office/drawing/2014/main" val="572492592"/>
                    </a:ext>
                  </a:extLst>
                </a:gridCol>
                <a:gridCol w="663547">
                  <a:extLst>
                    <a:ext uri="{9D8B030D-6E8A-4147-A177-3AD203B41FA5}">
                      <a16:colId xmlns:a16="http://schemas.microsoft.com/office/drawing/2014/main" val="97557875"/>
                    </a:ext>
                  </a:extLst>
                </a:gridCol>
                <a:gridCol w="623087">
                  <a:extLst>
                    <a:ext uri="{9D8B030D-6E8A-4147-A177-3AD203B41FA5}">
                      <a16:colId xmlns:a16="http://schemas.microsoft.com/office/drawing/2014/main" val="2235377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X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5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9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4608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242291" y="3758256"/>
          <a:ext cx="1958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39">
                  <a:extLst>
                    <a:ext uri="{9D8B030D-6E8A-4147-A177-3AD203B41FA5}">
                      <a16:colId xmlns:a16="http://schemas.microsoft.com/office/drawing/2014/main" val="572492592"/>
                    </a:ext>
                  </a:extLst>
                </a:gridCol>
                <a:gridCol w="663547">
                  <a:extLst>
                    <a:ext uri="{9D8B030D-6E8A-4147-A177-3AD203B41FA5}">
                      <a16:colId xmlns:a16="http://schemas.microsoft.com/office/drawing/2014/main" val="97557875"/>
                    </a:ext>
                  </a:extLst>
                </a:gridCol>
                <a:gridCol w="623087">
                  <a:extLst>
                    <a:ext uri="{9D8B030D-6E8A-4147-A177-3AD203B41FA5}">
                      <a16:colId xmlns:a16="http://schemas.microsoft.com/office/drawing/2014/main" val="2235377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X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5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9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46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3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 Algebra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Review of prep – Rules for Boolean Expressions </a:t>
            </a:r>
          </a:p>
          <a:p>
            <a:endParaRPr lang="en-US" sz="2400" b="1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65303"/>
              </p:ext>
            </p:extLst>
          </p:nvPr>
        </p:nvGraphicFramePr>
        <p:xfrm>
          <a:off x="1446680" y="1769136"/>
          <a:ext cx="9008230" cy="2969514"/>
        </p:xfrm>
        <a:graphic>
          <a:graphicData uri="http://schemas.openxmlformats.org/drawingml/2006/table">
            <a:tbl>
              <a:tblPr/>
              <a:tblGrid>
                <a:gridCol w="152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0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A.B = B.A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The order in which two variables are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ANDed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 makes no difference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A+B = B+A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The order in which two variables are ORed makes no difference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A.0 = 0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ANDed with 0 equals 0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A+1 = 1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ORed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 with 1 equals 1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A+0 = A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ORed with 0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A.1 = A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Helvetica"/>
                        </a:rPr>
                        <a:t>  </a:t>
                      </a: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ANDed with 1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A.A = A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ANDed with itself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A+A = A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ORed with itself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A.Ā = 0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ANDed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 with its inverse equals 0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18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Simplifying Boolean Expressions – More Rules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43873" y="1570597"/>
          <a:ext cx="9686166" cy="3840618"/>
        </p:xfrm>
        <a:graphic>
          <a:graphicData uri="http://schemas.openxmlformats.org/drawingml/2006/table">
            <a:tbl>
              <a:tblPr/>
              <a:tblGrid>
                <a:gridCol w="245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 Ā = 1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ORed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 with its inverse equals 1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38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Ā = A </a:t>
                      </a: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that is double inversed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42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(A.B).C = A.(B.C)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It makes no difference how the variable are grouped together when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ANDed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42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(A+B)+C = A+(B+C)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It makes no difference how the variable are grouped together when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ORed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7685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A.(B + C) = A.B + A.C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Helvetica"/>
                        </a:rPr>
                        <a:t> </a:t>
                      </a: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The expression can be distributed or factored out meaning that variables can be moved in and out of brackets either side of the expression. In English this expression would be A AND (B OR C) = (A AND B) OR (A AND C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Helvetica"/>
                        </a:rPr>
                        <a:t> </a:t>
                      </a:r>
                      <a:r>
                        <a:rPr lang="en-GB" sz="200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). 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58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F606A979DC44894736665245F394F" ma:contentTypeVersion="12" ma:contentTypeDescription="Create a new document." ma:contentTypeScope="" ma:versionID="f4e250cc5a06a1b5dbd89e0164d936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efa9bea55d2fa40d32303509fe1c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6E525F-85BA-4C4F-A7C7-AA39BA278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D8F006-1DDC-4552-9E6B-5B4B5947AB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F1CAD4-2504-4246-879C-D0483BD3865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974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Times New Roman</vt:lpstr>
      <vt:lpstr>Office Theme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PowerPoint Presentation</vt:lpstr>
    </vt:vector>
  </TitlesOfParts>
  <Company>Twyford CE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Wiggins</dc:creator>
  <cp:lastModifiedBy>Chris Wiggins</cp:lastModifiedBy>
  <cp:revision>51</cp:revision>
  <dcterms:created xsi:type="dcterms:W3CDTF">2015-09-03T10:10:43Z</dcterms:created>
  <dcterms:modified xsi:type="dcterms:W3CDTF">2017-01-13T08:24:33Z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0x0101000CCF606A979DC44894736665245F394F</vt:lpwstr>
  </property>
</Properties>
</file>