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1" r:id="rId5"/>
    <p:sldId id="260" r:id="rId6"/>
    <p:sldId id="315" r:id="rId7"/>
    <p:sldId id="338" r:id="rId8"/>
    <p:sldId id="323" r:id="rId9"/>
    <p:sldId id="324" r:id="rId10"/>
    <p:sldId id="335" r:id="rId11"/>
    <p:sldId id="336" r:id="rId12"/>
    <p:sldId id="347" r:id="rId13"/>
    <p:sldId id="349" r:id="rId14"/>
    <p:sldId id="350" r:id="rId15"/>
    <p:sldId id="331" r:id="rId16"/>
    <p:sldId id="326" r:id="rId17"/>
    <p:sldId id="332" r:id="rId18"/>
    <p:sldId id="328" r:id="rId19"/>
    <p:sldId id="345" r:id="rId20"/>
    <p:sldId id="316" r:id="rId21"/>
    <p:sldId id="346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4968-1F22-4B89-9C16-D0622D06B61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EBE71-9427-40D8-AA58-4357B46DA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6500039"/>
              </p:ext>
            </p:extLst>
          </p:nvPr>
        </p:nvGraphicFramePr>
        <p:xfrm>
          <a:off x="9740" y="2655106"/>
          <a:ext cx="12174307" cy="25518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0631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2661539"/>
            <a:ext cx="12174323" cy="8471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15131"/>
            <a:ext cx="12174323" cy="85705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677" y="4378621"/>
            <a:ext cx="12174323" cy="8348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wire.com/what-is-a-device-driver-262579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ribblelab.org/CBootcamp/7_Memory_Stack_vs_Heap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techguide.com/hard-disks/file-systems-fat-fat8-fat16-fat32-and-ntfs-explain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togeek.com/194756/cpu-basics-multiple-cpus-cores-and-hyper-threading-explaine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 of the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9" y="1032153"/>
            <a:ext cx="12182259" cy="17491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the role of the operating system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Device Drivers</a:t>
            </a:r>
          </a:p>
          <a:p>
            <a:pPr marL="914400" lvl="1" indent="-457200"/>
            <a:r>
              <a:rPr lang="en-GB" sz="3200" dirty="0"/>
              <a:t>Software that controls the hardware</a:t>
            </a:r>
          </a:p>
          <a:p>
            <a:pPr marL="914400" lvl="1" indent="-457200"/>
            <a:r>
              <a:rPr lang="en-GB" sz="3200" dirty="0" smtClean="0"/>
              <a:t>Provides </a:t>
            </a:r>
            <a:r>
              <a:rPr lang="en-GB" sz="3200" dirty="0"/>
              <a:t>an interface between the OS and the hardware</a:t>
            </a:r>
          </a:p>
          <a:p>
            <a:pPr marL="914400" lvl="1" indent="-457200"/>
            <a:r>
              <a:rPr lang="en-GB" sz="3200" dirty="0" smtClean="0"/>
              <a:t>Programs </a:t>
            </a:r>
            <a:r>
              <a:rPr lang="en-GB" sz="3200" dirty="0"/>
              <a:t>can access methods included in the device drivers</a:t>
            </a:r>
          </a:p>
          <a:p>
            <a:pPr marL="914400" lvl="1" indent="-457200"/>
            <a:r>
              <a:rPr lang="en-GB" sz="3200" dirty="0" smtClean="0"/>
              <a:t>These </a:t>
            </a:r>
            <a:r>
              <a:rPr lang="en-GB" sz="3200" dirty="0"/>
              <a:t>enable programs and OS to manage </a:t>
            </a:r>
            <a:r>
              <a:rPr lang="en-GB" sz="3200" dirty="0" smtClean="0"/>
              <a:t>hardware</a:t>
            </a:r>
          </a:p>
          <a:p>
            <a:pPr marL="457200" lvl="1" indent="0">
              <a:buNone/>
            </a:pPr>
            <a:endParaRPr lang="en-GB" sz="3200" dirty="0"/>
          </a:p>
          <a:p>
            <a:pPr marL="457200" lvl="1" indent="0">
              <a:buNone/>
            </a:pPr>
            <a:endParaRPr lang="en-GB" sz="3200" dirty="0" smtClean="0"/>
          </a:p>
          <a:p>
            <a:pPr marL="457200" lvl="1" indent="0">
              <a:buNone/>
            </a:pPr>
            <a:r>
              <a:rPr lang="en-GB" b="1" dirty="0" smtClean="0"/>
              <a:t>Additional reading:</a:t>
            </a:r>
          </a:p>
          <a:p>
            <a:pPr marL="914400" lvl="1" indent="-457200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www.lifewire.com/what-is-a-device-driver-2625796</a:t>
            </a:r>
            <a:endParaRPr lang="en-GB" dirty="0" smtClean="0"/>
          </a:p>
          <a:p>
            <a:pPr marL="914400" lvl="1" indent="-457200"/>
            <a:endParaRPr lang="en-GB" dirty="0"/>
          </a:p>
          <a:p>
            <a:pPr marL="457200" lvl="1" indent="0" algn="ctr">
              <a:buNone/>
            </a:pPr>
            <a:endParaRPr lang="en-GB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698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Interrupts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Messages </a:t>
            </a:r>
            <a:r>
              <a:rPr lang="en-GB" sz="2800" dirty="0"/>
              <a:t>sent from hardware devices to tell the processor that they require processor time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Processor </a:t>
            </a:r>
            <a:r>
              <a:rPr lang="en-GB" sz="2800" dirty="0"/>
              <a:t>stops what it is current processing – saves this to an area on the stack (in Main Memory)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An </a:t>
            </a:r>
            <a:r>
              <a:rPr lang="en-GB" sz="2800" b="1" dirty="0"/>
              <a:t>Interrupt Controller </a:t>
            </a:r>
            <a:r>
              <a:rPr lang="en-GB" sz="2800" dirty="0"/>
              <a:t>manages the interrupts and feeds then to the processor as necessary</a:t>
            </a:r>
          </a:p>
          <a:p>
            <a:pPr marL="914400" lvl="1" indent="-457200"/>
            <a:r>
              <a:rPr lang="en-GB" dirty="0"/>
              <a:t>It also manages the priorities for these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0376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The OS: Memory </a:t>
            </a:r>
            <a:r>
              <a:rPr lang="en-GB" b="1" dirty="0" smtClean="0"/>
              <a:t>management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400" dirty="0"/>
              <a:t>Refers to Main Memory</a:t>
            </a:r>
          </a:p>
          <a:p>
            <a:pPr marL="914400" lvl="1" indent="-457200"/>
            <a:r>
              <a:rPr lang="en-GB" sz="2400" dirty="0"/>
              <a:t>All programs have to be resident in main memory to be </a:t>
            </a:r>
            <a:r>
              <a:rPr lang="en-GB" sz="2400" dirty="0" smtClean="0"/>
              <a:t>executed</a:t>
            </a:r>
            <a:endParaRPr lang="en-GB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400" dirty="0"/>
              <a:t>Keeps track of where data and instructions are stored in main </a:t>
            </a:r>
            <a:r>
              <a:rPr lang="en-GB" sz="2400" dirty="0" smtClean="0"/>
              <a:t>memory</a:t>
            </a:r>
            <a:endParaRPr lang="en-GB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400" dirty="0"/>
              <a:t>Virtual Memory</a:t>
            </a:r>
          </a:p>
          <a:p>
            <a:pPr marL="914400" lvl="1" indent="-457200"/>
            <a:r>
              <a:rPr lang="en-GB" sz="2400" dirty="0"/>
              <a:t>Refers to a technique where data that should be stored in main Memory is transferred to secondary storage to free up space in main memory – and is transferred back when needed by a </a:t>
            </a:r>
            <a:r>
              <a:rPr lang="en-GB" sz="2400" dirty="0" smtClean="0"/>
              <a:t>process</a:t>
            </a:r>
            <a:endParaRPr lang="en-GB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400" dirty="0"/>
              <a:t>Each </a:t>
            </a:r>
            <a:r>
              <a:rPr lang="en-GB" sz="2400" dirty="0" smtClean="0"/>
              <a:t>process </a:t>
            </a:r>
            <a:r>
              <a:rPr lang="en-GB" sz="2400" dirty="0"/>
              <a:t>cannot access memory that belongs to another process</a:t>
            </a:r>
          </a:p>
          <a:p>
            <a:pPr marL="914400" lvl="1" indent="-457200"/>
            <a:r>
              <a:rPr lang="en-GB" sz="2400" dirty="0"/>
              <a:t>To </a:t>
            </a:r>
            <a:r>
              <a:rPr lang="en-GB" sz="2400" dirty="0" smtClean="0"/>
              <a:t>protect </a:t>
            </a:r>
            <a:r>
              <a:rPr lang="en-GB" sz="2400" dirty="0"/>
              <a:t>each process from being corrupted</a:t>
            </a:r>
          </a:p>
          <a:p>
            <a:pPr marL="914400" lvl="1" indent="-457200"/>
            <a:r>
              <a:rPr lang="en-GB" sz="2400" dirty="0"/>
              <a:t>This is a security </a:t>
            </a:r>
            <a:r>
              <a:rPr lang="en-GB" sz="2400" dirty="0" smtClean="0"/>
              <a:t>feature</a:t>
            </a:r>
            <a:r>
              <a:rPr lang="en-GB" sz="2400" b="1" dirty="0" smtClean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6863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The OS: Memory management </a:t>
            </a:r>
            <a:endParaRPr lang="en-GB" b="1" dirty="0" smtClean="0"/>
          </a:p>
          <a:p>
            <a:r>
              <a:rPr lang="en-GB" sz="2800" dirty="0" smtClean="0"/>
              <a:t>The </a:t>
            </a:r>
            <a:r>
              <a:rPr lang="en-GB" sz="2800" dirty="0"/>
              <a:t>OS stores details of all the </a:t>
            </a:r>
            <a:r>
              <a:rPr lang="en-GB" sz="2800" b="1" dirty="0"/>
              <a:t>unallocated locations </a:t>
            </a:r>
            <a:r>
              <a:rPr lang="en-GB" sz="2800" dirty="0" smtClean="0"/>
              <a:t>in </a:t>
            </a:r>
            <a:r>
              <a:rPr lang="en-GB" sz="2800" dirty="0"/>
              <a:t>a section of memory known as the </a:t>
            </a:r>
            <a:r>
              <a:rPr lang="en-GB" sz="2800" b="1" dirty="0"/>
              <a:t>heap</a:t>
            </a:r>
            <a:r>
              <a:rPr lang="en-GB" sz="2800" dirty="0"/>
              <a:t>. </a:t>
            </a:r>
          </a:p>
          <a:p>
            <a:r>
              <a:rPr lang="en-GB" sz="2800" dirty="0"/>
              <a:t>When an application needs some memory, this is allocated from the heap.</a:t>
            </a:r>
          </a:p>
          <a:p>
            <a:r>
              <a:rPr lang="en-GB" sz="2800" dirty="0"/>
              <a:t>Once an application has finished with a memory location or perhaps an application is closed, the now unneeded memory locations are returned to the heap.</a:t>
            </a:r>
          </a:p>
          <a:p>
            <a:r>
              <a:rPr lang="en-GB" sz="2800" dirty="0"/>
              <a:t>The OS controls the use of main memory by creating a memory map, which shows which blocks of </a:t>
            </a:r>
            <a:r>
              <a:rPr lang="en-GB" sz="2800" dirty="0" smtClean="0"/>
              <a:t>memory </a:t>
            </a:r>
            <a:r>
              <a:rPr lang="en-GB" sz="2800" dirty="0"/>
              <a:t>have been allocated to each task. </a:t>
            </a:r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b="1" dirty="0" smtClean="0"/>
              <a:t>Additional reading:</a:t>
            </a:r>
          </a:p>
          <a:p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gribblelab.org/CBootcamp/7_Memory_Stack_vs_Heap.html</a:t>
            </a:r>
            <a:endParaRPr lang="en-GB" sz="2400" dirty="0" smtClean="0"/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923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5316169" cy="5825847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The OS: Memory management</a:t>
            </a:r>
          </a:p>
          <a:p>
            <a:r>
              <a:rPr lang="en-GB" dirty="0">
                <a:latin typeface="Calibri" pitchFamily="34" charset="0"/>
              </a:rPr>
              <a:t>The operating system will keep track of which parts of the main memory are being used by which process.</a:t>
            </a:r>
          </a:p>
          <a:p>
            <a:endParaRPr lang="en-GB" dirty="0">
              <a:latin typeface="Calibri" pitchFamily="34" charset="0"/>
            </a:endParaRPr>
          </a:p>
          <a:p>
            <a:r>
              <a:rPr lang="en-GB" dirty="0">
                <a:latin typeface="Calibri" pitchFamily="34" charset="0"/>
              </a:rPr>
              <a:t>Each process may use groups of locations that are not contiguous.</a:t>
            </a:r>
          </a:p>
          <a:p>
            <a:endParaRPr lang="en-GB" dirty="0">
              <a:latin typeface="Calibri" pitchFamily="34" charset="0"/>
            </a:endParaRPr>
          </a:p>
          <a:p>
            <a:r>
              <a:rPr lang="en-GB" dirty="0">
                <a:latin typeface="Calibri" pitchFamily="34" charset="0"/>
              </a:rPr>
              <a:t>The OS hides this complexity – the application programs and the user do not need to know where in the main memory the program instructions and data can be found.</a:t>
            </a:r>
          </a:p>
          <a:p>
            <a:endParaRPr lang="en-GB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  <p:graphicFrame>
        <p:nvGraphicFramePr>
          <p:cNvPr id="5" name="Group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845188"/>
              </p:ext>
            </p:extLst>
          </p:nvPr>
        </p:nvGraphicFramePr>
        <p:xfrm>
          <a:off x="9359899" y="1269042"/>
          <a:ext cx="2400300" cy="5454656"/>
        </p:xfrm>
        <a:graphic>
          <a:graphicData uri="http://schemas.openxmlformats.org/drawingml/2006/table">
            <a:tbl>
              <a:tblPr/>
              <a:tblGrid>
                <a:gridCol w="76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00001010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10011000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11011111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...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10100111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10111000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00100001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00001101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...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01011100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01011000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01000100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...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1A2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01110101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1A3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11001101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19231" y="3196268"/>
            <a:ext cx="857251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/>
              <a:t>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9231" y="1611943"/>
            <a:ext cx="857251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/>
              <a:t>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19231" y="4928230"/>
            <a:ext cx="857251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/>
              <a:t>C</a:t>
            </a:r>
          </a:p>
        </p:txBody>
      </p:sp>
      <p:sp>
        <p:nvSpPr>
          <p:cNvPr id="9" name="Right Arrow Callout 8"/>
          <p:cNvSpPr/>
          <p:nvPr/>
        </p:nvSpPr>
        <p:spPr>
          <a:xfrm>
            <a:off x="6961715" y="1467480"/>
            <a:ext cx="2207683" cy="100806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/>
          </a:p>
        </p:txBody>
      </p:sp>
      <p:sp>
        <p:nvSpPr>
          <p:cNvPr id="10" name="Right Arrow Callout 9"/>
          <p:cNvSpPr/>
          <p:nvPr/>
        </p:nvSpPr>
        <p:spPr>
          <a:xfrm>
            <a:off x="6959599" y="2980368"/>
            <a:ext cx="2207684" cy="100806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/>
          </a:p>
        </p:txBody>
      </p:sp>
      <p:sp>
        <p:nvSpPr>
          <p:cNvPr id="11" name="Right Arrow Callout 10"/>
          <p:cNvSpPr/>
          <p:nvPr/>
        </p:nvSpPr>
        <p:spPr>
          <a:xfrm>
            <a:off x="6961716" y="4707567"/>
            <a:ext cx="2302933" cy="99218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/>
          </a:p>
        </p:txBody>
      </p:sp>
      <p:sp>
        <p:nvSpPr>
          <p:cNvPr id="12" name="Rounded Rectangle 11"/>
          <p:cNvSpPr/>
          <p:nvPr/>
        </p:nvSpPr>
        <p:spPr>
          <a:xfrm>
            <a:off x="5719231" y="6080755"/>
            <a:ext cx="857251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/>
              <a:t>A</a:t>
            </a:r>
          </a:p>
        </p:txBody>
      </p:sp>
      <p:sp>
        <p:nvSpPr>
          <p:cNvPr id="13" name="Right Arrow Callout 12"/>
          <p:cNvSpPr/>
          <p:nvPr/>
        </p:nvSpPr>
        <p:spPr>
          <a:xfrm>
            <a:off x="6959598" y="6009318"/>
            <a:ext cx="2211917" cy="7143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5341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The OS: File management </a:t>
            </a:r>
            <a:endParaRPr lang="en-GB" b="1" dirty="0" smtClean="0"/>
          </a:p>
          <a:p>
            <a:r>
              <a:rPr lang="en-GB" sz="2800" dirty="0" smtClean="0"/>
              <a:t>The </a:t>
            </a:r>
            <a:r>
              <a:rPr lang="en-GB" sz="2800" dirty="0"/>
              <a:t>hard disk contains many thousands of files, which need to be stored using a logical storage structure.</a:t>
            </a:r>
          </a:p>
          <a:p>
            <a:r>
              <a:rPr lang="en-GB" sz="2800" dirty="0"/>
              <a:t>The OS uses </a:t>
            </a:r>
            <a:r>
              <a:rPr lang="en-GB" sz="2800" b="1" dirty="0"/>
              <a:t>folders</a:t>
            </a:r>
            <a:r>
              <a:rPr lang="en-GB" sz="2800" dirty="0"/>
              <a:t> or </a:t>
            </a:r>
            <a:r>
              <a:rPr lang="en-GB" sz="2800" b="1" dirty="0"/>
              <a:t>directories</a:t>
            </a:r>
            <a:r>
              <a:rPr lang="en-GB" sz="2800" dirty="0"/>
              <a:t>. </a:t>
            </a:r>
          </a:p>
          <a:p>
            <a:r>
              <a:rPr lang="en-GB" sz="2800" dirty="0"/>
              <a:t>Folders are arranged in a </a:t>
            </a:r>
            <a:r>
              <a:rPr lang="en-GB" sz="2800" b="1" dirty="0"/>
              <a:t>hierarchical structure</a:t>
            </a:r>
            <a:r>
              <a:rPr lang="en-GB" sz="2800" dirty="0"/>
              <a:t>,  like an inverted tree with the base folder referred to as the root folder.</a:t>
            </a:r>
          </a:p>
          <a:p>
            <a:r>
              <a:rPr lang="en-GB" sz="2800" dirty="0"/>
              <a:t>Files are stored within the folders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File Allocation Table used to keep track of where files are saved in the hard </a:t>
            </a:r>
            <a:r>
              <a:rPr lang="en-GB" sz="2800" dirty="0" smtClean="0"/>
              <a:t>disk</a:t>
            </a:r>
            <a:endParaRPr lang="en-GB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Files maybe spread over various locations such as: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4981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The OS: File management 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  <p:graphicFrame>
        <p:nvGraphicFramePr>
          <p:cNvPr id="5" name="Group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33866"/>
              </p:ext>
            </p:extLst>
          </p:nvPr>
        </p:nvGraphicFramePr>
        <p:xfrm>
          <a:off x="802216" y="1636168"/>
          <a:ext cx="10574866" cy="2194560"/>
        </p:xfrm>
        <a:graphic>
          <a:graphicData uri="http://schemas.openxmlformats.org/drawingml/2006/table">
            <a:tbl>
              <a:tblPr/>
              <a:tblGrid>
                <a:gridCol w="264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00000005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FFFFFFFF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FFFFFFFF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00000010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00000012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FFFFFFFF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FFFFFFFF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00000000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4586361"/>
            <a:ext cx="12192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000" dirty="0">
                <a:latin typeface="Calibri" pitchFamily="34" charset="0"/>
              </a:rPr>
              <a:t>The OS is also responsible for storing data onto secondary storage (e.g. hard disk), and retrieving data from the secondary storage.</a:t>
            </a:r>
          </a:p>
          <a:p>
            <a:pPr eaLnBrk="1" hangingPunct="1"/>
            <a:endParaRPr lang="en-GB" sz="2000" dirty="0">
              <a:latin typeface="Calibri" pitchFamily="34" charset="0"/>
            </a:endParaRPr>
          </a:p>
          <a:p>
            <a:pPr eaLnBrk="1" hangingPunct="1"/>
            <a:r>
              <a:rPr lang="en-GB" sz="2000" dirty="0">
                <a:latin typeface="Calibri" pitchFamily="34" charset="0"/>
              </a:rPr>
              <a:t>A file will be stored in clusters spread through out a disk.  The operating system will retrieve blocks of data from the hard disk and load them into the main memory.  The complexity of keeping track of where a file is stored is hidden from the user.  For instance we can just click on a file to load it – we do not need to know the disk, surface, track, sector where the different parts of the file are stored.</a:t>
            </a:r>
          </a:p>
        </p:txBody>
      </p:sp>
      <p:graphicFrame>
        <p:nvGraphicFramePr>
          <p:cNvPr id="7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04297"/>
              </p:ext>
            </p:extLst>
          </p:nvPr>
        </p:nvGraphicFramePr>
        <p:xfrm>
          <a:off x="1390651" y="3628481"/>
          <a:ext cx="7689850" cy="731520"/>
        </p:xfrm>
        <a:graphic>
          <a:graphicData uri="http://schemas.openxmlformats.org/drawingml/2006/table">
            <a:tbl>
              <a:tblPr/>
              <a:tblGrid>
                <a:gridCol w="384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File 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File 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File 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File 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/>
              <a:t>Application </a:t>
            </a:r>
            <a:r>
              <a:rPr lang="en-GB" b="1" dirty="0" smtClean="0"/>
              <a:t>Program </a:t>
            </a:r>
            <a:r>
              <a:rPr lang="en-GB" b="1" dirty="0"/>
              <a:t>Interface (API</a:t>
            </a:r>
            <a:r>
              <a:rPr lang="en-GB" b="1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/>
              <a:t>Operating system code performs some routine tasks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API allows the code for these routine tasks to be accessible to programs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Examples </a:t>
            </a:r>
            <a:r>
              <a:rPr lang="en-GB" dirty="0"/>
              <a:t>include allowing programs to print</a:t>
            </a:r>
          </a:p>
          <a:p>
            <a:pPr marL="914400" lvl="1" indent="-457200"/>
            <a:r>
              <a:rPr lang="en-GB" sz="3200" dirty="0"/>
              <a:t>Because the operating system deals with communication with the device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4856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smtClean="0"/>
              <a:t>Prep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LO: To understand the role of the operating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Specification Points</a:t>
            </a:r>
          </a:p>
          <a:p>
            <a:r>
              <a:rPr lang="en-GB" dirty="0"/>
              <a:t>3.6.1 Hardware and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/>
              <a:t>Operating system (OS) </a:t>
            </a:r>
            <a:r>
              <a:rPr lang="en-GB" b="1" dirty="0" smtClean="0"/>
              <a:t>software</a:t>
            </a:r>
          </a:p>
          <a:p>
            <a:r>
              <a:rPr lang="en-GB" dirty="0"/>
              <a:t>An </a:t>
            </a:r>
            <a:r>
              <a:rPr lang="en-GB" b="1" dirty="0"/>
              <a:t>operating system </a:t>
            </a:r>
            <a:r>
              <a:rPr lang="en-GB" dirty="0"/>
              <a:t>is a collection of software designed to act as an interface between the user and the computer and manages the overall operation of the computer. </a:t>
            </a:r>
          </a:p>
          <a:p>
            <a:r>
              <a:rPr lang="en-GB" dirty="0"/>
              <a:t>It links together the </a:t>
            </a:r>
            <a:r>
              <a:rPr lang="en-GB" b="1" dirty="0"/>
              <a:t>hardware</a:t>
            </a:r>
            <a:r>
              <a:rPr lang="en-GB" dirty="0"/>
              <a:t>, the </a:t>
            </a:r>
            <a:r>
              <a:rPr lang="en-GB" b="1" dirty="0"/>
              <a:t>applications</a:t>
            </a:r>
            <a:r>
              <a:rPr lang="en-GB" dirty="0"/>
              <a:t> and the </a:t>
            </a:r>
            <a:r>
              <a:rPr lang="en-GB" b="1" dirty="0"/>
              <a:t>user</a:t>
            </a:r>
            <a:r>
              <a:rPr lang="en-GB" dirty="0"/>
              <a:t>, but hides the true complexity of the computer from the user </a:t>
            </a:r>
            <a:br>
              <a:rPr lang="en-GB" dirty="0"/>
            </a:br>
            <a:r>
              <a:rPr lang="en-GB" dirty="0"/>
              <a:t>– a so-called virtual machine.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003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Operating systems manage</a:t>
            </a:r>
          </a:p>
          <a:p>
            <a:pPr marL="914400" lvl="1" indent="-457200"/>
            <a:r>
              <a:rPr lang="en-GB" sz="3200" dirty="0" smtClean="0"/>
              <a:t>Processors</a:t>
            </a:r>
            <a:endParaRPr lang="en-GB" sz="3200" dirty="0"/>
          </a:p>
          <a:p>
            <a:pPr marL="1371600" lvl="2" indent="-457200"/>
            <a:r>
              <a:rPr lang="en-GB" dirty="0"/>
              <a:t>Using the processor </a:t>
            </a:r>
            <a:r>
              <a:rPr lang="en-GB" dirty="0" smtClean="0"/>
              <a:t>scheduler</a:t>
            </a:r>
            <a:endParaRPr lang="en-GB" sz="1200" dirty="0"/>
          </a:p>
          <a:p>
            <a:pPr marL="914400" lvl="1" indent="-457200"/>
            <a:r>
              <a:rPr lang="en-GB" sz="3200" dirty="0"/>
              <a:t>Memory / Storage</a:t>
            </a:r>
          </a:p>
          <a:p>
            <a:pPr marL="1371600" lvl="2" indent="-457200"/>
            <a:r>
              <a:rPr lang="en-GB" dirty="0"/>
              <a:t>Memory Management (Main memory ~ RAM</a:t>
            </a:r>
            <a:r>
              <a:rPr lang="en-GB" dirty="0" smtClean="0"/>
              <a:t>)</a:t>
            </a:r>
            <a:endParaRPr lang="en-GB" sz="1200" dirty="0"/>
          </a:p>
          <a:p>
            <a:pPr marL="914400" lvl="1" indent="-457200"/>
            <a:r>
              <a:rPr lang="en-GB" sz="3200" dirty="0"/>
              <a:t>Input / Output Devices</a:t>
            </a:r>
          </a:p>
          <a:p>
            <a:pPr marL="1371600" lvl="2" indent="-457200"/>
            <a:r>
              <a:rPr lang="en-GB" dirty="0"/>
              <a:t>Printer, mouse, keyboard, VDU </a:t>
            </a:r>
            <a:r>
              <a:rPr lang="en-GB" dirty="0" err="1" smtClean="0"/>
              <a:t>etc</a:t>
            </a:r>
            <a:endParaRPr lang="en-GB" sz="1200" dirty="0"/>
          </a:p>
          <a:p>
            <a:pPr marL="914400" lvl="1" indent="-457200"/>
            <a:r>
              <a:rPr lang="en-GB" sz="3200" dirty="0"/>
              <a:t>Data / Secondary Storage</a:t>
            </a:r>
          </a:p>
          <a:p>
            <a:pPr marL="1371600" lvl="2" indent="-457200"/>
            <a:r>
              <a:rPr lang="en-GB" dirty="0"/>
              <a:t>Uses </a:t>
            </a:r>
            <a:r>
              <a:rPr lang="en-GB" dirty="0" smtClean="0"/>
              <a:t>a file system to </a:t>
            </a:r>
            <a:r>
              <a:rPr lang="en-GB" dirty="0"/>
              <a:t>keep track of where files are </a:t>
            </a:r>
            <a:r>
              <a:rPr lang="en-GB" dirty="0" smtClean="0"/>
              <a:t>stored e.g. FAT / NTFS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 sz="2800" b="1" dirty="0" smtClean="0"/>
              <a:t>Additional Reading:</a:t>
            </a:r>
          </a:p>
          <a:p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www.pctechguide.com/hard-disks/file-systems-fat-fat8-fat16-fat32-and-ntfs-explained</a:t>
            </a:r>
            <a:endParaRPr lang="en-GB" sz="2400" dirty="0" smtClean="0"/>
          </a:p>
          <a:p>
            <a:endParaRPr lang="en-GB" sz="2400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4602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The role of the </a:t>
            </a:r>
            <a:r>
              <a:rPr lang="en-GB" b="1" dirty="0" smtClean="0"/>
              <a:t>OS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The </a:t>
            </a:r>
            <a:r>
              <a:rPr lang="en-GB" sz="2800" b="1" dirty="0"/>
              <a:t>OS</a:t>
            </a:r>
            <a:r>
              <a:rPr lang="en-GB" sz="2800" dirty="0"/>
              <a:t> controls the start-up configuration of your computer.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It recognises when you have pressed a mouse button and then decides what, if any, action to take.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It sends the signals to the hard disk controller, telling it what program to transfer to memory.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It manages memory to ensure all of the programs you want to run are allocated the space they need.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It attempts to cope with errors as and when they occur. 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It makes sure that your computer shuts down properly when you have finished.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It controls print queues.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It manages the users on a network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4562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The OS: Resource </a:t>
            </a:r>
            <a:r>
              <a:rPr lang="en-GB" b="1" dirty="0" smtClean="0"/>
              <a:t>management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Computers are capable of running many programs seemingly at the same time.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It is the job of the OS to make sure that each program is allocated enough memory to operate efficiently.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In a computer with only one processor, only one program can actually be live at any one moment in time.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The process of allocating access to the processor and other resources is called scheduling.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The simplest way that an OS can schedule access to the processor is to allocate each task </a:t>
            </a:r>
            <a:r>
              <a:rPr lang="en-GB" sz="2800" dirty="0" smtClean="0"/>
              <a:t>a </a:t>
            </a:r>
            <a:r>
              <a:rPr lang="en-GB" sz="2800" dirty="0"/>
              <a:t>time slice.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2420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The OS: Resource </a:t>
            </a:r>
            <a:r>
              <a:rPr lang="en-GB" b="1" dirty="0" smtClean="0"/>
              <a:t>management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800" dirty="0"/>
              <a:t>Organises the order in which the processor assigns time to each process / program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800" dirty="0" smtClean="0"/>
              <a:t>Uses </a:t>
            </a:r>
            <a:r>
              <a:rPr lang="en-GB" sz="2800" dirty="0"/>
              <a:t>the Process Scheduler unit of the OS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800" dirty="0" smtClean="0"/>
              <a:t>Priorities </a:t>
            </a:r>
            <a:r>
              <a:rPr lang="en-GB" sz="2800" dirty="0"/>
              <a:t>levels given to processes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these can be manually adjusted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800" b="1" dirty="0" smtClean="0"/>
              <a:t>Interrupts</a:t>
            </a:r>
            <a:r>
              <a:rPr lang="en-GB" sz="2800" dirty="0" smtClean="0"/>
              <a:t> </a:t>
            </a:r>
            <a:r>
              <a:rPr lang="en-GB" sz="2800" dirty="0"/>
              <a:t>used when a device needs urgent attention from the processor.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800" dirty="0" smtClean="0"/>
              <a:t>Only </a:t>
            </a:r>
            <a:r>
              <a:rPr lang="en-GB" sz="2800" dirty="0"/>
              <a:t>one process can ever be executed at a time, even though programs appear to work simultaneously</a:t>
            </a:r>
          </a:p>
          <a:p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24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The OS: Resource </a:t>
            </a:r>
            <a:r>
              <a:rPr lang="en-GB" b="1" dirty="0" smtClean="0"/>
              <a:t>management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Multicore processors have more cores (or processors) on the chip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Each </a:t>
            </a:r>
            <a:r>
              <a:rPr lang="en-GB" sz="2800" dirty="0"/>
              <a:t>core can process an instruction at the same time as each other core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/>
              <a:t>Processes </a:t>
            </a:r>
            <a:r>
              <a:rPr lang="en-GB" sz="2800" dirty="0"/>
              <a:t>currently running are maintained in the Process Control Unit of the processor</a:t>
            </a:r>
          </a:p>
          <a:p>
            <a:pPr marL="914400" lvl="1" indent="-457200"/>
            <a:r>
              <a:rPr lang="en-GB" sz="2400" dirty="0" smtClean="0"/>
              <a:t>A list </a:t>
            </a:r>
            <a:r>
              <a:rPr lang="en-GB" sz="2400" dirty="0"/>
              <a:t>of the processes that the processor needs to complete execution of</a:t>
            </a:r>
          </a:p>
          <a:p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9470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Additional reading: </a:t>
            </a:r>
          </a:p>
          <a:p>
            <a:r>
              <a:rPr lang="en-GB" sz="2000" dirty="0" smtClean="0">
                <a:hlinkClick r:id="rId2"/>
              </a:rPr>
              <a:t>http</a:t>
            </a:r>
            <a:r>
              <a:rPr lang="en-GB" sz="2000" dirty="0">
                <a:hlinkClick r:id="rId2"/>
              </a:rPr>
              <a:t>://www.howtogeek.com/194756/cpu-basics-multiple-cpus-cores-and-hyper-threading-explained</a:t>
            </a:r>
            <a:r>
              <a:rPr lang="en-GB" sz="2000" dirty="0" smtClean="0">
                <a:hlinkClick r:id="rId2"/>
              </a:rPr>
              <a:t>/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817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the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/>
              <a:t>The OS: Input/output (I/O) devices </a:t>
            </a:r>
            <a:endParaRPr lang="en-GB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/>
              <a:t>Operating System makes hardware devices available to all programs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b="1" dirty="0" smtClean="0"/>
              <a:t>Device </a:t>
            </a:r>
            <a:r>
              <a:rPr lang="en-GB" b="1" dirty="0"/>
              <a:t>Drivers </a:t>
            </a:r>
            <a:r>
              <a:rPr lang="en-GB" dirty="0"/>
              <a:t>needed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b="1" dirty="0" smtClean="0"/>
              <a:t>Interrupts </a:t>
            </a:r>
            <a:r>
              <a:rPr lang="en-GB" dirty="0"/>
              <a:t>used to identify that a hardware device requires processors attention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7952" y="612073"/>
            <a:ext cx="12192000" cy="409754"/>
          </a:xfrm>
        </p:spPr>
        <p:txBody>
          <a:bodyPr/>
          <a:lstStyle/>
          <a:p>
            <a:r>
              <a:rPr lang="en-GB" dirty="0"/>
              <a:t>LO: To understand the role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3520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AD191A-FD5F-438A-9F99-6C5AAD180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27E461-463C-44ED-A708-BA2FE8EA99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0B0CE-6F2C-4406-8B5C-4C109A49EB1A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1463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MS PGothic</vt:lpstr>
      <vt:lpstr>Arial</vt:lpstr>
      <vt:lpstr>Calibri</vt:lpstr>
      <vt:lpstr>Office Theme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Role of the Operating System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80</cp:revision>
  <dcterms:created xsi:type="dcterms:W3CDTF">2015-09-03T10:10:43Z</dcterms:created>
  <dcterms:modified xsi:type="dcterms:W3CDTF">2016-11-30T09:25:58Z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