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62" r:id="rId6"/>
    <p:sldId id="263" r:id="rId7"/>
    <p:sldId id="264" r:id="rId8"/>
    <p:sldId id="265" r:id="rId9"/>
    <p:sldId id="266" r:id="rId10"/>
    <p:sldId id="267" r:id="rId11"/>
    <p:sldId id="27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5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7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87296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86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0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4709053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25200326"/>
              </p:ext>
            </p:extLst>
          </p:nvPr>
        </p:nvGraphicFramePr>
        <p:xfrm>
          <a:off x="9740" y="5741207"/>
          <a:ext cx="12174307" cy="11158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938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5747640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Gold Outcome</a:t>
            </a:r>
            <a:endParaRPr lang="en-GB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9712" y="6122331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Silver Outcome</a:t>
            </a:r>
            <a:endParaRPr lang="en-GB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26" y="6495504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Bronze Outcome</a:t>
            </a:r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67654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95476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9350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9350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90932269"/>
              </p:ext>
            </p:extLst>
          </p:nvPr>
        </p:nvGraphicFramePr>
        <p:xfrm>
          <a:off x="9740" y="5741207"/>
          <a:ext cx="12174307" cy="11158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938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5747640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Gold Outcome</a:t>
            </a:r>
            <a:endParaRPr lang="en-GB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9712" y="6122331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Silver Outcome</a:t>
            </a:r>
            <a:endParaRPr lang="en-GB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26" y="6495504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Bronze Outcome</a:t>
            </a:r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43315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05/01/2017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26852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90932269"/>
              </p:ext>
            </p:extLst>
          </p:nvPr>
        </p:nvGraphicFramePr>
        <p:xfrm>
          <a:off x="9740" y="5741207"/>
          <a:ext cx="12174307" cy="11158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938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5747640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Gold Outcome</a:t>
            </a:r>
            <a:endParaRPr lang="en-GB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9712" y="6122331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Silver Outcome</a:t>
            </a:r>
            <a:endParaRPr lang="en-GB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26" y="6495504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Bronze Outcome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06498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05/01/2017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95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05/01/2017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43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05/01/2017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35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7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0" y="1111664"/>
            <a:ext cx="12182259" cy="4621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8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u="sng" kern="1200" baseline="0">
          <a:solidFill>
            <a:schemeClr val="tx1"/>
          </a:solidFill>
          <a:uFill>
            <a:solidFill>
              <a:srgbClr val="FF0000"/>
            </a:solidFill>
          </a:u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8.png"/><Relationship Id="rId2" Type="http://schemas.openxmlformats.org/officeDocument/2006/relationships/image" Target="../media/image4.png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hyperlink" Target="http://www.google.co.uk/url?sa=i&amp;source=images&amp;cd=&amp;cad=rja&amp;docid=2sYVBH_szcF87M&amp;tbnid=qOdqZ4aX10-SWM:&amp;ved=0CAgQjRwwAA&amp;url=http://bestclipartblog.com/28-ear-clip-art.html/ear-clip-art-14&amp;ei=63s0UvOACMSO7Qba94GwBw&amp;psig=AFQjCNEZQd_10GjPYHaPG9bzOQB08fLR4g&amp;ust=1379257707221425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logic gate is an </a:t>
            </a:r>
            <a:r>
              <a:rPr lang="en-US" sz="2400" dirty="0"/>
              <a:t>electric circuit with two inputs and an output.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receives two incoming electric currents, compares them, and sends on a new, outgoing electric </a:t>
            </a:r>
            <a:r>
              <a:rPr lang="en-US" sz="2400" dirty="0" smtClean="0"/>
              <a:t>current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There </a:t>
            </a:r>
            <a:r>
              <a:rPr lang="en-US" sz="2400" dirty="0"/>
              <a:t>are quite a few different types of logic gate, the most common of which are called AND, OR, NOT, XOR (Exclusive Or), NAND (NOT AND), and NOR (NOT OR</a:t>
            </a:r>
            <a:r>
              <a:rPr lang="en-US" sz="2400" dirty="0" smtClean="0"/>
              <a:t>)</a:t>
            </a:r>
            <a:endParaRPr lang="en-GB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LO: To understand what logic gates represent and the output of each gate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1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Logic Gate circuits</a:t>
            </a:r>
          </a:p>
          <a:p>
            <a:r>
              <a:rPr lang="en-US" sz="2400" dirty="0" smtClean="0"/>
              <a:t>Logic gates can be combined to create logic circuits. See if you can figure out the output for the following logic gate circuits: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b="1" dirty="0" smtClean="0"/>
              <a:t>				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LO: To understand what logic gates represent and the output of each gate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67352" y="3664037"/>
            <a:ext cx="3031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29930" y="3202372"/>
            <a:ext cx="95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/>
              <a:t>Q</a:t>
            </a:r>
            <a:endParaRPr lang="en-GB" sz="5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70705" y="2854537"/>
            <a:ext cx="95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/>
              <a:t>X</a:t>
            </a:r>
            <a:endParaRPr lang="en-GB" sz="5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70705" y="3586674"/>
            <a:ext cx="95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/>
              <a:t>Y</a:t>
            </a:r>
            <a:endParaRPr lang="en-GB" sz="5400" b="1" dirty="0"/>
          </a:p>
        </p:txBody>
      </p:sp>
      <p:pic>
        <p:nvPicPr>
          <p:cNvPr id="18" name="Picture 2" descr="http://www.clker.com/cliparts/d/3/8/2/12065670311495995000nobody_Digital_logic_gates.svg.h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24" r="65968" b="-1438"/>
          <a:stretch/>
        </p:blipFill>
        <p:spPr bwMode="auto">
          <a:xfrm>
            <a:off x="3148545" y="2990447"/>
            <a:ext cx="1863222" cy="126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Content Placeholder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328364"/>
              </p:ext>
            </p:extLst>
          </p:nvPr>
        </p:nvGraphicFramePr>
        <p:xfrm>
          <a:off x="7363103" y="2758774"/>
          <a:ext cx="1712792" cy="165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198">
                  <a:extLst>
                    <a:ext uri="{9D8B030D-6E8A-4147-A177-3AD203B41FA5}">
                      <a16:colId xmlns:a16="http://schemas.microsoft.com/office/drawing/2014/main" val="22171693"/>
                    </a:ext>
                  </a:extLst>
                </a:gridCol>
              </a:tblGrid>
              <a:tr h="244518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 smtClean="0"/>
                        <a:t>X</a:t>
                      </a:r>
                      <a:endParaRPr lang="en-GB" sz="1500" b="1" dirty="0"/>
                    </a:p>
                  </a:txBody>
                  <a:tcPr marL="41600" marR="41600" marT="20800" marB="208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 smtClean="0"/>
                        <a:t>Y</a:t>
                      </a:r>
                      <a:endParaRPr lang="en-GB" sz="1500" b="1" dirty="0"/>
                    </a:p>
                  </a:txBody>
                  <a:tcPr marL="41600" marR="41600" marT="20800" marB="208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 smtClean="0"/>
                        <a:t>X+Y</a:t>
                      </a:r>
                      <a:endParaRPr lang="en-GB" sz="1500" b="1" dirty="0"/>
                    </a:p>
                  </a:txBody>
                  <a:tcPr marL="41600" marR="41600" marT="20800" marB="208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dirty="0" smtClean="0"/>
                        <a:t>Q</a:t>
                      </a:r>
                      <a:endParaRPr lang="en-GB" sz="1500" b="1" dirty="0"/>
                    </a:p>
                  </a:txBody>
                  <a:tcPr marL="41600" marR="41600" marT="20800" marB="208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389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marL="41600" marR="41600" marT="20800" marB="2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389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marL="41600" marR="41600" marT="20800" marB="2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389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marL="41600" marR="41600" marT="20800" marB="2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389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marL="41600" marR="41600" marT="20800" marB="2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" name="Picture 2" descr="http://www.clker.com/cliparts/d/3/8/2/12065670311495995000nobody_Digital_logic_gates.svg.h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68" r="57870" b="54819"/>
          <a:stretch/>
        </p:blipFill>
        <p:spPr bwMode="auto">
          <a:xfrm>
            <a:off x="1158605" y="2832376"/>
            <a:ext cx="2306598" cy="160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203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Logic Gate circuits</a:t>
            </a:r>
          </a:p>
          <a:p>
            <a:r>
              <a:rPr lang="en-US" sz="2400" dirty="0" smtClean="0"/>
              <a:t>Logic gates can be combined to create logic circuits. See if you can figure out the output for the following logic gate circuits: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b="1" dirty="0" smtClean="0"/>
              <a:t>				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LO: To understand what logic gates represent and the output of each gate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67352" y="3664037"/>
            <a:ext cx="3031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29930" y="3202372"/>
            <a:ext cx="95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/>
              <a:t>Q</a:t>
            </a:r>
            <a:endParaRPr lang="en-GB" sz="5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70705" y="2854537"/>
            <a:ext cx="95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/>
              <a:t>X</a:t>
            </a:r>
            <a:endParaRPr lang="en-GB" sz="5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70705" y="3586674"/>
            <a:ext cx="95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/>
              <a:t>Y</a:t>
            </a:r>
            <a:endParaRPr lang="en-GB" sz="5400" b="1" dirty="0"/>
          </a:p>
        </p:txBody>
      </p:sp>
      <p:pic>
        <p:nvPicPr>
          <p:cNvPr id="18" name="Picture 2" descr="http://www.clker.com/cliparts/d/3/8/2/12065670311495995000nobody_Digital_logic_gates.svg.h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24" r="65968" b="-1438"/>
          <a:stretch/>
        </p:blipFill>
        <p:spPr bwMode="auto">
          <a:xfrm>
            <a:off x="3148545" y="2990447"/>
            <a:ext cx="1863222" cy="126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Content Placeholder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7672001"/>
              </p:ext>
            </p:extLst>
          </p:nvPr>
        </p:nvGraphicFramePr>
        <p:xfrm>
          <a:off x="7363103" y="2737901"/>
          <a:ext cx="2454228" cy="23934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3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5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557">
                  <a:extLst>
                    <a:ext uri="{9D8B030D-6E8A-4147-A177-3AD203B41FA5}">
                      <a16:colId xmlns:a16="http://schemas.microsoft.com/office/drawing/2014/main" val="22171693"/>
                    </a:ext>
                  </a:extLst>
                </a:gridCol>
              </a:tblGrid>
              <a:tr h="387165">
                <a:tc>
                  <a:txBody>
                    <a:bodyPr/>
                    <a:lstStyle/>
                    <a:p>
                      <a:pPr algn="ctr"/>
                      <a:r>
                        <a:rPr lang="en-GB" sz="2100" b="1" dirty="0" smtClean="0"/>
                        <a:t>X</a:t>
                      </a:r>
                      <a:endParaRPr lang="en-GB" sz="2100" b="1" dirty="0"/>
                    </a:p>
                  </a:txBody>
                  <a:tcPr marL="59608" marR="59608" marT="29804" marB="2980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b="1" dirty="0" smtClean="0"/>
                        <a:t>Y</a:t>
                      </a:r>
                      <a:endParaRPr lang="en-GB" sz="2100" b="1" dirty="0"/>
                    </a:p>
                  </a:txBody>
                  <a:tcPr marL="59608" marR="59608" marT="29804" marB="2980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b="1" dirty="0" smtClean="0"/>
                        <a:t>X+Y</a:t>
                      </a:r>
                      <a:endParaRPr lang="en-GB" sz="2100" b="1" dirty="0"/>
                    </a:p>
                  </a:txBody>
                  <a:tcPr marL="59608" marR="59608" marT="29804" marB="2980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100" b="1" dirty="0" smtClean="0"/>
                        <a:t>Q</a:t>
                      </a:r>
                      <a:endParaRPr lang="en-GB" sz="2100" b="1" dirty="0"/>
                    </a:p>
                  </a:txBody>
                  <a:tcPr marL="59608" marR="59608" marT="29804" marB="2980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350">
                <a:tc>
                  <a:txBody>
                    <a:bodyPr/>
                    <a:lstStyle/>
                    <a:p>
                      <a:pPr algn="ctr"/>
                      <a:r>
                        <a:rPr lang="en-GB" sz="2900" dirty="0" smtClean="0"/>
                        <a:t>0</a:t>
                      </a:r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900" dirty="0" smtClean="0"/>
                        <a:t>0</a:t>
                      </a:r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900" dirty="0"/>
                    </a:p>
                  </a:txBody>
                  <a:tcPr marL="59608" marR="59608" marT="29804" marB="298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350">
                <a:tc>
                  <a:txBody>
                    <a:bodyPr/>
                    <a:lstStyle/>
                    <a:p>
                      <a:pPr algn="ctr"/>
                      <a:r>
                        <a:rPr lang="en-GB" sz="2900" dirty="0" smtClean="0"/>
                        <a:t>0</a:t>
                      </a:r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900" dirty="0" smtClean="0"/>
                        <a:t>1</a:t>
                      </a:r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900" dirty="0"/>
                    </a:p>
                  </a:txBody>
                  <a:tcPr marL="59608" marR="59608" marT="29804" marB="298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350">
                <a:tc>
                  <a:txBody>
                    <a:bodyPr/>
                    <a:lstStyle/>
                    <a:p>
                      <a:pPr algn="ctr"/>
                      <a:r>
                        <a:rPr lang="en-GB" sz="2900" dirty="0" smtClean="0"/>
                        <a:t>1</a:t>
                      </a:r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900" dirty="0" smtClean="0"/>
                        <a:t>0</a:t>
                      </a:r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900" dirty="0"/>
                    </a:p>
                  </a:txBody>
                  <a:tcPr marL="59608" marR="59608" marT="29804" marB="298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350">
                <a:tc>
                  <a:txBody>
                    <a:bodyPr/>
                    <a:lstStyle/>
                    <a:p>
                      <a:pPr algn="ctr"/>
                      <a:r>
                        <a:rPr lang="en-GB" sz="2900" dirty="0" smtClean="0"/>
                        <a:t>1</a:t>
                      </a:r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900" dirty="0" smtClean="0"/>
                        <a:t>1</a:t>
                      </a:r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900" dirty="0"/>
                    </a:p>
                  </a:txBody>
                  <a:tcPr marL="59608" marR="59608" marT="29804" marB="298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1235322" y="2882923"/>
            <a:ext cx="2153164" cy="1495723"/>
            <a:chOff x="6515088" y="3474955"/>
            <a:chExt cx="1722374" cy="1196469"/>
          </a:xfrm>
        </p:grpSpPr>
        <p:pic>
          <p:nvPicPr>
            <p:cNvPr id="22" name="Picture 2" descr="http://www.clker.com/cliparts/d/3/8/2/12065670311495995000nobody_Digital_logic_gates.svg.hi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68" r="57870" b="54819"/>
            <a:stretch/>
          </p:blipFill>
          <p:spPr bwMode="auto">
            <a:xfrm>
              <a:off x="6515088" y="3474955"/>
              <a:ext cx="1722374" cy="1196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Oval 22"/>
            <p:cNvSpPr/>
            <p:nvPr/>
          </p:nvSpPr>
          <p:spPr>
            <a:xfrm>
              <a:off x="7912894" y="4040051"/>
              <a:ext cx="113045" cy="1130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8685664" y="2780361"/>
            <a:ext cx="4250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3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Logic Gate circuits</a:t>
            </a:r>
          </a:p>
          <a:p>
            <a:r>
              <a:rPr lang="en-US" sz="2400" dirty="0" smtClean="0"/>
              <a:t>Logic gates can be combined to create logic circuits. See if you can figure out the output for the following logic gate circuits: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b="1" dirty="0" smtClean="0"/>
              <a:t>				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LO: To understand what logic gates represent and the output of each gate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67352" y="3664037"/>
            <a:ext cx="3031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29930" y="3202372"/>
            <a:ext cx="95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/>
              <a:t>Q</a:t>
            </a:r>
            <a:endParaRPr lang="en-GB" sz="5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70705" y="2854537"/>
            <a:ext cx="95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/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0705" y="3586674"/>
            <a:ext cx="95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/>
              <a:t>Y</a:t>
            </a:r>
            <a:endParaRPr lang="en-GB" sz="5400" b="1" dirty="0"/>
          </a:p>
        </p:txBody>
      </p:sp>
      <p:pic>
        <p:nvPicPr>
          <p:cNvPr id="18" name="Picture 2" descr="http://www.clker.com/cliparts/d/3/8/2/12065670311495995000nobody_Digital_logic_gates.svg.h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24" r="65968" b="-1438"/>
          <a:stretch/>
        </p:blipFill>
        <p:spPr bwMode="auto">
          <a:xfrm>
            <a:off x="3148545" y="2990447"/>
            <a:ext cx="1863222" cy="126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Content Placeholder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6903378"/>
              </p:ext>
            </p:extLst>
          </p:nvPr>
        </p:nvGraphicFramePr>
        <p:xfrm>
          <a:off x="7363103" y="2737901"/>
          <a:ext cx="2454228" cy="23934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3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5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557">
                  <a:extLst>
                    <a:ext uri="{9D8B030D-6E8A-4147-A177-3AD203B41FA5}">
                      <a16:colId xmlns:a16="http://schemas.microsoft.com/office/drawing/2014/main" val="22171693"/>
                    </a:ext>
                  </a:extLst>
                </a:gridCol>
              </a:tblGrid>
              <a:tr h="387165">
                <a:tc>
                  <a:txBody>
                    <a:bodyPr/>
                    <a:lstStyle/>
                    <a:p>
                      <a:pPr algn="ctr"/>
                      <a:r>
                        <a:rPr lang="en-GB" sz="2100" b="1" dirty="0" smtClean="0"/>
                        <a:t>X</a:t>
                      </a:r>
                      <a:endParaRPr lang="en-GB" sz="2100" b="1" dirty="0"/>
                    </a:p>
                  </a:txBody>
                  <a:tcPr marL="59608" marR="59608" marT="29804" marB="2980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b="1" dirty="0" smtClean="0"/>
                        <a:t>Y</a:t>
                      </a:r>
                      <a:endParaRPr lang="en-GB" sz="2100" b="1" dirty="0"/>
                    </a:p>
                  </a:txBody>
                  <a:tcPr marL="59608" marR="59608" marT="29804" marB="2980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b="1" dirty="0" smtClean="0"/>
                        <a:t>X.Y</a:t>
                      </a:r>
                      <a:endParaRPr lang="en-GB" sz="2100" b="1" dirty="0"/>
                    </a:p>
                  </a:txBody>
                  <a:tcPr marL="59608" marR="59608" marT="29804" marB="2980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100" b="1" dirty="0" smtClean="0"/>
                        <a:t>Q</a:t>
                      </a:r>
                      <a:endParaRPr lang="en-GB" sz="2100" b="1" dirty="0"/>
                    </a:p>
                  </a:txBody>
                  <a:tcPr marL="59608" marR="59608" marT="29804" marB="2980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350">
                <a:tc>
                  <a:txBody>
                    <a:bodyPr/>
                    <a:lstStyle/>
                    <a:p>
                      <a:pPr algn="ctr"/>
                      <a:r>
                        <a:rPr lang="en-GB" sz="2900" dirty="0" smtClean="0"/>
                        <a:t>0</a:t>
                      </a:r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900" dirty="0" smtClean="0"/>
                        <a:t>0</a:t>
                      </a:r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900" dirty="0"/>
                    </a:p>
                  </a:txBody>
                  <a:tcPr marL="59608" marR="59608" marT="29804" marB="298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350">
                <a:tc>
                  <a:txBody>
                    <a:bodyPr/>
                    <a:lstStyle/>
                    <a:p>
                      <a:pPr algn="ctr"/>
                      <a:r>
                        <a:rPr lang="en-GB" sz="2900" dirty="0" smtClean="0"/>
                        <a:t>0</a:t>
                      </a:r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900" dirty="0" smtClean="0"/>
                        <a:t>1</a:t>
                      </a:r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900" dirty="0"/>
                    </a:p>
                  </a:txBody>
                  <a:tcPr marL="59608" marR="59608" marT="29804" marB="298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350">
                <a:tc>
                  <a:txBody>
                    <a:bodyPr/>
                    <a:lstStyle/>
                    <a:p>
                      <a:pPr algn="ctr"/>
                      <a:r>
                        <a:rPr lang="en-GB" sz="2900" dirty="0" smtClean="0"/>
                        <a:t>1</a:t>
                      </a:r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900" dirty="0" smtClean="0"/>
                        <a:t>0</a:t>
                      </a:r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900" dirty="0"/>
                    </a:p>
                  </a:txBody>
                  <a:tcPr marL="59608" marR="59608" marT="29804" marB="298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350">
                <a:tc>
                  <a:txBody>
                    <a:bodyPr/>
                    <a:lstStyle/>
                    <a:p>
                      <a:pPr algn="ctr"/>
                      <a:r>
                        <a:rPr lang="en-GB" sz="2900" dirty="0" smtClean="0"/>
                        <a:t>1</a:t>
                      </a:r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900" dirty="0" smtClean="0"/>
                        <a:t>1</a:t>
                      </a:r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900" dirty="0"/>
                    </a:p>
                  </a:txBody>
                  <a:tcPr marL="59608" marR="59608" marT="29804" marB="298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8685664" y="2780361"/>
            <a:ext cx="4250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207397" y="3084358"/>
            <a:ext cx="2153656" cy="1403644"/>
            <a:chOff x="398245" y="3685228"/>
            <a:chExt cx="1698995" cy="986196"/>
          </a:xfrm>
        </p:grpSpPr>
        <p:pic>
          <p:nvPicPr>
            <p:cNvPr id="25" name="Picture 2" descr="http://www.clker.com/cliparts/d/3/8/2/12065670311495995000nobody_Digital_logic_gates.svg.hi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19" r="60361" b="83999"/>
            <a:stretch/>
          </p:blipFill>
          <p:spPr bwMode="auto">
            <a:xfrm>
              <a:off x="398245" y="3685228"/>
              <a:ext cx="1698995" cy="986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Oval 25"/>
            <p:cNvSpPr/>
            <p:nvPr/>
          </p:nvSpPr>
          <p:spPr>
            <a:xfrm>
              <a:off x="1748314" y="4040050"/>
              <a:ext cx="113045" cy="1130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0536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Logic Gate circuits</a:t>
            </a:r>
          </a:p>
          <a:p>
            <a:r>
              <a:rPr lang="en-US" sz="2400" dirty="0" smtClean="0"/>
              <a:t>Logic gates can be combined to create logic circuits. See if you can figure out the output for the following logic gate circuits: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b="1" dirty="0" smtClean="0"/>
              <a:t>				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LO: To understand what logic gates represent and the output of each gate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5798339" y="3163190"/>
            <a:ext cx="95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/>
              <a:t>Q</a:t>
            </a:r>
            <a:endParaRPr lang="en-GB" sz="5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02981" y="2176336"/>
            <a:ext cx="95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/>
              <a:t>A</a:t>
            </a:r>
            <a:endParaRPr lang="en-GB" sz="5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02981" y="2908473"/>
            <a:ext cx="95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/>
              <a:t>B</a:t>
            </a:r>
            <a:endParaRPr lang="en-GB" sz="5400" b="1" dirty="0"/>
          </a:p>
        </p:txBody>
      </p:sp>
      <p:pic>
        <p:nvPicPr>
          <p:cNvPr id="18" name="Picture 2" descr="http://www.clker.com/cliparts/d/3/8/2/12065670311495995000nobody_Digital_logic_gates.svg.h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24" r="65968" b="-1438"/>
          <a:stretch/>
        </p:blipFill>
        <p:spPr bwMode="auto">
          <a:xfrm>
            <a:off x="4172970" y="3022710"/>
            <a:ext cx="1671677" cy="113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Content Placeholder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8126530"/>
              </p:ext>
            </p:extLst>
          </p:nvPr>
        </p:nvGraphicFramePr>
        <p:xfrm>
          <a:off x="8380054" y="2333663"/>
          <a:ext cx="1840671" cy="23934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3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557">
                  <a:extLst>
                    <a:ext uri="{9D8B030D-6E8A-4147-A177-3AD203B41FA5}">
                      <a16:colId xmlns:a16="http://schemas.microsoft.com/office/drawing/2014/main" val="22171693"/>
                    </a:ext>
                  </a:extLst>
                </a:gridCol>
              </a:tblGrid>
              <a:tr h="387165">
                <a:tc>
                  <a:txBody>
                    <a:bodyPr/>
                    <a:lstStyle/>
                    <a:p>
                      <a:pPr algn="ctr"/>
                      <a:r>
                        <a:rPr lang="en-GB" sz="2100" b="1" dirty="0" smtClean="0"/>
                        <a:t>A</a:t>
                      </a:r>
                      <a:endParaRPr lang="en-GB" sz="2100" b="1" dirty="0"/>
                    </a:p>
                  </a:txBody>
                  <a:tcPr marL="59608" marR="59608" marT="29804" marB="2980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b="1" dirty="0" smtClean="0"/>
                        <a:t>B</a:t>
                      </a:r>
                      <a:endParaRPr lang="en-GB" sz="2100" b="1" dirty="0"/>
                    </a:p>
                  </a:txBody>
                  <a:tcPr marL="59608" marR="59608" marT="29804" marB="2980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100" b="1" dirty="0" smtClean="0"/>
                        <a:t>Q</a:t>
                      </a:r>
                      <a:endParaRPr lang="en-GB" sz="2100" b="1" dirty="0"/>
                    </a:p>
                  </a:txBody>
                  <a:tcPr marL="59608" marR="59608" marT="29804" marB="2980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350">
                <a:tc>
                  <a:txBody>
                    <a:bodyPr/>
                    <a:lstStyle/>
                    <a:p>
                      <a:pPr algn="ctr"/>
                      <a:r>
                        <a:rPr lang="en-GB" sz="2900" dirty="0" smtClean="0"/>
                        <a:t>0</a:t>
                      </a:r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900" dirty="0" smtClean="0"/>
                        <a:t>0</a:t>
                      </a:r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900" dirty="0"/>
                    </a:p>
                  </a:txBody>
                  <a:tcPr marL="59608" marR="59608" marT="29804" marB="298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350">
                <a:tc>
                  <a:txBody>
                    <a:bodyPr/>
                    <a:lstStyle/>
                    <a:p>
                      <a:pPr algn="ctr"/>
                      <a:r>
                        <a:rPr lang="en-GB" sz="2900" dirty="0" smtClean="0"/>
                        <a:t>0</a:t>
                      </a:r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900" dirty="0" smtClean="0"/>
                        <a:t>1</a:t>
                      </a:r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900" dirty="0"/>
                    </a:p>
                  </a:txBody>
                  <a:tcPr marL="59608" marR="59608" marT="29804" marB="298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350">
                <a:tc>
                  <a:txBody>
                    <a:bodyPr/>
                    <a:lstStyle/>
                    <a:p>
                      <a:pPr algn="ctr"/>
                      <a:r>
                        <a:rPr lang="en-GB" sz="2900" dirty="0" smtClean="0"/>
                        <a:t>1</a:t>
                      </a:r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900" dirty="0" smtClean="0"/>
                        <a:t>0</a:t>
                      </a:r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900" dirty="0"/>
                    </a:p>
                  </a:txBody>
                  <a:tcPr marL="59608" marR="59608" marT="29804" marB="298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350">
                <a:tc>
                  <a:txBody>
                    <a:bodyPr/>
                    <a:lstStyle/>
                    <a:p>
                      <a:pPr algn="ctr"/>
                      <a:r>
                        <a:rPr lang="en-GB" sz="2900" dirty="0" smtClean="0"/>
                        <a:t>1</a:t>
                      </a:r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900" dirty="0" smtClean="0"/>
                        <a:t>1</a:t>
                      </a:r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900" dirty="0"/>
                    </a:p>
                  </a:txBody>
                  <a:tcPr marL="59608" marR="59608" marT="29804" marB="298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1129306" y="2662343"/>
            <a:ext cx="1536931" cy="1001694"/>
            <a:chOff x="398245" y="3685228"/>
            <a:chExt cx="1698995" cy="986196"/>
          </a:xfrm>
        </p:grpSpPr>
        <p:pic>
          <p:nvPicPr>
            <p:cNvPr id="25" name="Picture 2" descr="http://www.clker.com/cliparts/d/3/8/2/12065670311495995000nobody_Digital_logic_gates.svg.hi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19" r="60361" b="83999"/>
            <a:stretch/>
          </p:blipFill>
          <p:spPr bwMode="auto">
            <a:xfrm>
              <a:off x="398245" y="3685228"/>
              <a:ext cx="1698995" cy="986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Oval 25"/>
            <p:cNvSpPr/>
            <p:nvPr/>
          </p:nvSpPr>
          <p:spPr>
            <a:xfrm>
              <a:off x="1748314" y="4040050"/>
              <a:ext cx="113045" cy="1130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71345" y="3695147"/>
            <a:ext cx="95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/>
              <a:t>C</a:t>
            </a:r>
            <a:endParaRPr lang="en-GB" sz="5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71345" y="4427284"/>
            <a:ext cx="95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/>
              <a:t>D</a:t>
            </a:r>
            <a:endParaRPr lang="en-GB" sz="5400" b="1" dirty="0"/>
          </a:p>
        </p:txBody>
      </p:sp>
      <p:pic>
        <p:nvPicPr>
          <p:cNvPr id="23" name="Picture 2" descr="http://www.clker.com/cliparts/d/3/8/2/12065670311495995000nobody_Digital_logic_gates.svg.h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27" r="53988" b="25771"/>
          <a:stretch/>
        </p:blipFill>
        <p:spPr bwMode="auto">
          <a:xfrm>
            <a:off x="1100647" y="3781986"/>
            <a:ext cx="1881056" cy="124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12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Logic Gate circuits</a:t>
            </a:r>
          </a:p>
          <a:p>
            <a:r>
              <a:rPr lang="en-US" sz="2400" dirty="0" smtClean="0"/>
              <a:t>Logic gates can be combined to create logic circuits. See if you can figure out the output for the following logic gate circuits: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b="1" dirty="0" smtClean="0"/>
              <a:t>				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LO: To understand what logic gates represent and the output of each gate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5798339" y="3163190"/>
            <a:ext cx="95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/>
              <a:t>Q</a:t>
            </a:r>
            <a:endParaRPr lang="en-GB" sz="5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02981" y="2176336"/>
            <a:ext cx="95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/>
              <a:t>A</a:t>
            </a:r>
            <a:endParaRPr lang="en-GB" sz="5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02981" y="2908473"/>
            <a:ext cx="95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/>
              <a:t>B</a:t>
            </a:r>
            <a:endParaRPr lang="en-GB" sz="5400" b="1" dirty="0"/>
          </a:p>
        </p:txBody>
      </p:sp>
      <p:graphicFrame>
        <p:nvGraphicFramePr>
          <p:cNvPr id="19" name="Content Placeholder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1037132"/>
              </p:ext>
            </p:extLst>
          </p:nvPr>
        </p:nvGraphicFramePr>
        <p:xfrm>
          <a:off x="8380054" y="2333663"/>
          <a:ext cx="1840671" cy="23934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3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557">
                  <a:extLst>
                    <a:ext uri="{9D8B030D-6E8A-4147-A177-3AD203B41FA5}">
                      <a16:colId xmlns:a16="http://schemas.microsoft.com/office/drawing/2014/main" val="22171693"/>
                    </a:ext>
                  </a:extLst>
                </a:gridCol>
              </a:tblGrid>
              <a:tr h="387165">
                <a:tc>
                  <a:txBody>
                    <a:bodyPr/>
                    <a:lstStyle/>
                    <a:p>
                      <a:pPr algn="ctr"/>
                      <a:r>
                        <a:rPr lang="en-GB" sz="2100" b="1" dirty="0" smtClean="0"/>
                        <a:t>A</a:t>
                      </a:r>
                      <a:endParaRPr lang="en-GB" sz="2100" b="1" dirty="0"/>
                    </a:p>
                  </a:txBody>
                  <a:tcPr marL="59608" marR="59608" marT="29804" marB="2980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b="1" dirty="0" smtClean="0"/>
                        <a:t>B</a:t>
                      </a:r>
                      <a:endParaRPr lang="en-GB" sz="2100" b="1" dirty="0"/>
                    </a:p>
                  </a:txBody>
                  <a:tcPr marL="59608" marR="59608" marT="29804" marB="2980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100" b="1" dirty="0" smtClean="0"/>
                        <a:t>Q</a:t>
                      </a:r>
                      <a:endParaRPr lang="en-GB" sz="2100" b="1" dirty="0"/>
                    </a:p>
                  </a:txBody>
                  <a:tcPr marL="59608" marR="59608" marT="29804" marB="2980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350">
                <a:tc>
                  <a:txBody>
                    <a:bodyPr/>
                    <a:lstStyle/>
                    <a:p>
                      <a:pPr algn="ctr"/>
                      <a:r>
                        <a:rPr lang="en-GB" sz="2900" dirty="0" smtClean="0"/>
                        <a:t>0</a:t>
                      </a:r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900" dirty="0" smtClean="0"/>
                        <a:t>0</a:t>
                      </a:r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900" dirty="0"/>
                    </a:p>
                  </a:txBody>
                  <a:tcPr marL="59608" marR="59608" marT="29804" marB="298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350">
                <a:tc>
                  <a:txBody>
                    <a:bodyPr/>
                    <a:lstStyle/>
                    <a:p>
                      <a:pPr algn="ctr"/>
                      <a:r>
                        <a:rPr lang="en-GB" sz="2900" dirty="0" smtClean="0"/>
                        <a:t>0</a:t>
                      </a:r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900" dirty="0" smtClean="0"/>
                        <a:t>1</a:t>
                      </a:r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900" dirty="0"/>
                    </a:p>
                  </a:txBody>
                  <a:tcPr marL="59608" marR="59608" marT="29804" marB="298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350">
                <a:tc>
                  <a:txBody>
                    <a:bodyPr/>
                    <a:lstStyle/>
                    <a:p>
                      <a:pPr algn="ctr"/>
                      <a:r>
                        <a:rPr lang="en-GB" sz="2900" dirty="0" smtClean="0"/>
                        <a:t>1</a:t>
                      </a:r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900" dirty="0" smtClean="0"/>
                        <a:t>0</a:t>
                      </a:r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900" dirty="0"/>
                    </a:p>
                  </a:txBody>
                  <a:tcPr marL="59608" marR="59608" marT="29804" marB="298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350">
                <a:tc>
                  <a:txBody>
                    <a:bodyPr/>
                    <a:lstStyle/>
                    <a:p>
                      <a:pPr algn="ctr"/>
                      <a:r>
                        <a:rPr lang="en-GB" sz="2900" dirty="0" smtClean="0"/>
                        <a:t>1</a:t>
                      </a:r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900" dirty="0" smtClean="0"/>
                        <a:t>1</a:t>
                      </a:r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900" dirty="0"/>
                    </a:p>
                  </a:txBody>
                  <a:tcPr marL="59608" marR="59608" marT="29804" marB="298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1129306" y="2662343"/>
            <a:ext cx="1536931" cy="1001694"/>
            <a:chOff x="398245" y="3685228"/>
            <a:chExt cx="1698995" cy="986196"/>
          </a:xfrm>
        </p:grpSpPr>
        <p:pic>
          <p:nvPicPr>
            <p:cNvPr id="25" name="Picture 2" descr="http://www.clker.com/cliparts/d/3/8/2/12065670311495995000nobody_Digital_logic_gates.svg.hi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19" r="60361" b="83999"/>
            <a:stretch/>
          </p:blipFill>
          <p:spPr bwMode="auto">
            <a:xfrm>
              <a:off x="398245" y="3685228"/>
              <a:ext cx="1698995" cy="986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Oval 25"/>
            <p:cNvSpPr/>
            <p:nvPr/>
          </p:nvSpPr>
          <p:spPr>
            <a:xfrm>
              <a:off x="1748314" y="4040050"/>
              <a:ext cx="113045" cy="1130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71345" y="3695147"/>
            <a:ext cx="95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/>
              <a:t>C</a:t>
            </a:r>
            <a:endParaRPr lang="en-GB" sz="5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71345" y="4427284"/>
            <a:ext cx="95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/>
              <a:t>D</a:t>
            </a:r>
            <a:endParaRPr lang="en-GB" sz="5400" b="1" dirty="0"/>
          </a:p>
        </p:txBody>
      </p:sp>
      <p:pic>
        <p:nvPicPr>
          <p:cNvPr id="24" name="Picture 2" descr="http://www.clker.com/cliparts/d/3/8/2/12065670311495995000nobody_Digital_logic_gates.svg.h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9" r="60361" b="83999"/>
          <a:stretch/>
        </p:blipFill>
        <p:spPr bwMode="auto">
          <a:xfrm>
            <a:off x="1095358" y="4131813"/>
            <a:ext cx="1698995" cy="98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://www.clker.com/cliparts/d/3/8/2/12065670311495995000nobody_Digital_logic_gates.svg.h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68" r="57870" b="54819"/>
          <a:stretch/>
        </p:blipFill>
        <p:spPr bwMode="auto">
          <a:xfrm>
            <a:off x="3398606" y="3080151"/>
            <a:ext cx="1722374" cy="119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633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Logic Gate circuits</a:t>
            </a:r>
          </a:p>
          <a:p>
            <a:r>
              <a:rPr lang="en-US" sz="2400" dirty="0" smtClean="0"/>
              <a:t>Logic gates can be combined to create logic circuits. See if you can figure out the output for the following logic gate circuits: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b="1" dirty="0" smtClean="0"/>
              <a:t>				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LO: To understand what logic gates represent and the output of each gate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5920831" y="2771817"/>
            <a:ext cx="95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/>
              <a:t>Q</a:t>
            </a:r>
            <a:endParaRPr lang="en-GB" sz="5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02981" y="2176336"/>
            <a:ext cx="95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/>
              <a:t>A</a:t>
            </a:r>
            <a:endParaRPr lang="en-GB" sz="5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02981" y="2908473"/>
            <a:ext cx="95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/>
              <a:t>B</a:t>
            </a:r>
            <a:endParaRPr lang="en-GB" sz="5400" b="1" dirty="0"/>
          </a:p>
        </p:txBody>
      </p:sp>
      <p:graphicFrame>
        <p:nvGraphicFramePr>
          <p:cNvPr id="19" name="Content Placeholder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1939343"/>
              </p:ext>
            </p:extLst>
          </p:nvPr>
        </p:nvGraphicFramePr>
        <p:xfrm>
          <a:off x="8380054" y="2333663"/>
          <a:ext cx="1840671" cy="23934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3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557">
                  <a:extLst>
                    <a:ext uri="{9D8B030D-6E8A-4147-A177-3AD203B41FA5}">
                      <a16:colId xmlns:a16="http://schemas.microsoft.com/office/drawing/2014/main" val="22171693"/>
                    </a:ext>
                  </a:extLst>
                </a:gridCol>
              </a:tblGrid>
              <a:tr h="387165">
                <a:tc>
                  <a:txBody>
                    <a:bodyPr/>
                    <a:lstStyle/>
                    <a:p>
                      <a:pPr algn="ctr"/>
                      <a:r>
                        <a:rPr lang="en-GB" sz="2100" b="1" dirty="0" smtClean="0"/>
                        <a:t>A</a:t>
                      </a:r>
                      <a:endParaRPr lang="en-GB" sz="2100" b="1" dirty="0"/>
                    </a:p>
                  </a:txBody>
                  <a:tcPr marL="59608" marR="59608" marT="29804" marB="2980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b="1" dirty="0" smtClean="0"/>
                        <a:t>B</a:t>
                      </a:r>
                      <a:endParaRPr lang="en-GB" sz="2100" b="1" dirty="0"/>
                    </a:p>
                  </a:txBody>
                  <a:tcPr marL="59608" marR="59608" marT="29804" marB="2980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100" b="1" dirty="0" smtClean="0"/>
                        <a:t>Q</a:t>
                      </a:r>
                      <a:endParaRPr lang="en-GB" sz="2100" b="1" dirty="0"/>
                    </a:p>
                  </a:txBody>
                  <a:tcPr marL="59608" marR="59608" marT="29804" marB="2980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350">
                <a:tc>
                  <a:txBody>
                    <a:bodyPr/>
                    <a:lstStyle/>
                    <a:p>
                      <a:pPr algn="ctr"/>
                      <a:r>
                        <a:rPr lang="en-GB" sz="2900" dirty="0" smtClean="0"/>
                        <a:t>0</a:t>
                      </a:r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900" dirty="0" smtClean="0"/>
                        <a:t>0</a:t>
                      </a:r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900" dirty="0"/>
                    </a:p>
                  </a:txBody>
                  <a:tcPr marL="59608" marR="59608" marT="29804" marB="298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350">
                <a:tc>
                  <a:txBody>
                    <a:bodyPr/>
                    <a:lstStyle/>
                    <a:p>
                      <a:pPr algn="ctr"/>
                      <a:r>
                        <a:rPr lang="en-GB" sz="2900" dirty="0" smtClean="0"/>
                        <a:t>0</a:t>
                      </a:r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900" dirty="0" smtClean="0"/>
                        <a:t>1</a:t>
                      </a:r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900" dirty="0"/>
                    </a:p>
                  </a:txBody>
                  <a:tcPr marL="59608" marR="59608" marT="29804" marB="298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350">
                <a:tc>
                  <a:txBody>
                    <a:bodyPr/>
                    <a:lstStyle/>
                    <a:p>
                      <a:pPr algn="ctr"/>
                      <a:r>
                        <a:rPr lang="en-GB" sz="2900" dirty="0" smtClean="0"/>
                        <a:t>1</a:t>
                      </a:r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900" dirty="0" smtClean="0"/>
                        <a:t>0</a:t>
                      </a:r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900" dirty="0"/>
                    </a:p>
                  </a:txBody>
                  <a:tcPr marL="59608" marR="59608" marT="29804" marB="298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350">
                <a:tc>
                  <a:txBody>
                    <a:bodyPr/>
                    <a:lstStyle/>
                    <a:p>
                      <a:pPr algn="ctr"/>
                      <a:r>
                        <a:rPr lang="en-GB" sz="2900" dirty="0" smtClean="0"/>
                        <a:t>1</a:t>
                      </a:r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900" dirty="0" smtClean="0"/>
                        <a:t>1</a:t>
                      </a:r>
                      <a:endParaRPr lang="en-GB" sz="2900" dirty="0"/>
                    </a:p>
                  </a:txBody>
                  <a:tcPr marL="59608" marR="59608" marT="29804" marB="2980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900" dirty="0"/>
                    </a:p>
                  </a:txBody>
                  <a:tcPr marL="59608" marR="59608" marT="29804" marB="298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1129306" y="2662343"/>
            <a:ext cx="1536931" cy="1001694"/>
            <a:chOff x="398245" y="3685228"/>
            <a:chExt cx="1698995" cy="986196"/>
          </a:xfrm>
        </p:grpSpPr>
        <p:pic>
          <p:nvPicPr>
            <p:cNvPr id="25" name="Picture 2" descr="http://www.clker.com/cliparts/d/3/8/2/12065670311495995000nobody_Digital_logic_gates.svg.hi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19" r="60361" b="83999"/>
            <a:stretch/>
          </p:blipFill>
          <p:spPr bwMode="auto">
            <a:xfrm>
              <a:off x="398245" y="3685228"/>
              <a:ext cx="1698995" cy="986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Oval 25"/>
            <p:cNvSpPr/>
            <p:nvPr/>
          </p:nvSpPr>
          <p:spPr>
            <a:xfrm>
              <a:off x="1748314" y="4040050"/>
              <a:ext cx="113045" cy="1130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71345" y="3695147"/>
            <a:ext cx="95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/>
              <a:t>C</a:t>
            </a:r>
            <a:endParaRPr lang="en-GB" sz="5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71345" y="4427284"/>
            <a:ext cx="95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/>
              <a:t>D</a:t>
            </a:r>
            <a:endParaRPr lang="en-GB" sz="5400" b="1" dirty="0"/>
          </a:p>
        </p:txBody>
      </p:sp>
      <p:pic>
        <p:nvPicPr>
          <p:cNvPr id="24" name="Picture 2" descr="http://www.clker.com/cliparts/d/3/8/2/12065670311495995000nobody_Digital_logic_gates.svg.h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9" r="60361" b="83999"/>
          <a:stretch/>
        </p:blipFill>
        <p:spPr bwMode="auto">
          <a:xfrm>
            <a:off x="1095358" y="4131813"/>
            <a:ext cx="1698995" cy="98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://www.clker.com/cliparts/d/3/8/2/12065670311495995000nobody_Digital_logic_gates.svg.h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68" r="57870" b="54819"/>
          <a:stretch/>
        </p:blipFill>
        <p:spPr bwMode="auto">
          <a:xfrm>
            <a:off x="4216110" y="2638001"/>
            <a:ext cx="1722374" cy="119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www.clker.com/cliparts/d/3/8/2/12065670311495995000nobody_Digital_logic_gates.svg.h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24" r="65968" b="-1438"/>
          <a:stretch/>
        </p:blipFill>
        <p:spPr bwMode="auto">
          <a:xfrm>
            <a:off x="2544433" y="3936578"/>
            <a:ext cx="1671677" cy="113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616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Task:</a:t>
            </a:r>
          </a:p>
          <a:p>
            <a:r>
              <a:rPr lang="en-US" sz="2400" dirty="0" smtClean="0"/>
              <a:t>Using the logic gates we have discussed this lesson, draw 3 logic circuits.</a:t>
            </a:r>
          </a:p>
          <a:p>
            <a:r>
              <a:rPr lang="en-US" sz="2400" dirty="0" smtClean="0"/>
              <a:t>Swap these with a partner and identify what the output is </a:t>
            </a:r>
          </a:p>
          <a:p>
            <a:r>
              <a:rPr lang="en-US" sz="2400" dirty="0" smtClean="0"/>
              <a:t>Then check the answer is correct by comparing answers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b="1" dirty="0" smtClean="0"/>
              <a:t>				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LO: To understand what logic gates represent and the output of each gate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040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Boolean </a:t>
            </a:r>
            <a:r>
              <a:rPr lang="en-US" sz="2400" b="1" dirty="0"/>
              <a:t>expressions</a:t>
            </a:r>
            <a:r>
              <a:rPr lang="en-US" sz="2400" b="1" dirty="0" smtClean="0"/>
              <a:t> for Logic gates / circuits</a:t>
            </a:r>
          </a:p>
          <a:p>
            <a:r>
              <a:rPr lang="en-US" sz="2400" dirty="0" smtClean="0"/>
              <a:t>As well as using the symbols to represent Boolean logic, equations can be used.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b="1" dirty="0" smtClean="0"/>
              <a:t>				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LO: To understand what logic gates represent and the output of each gate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2" descr="http://www.clker.com/cliparts/d/3/8/2/12065670311495995000nobody_Digital_logic_gates.svg.h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9" r="60361" b="83999"/>
          <a:stretch/>
        </p:blipFill>
        <p:spPr bwMode="auto">
          <a:xfrm>
            <a:off x="990805" y="2528230"/>
            <a:ext cx="1313529" cy="76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clker.com/cliparts/d/3/8/2/12065670311495995000nobody_Digital_logic_gates.svg.h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68" r="57870" b="54819"/>
          <a:stretch/>
        </p:blipFill>
        <p:spPr bwMode="auto">
          <a:xfrm>
            <a:off x="993217" y="3225197"/>
            <a:ext cx="1331603" cy="92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clker.com/cliparts/d/3/8/2/12065670311495995000nobody_Digital_logic_gates.svg.h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24" r="65968" b="-1438"/>
          <a:stretch/>
        </p:blipFill>
        <p:spPr bwMode="auto">
          <a:xfrm>
            <a:off x="990805" y="4070379"/>
            <a:ext cx="1492602" cy="101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076578" y="2497129"/>
            <a:ext cx="1299284" cy="728068"/>
            <a:chOff x="398245" y="3685228"/>
            <a:chExt cx="1698995" cy="986196"/>
          </a:xfrm>
        </p:grpSpPr>
        <p:pic>
          <p:nvPicPr>
            <p:cNvPr id="12" name="Picture 2" descr="http://www.clker.com/cliparts/d/3/8/2/12065670311495995000nobody_Digital_logic_gates.svg.hi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19" r="60361" b="83999"/>
            <a:stretch/>
          </p:blipFill>
          <p:spPr bwMode="auto">
            <a:xfrm>
              <a:off x="398245" y="3685228"/>
              <a:ext cx="1698995" cy="986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Oval 12"/>
            <p:cNvSpPr/>
            <p:nvPr/>
          </p:nvSpPr>
          <p:spPr>
            <a:xfrm>
              <a:off x="1748314" y="4040050"/>
              <a:ext cx="113045" cy="1130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4" name="Picture 2" descr="http://www.clker.com/cliparts/d/3/8/2/12065670311495995000nobody_Digital_logic_gates.svg.h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27" r="53988" b="25771"/>
          <a:stretch/>
        </p:blipFill>
        <p:spPr bwMode="auto">
          <a:xfrm>
            <a:off x="5076578" y="3223661"/>
            <a:ext cx="1396532" cy="92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5198555" y="4197607"/>
            <a:ext cx="1274555" cy="885386"/>
            <a:chOff x="6515088" y="3474955"/>
            <a:chExt cx="1722374" cy="1196469"/>
          </a:xfrm>
        </p:grpSpPr>
        <p:pic>
          <p:nvPicPr>
            <p:cNvPr id="16" name="Picture 2" descr="http://www.clker.com/cliparts/d/3/8/2/12065670311495995000nobody_Digital_logic_gates.svg.hi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68" r="57870" b="54819"/>
            <a:stretch/>
          </p:blipFill>
          <p:spPr bwMode="auto">
            <a:xfrm>
              <a:off x="6515088" y="3474955"/>
              <a:ext cx="1722374" cy="1196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Oval 16"/>
            <p:cNvSpPr/>
            <p:nvPr/>
          </p:nvSpPr>
          <p:spPr>
            <a:xfrm>
              <a:off x="7912894" y="4040051"/>
              <a:ext cx="113045" cy="1130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127620" y="2303306"/>
            <a:ext cx="1377104" cy="911548"/>
            <a:chOff x="324241" y="3457349"/>
            <a:chExt cx="1881056" cy="1245130"/>
          </a:xfrm>
        </p:grpSpPr>
        <p:pic>
          <p:nvPicPr>
            <p:cNvPr id="19" name="Picture 2" descr="http://www.clker.com/cliparts/d/3/8/2/12065670311495995000nobody_Digital_logic_gates.svg.hi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7" r="53988" b="25771"/>
            <a:stretch/>
          </p:blipFill>
          <p:spPr bwMode="auto">
            <a:xfrm>
              <a:off x="324241" y="3457349"/>
              <a:ext cx="1881056" cy="1245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Oval 19"/>
            <p:cNvSpPr/>
            <p:nvPr/>
          </p:nvSpPr>
          <p:spPr>
            <a:xfrm>
              <a:off x="1864000" y="4088260"/>
              <a:ext cx="113045" cy="1130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685298" y="2581719"/>
            <a:ext cx="608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A.B</a:t>
            </a:r>
            <a:endParaRPr lang="en-GB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483407" y="2034450"/>
            <a:ext cx="103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Equation</a:t>
            </a:r>
            <a:endParaRPr lang="en-GB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129991" y="2034450"/>
            <a:ext cx="88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Symbol</a:t>
            </a:r>
            <a:endParaRPr lang="en-GB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685298" y="3455032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A+B</a:t>
            </a:r>
            <a:endParaRPr lang="en-GB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863856" y="436728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A</a:t>
            </a:r>
            <a:endParaRPr lang="en-GB" sz="24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955299" y="4425476"/>
            <a:ext cx="1813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78703" y="2035919"/>
            <a:ext cx="103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Equation</a:t>
            </a:r>
            <a:endParaRPr lang="en-GB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225287" y="2035919"/>
            <a:ext cx="88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Symbol</a:t>
            </a:r>
            <a:endParaRPr lang="en-GB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819376" y="2550311"/>
            <a:ext cx="608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A.B</a:t>
            </a:r>
            <a:endParaRPr lang="en-GB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878195" y="4391481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A+B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6890658" y="2595908"/>
            <a:ext cx="4532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980904" y="4469042"/>
            <a:ext cx="4532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6819376" y="3423624"/>
            <a:ext cx="683200" cy="461665"/>
            <a:chOff x="6819376" y="3423624"/>
            <a:chExt cx="683200" cy="461665"/>
          </a:xfrm>
        </p:grpSpPr>
        <p:sp>
          <p:nvSpPr>
            <p:cNvPr id="31" name="TextBox 30"/>
            <p:cNvSpPr txBox="1"/>
            <p:nvPr/>
          </p:nvSpPr>
          <p:spPr>
            <a:xfrm>
              <a:off x="6819376" y="3423624"/>
              <a:ext cx="6832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A+B</a:t>
              </a:r>
              <a:endParaRPr lang="en-GB" sz="2400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7088982" y="3595688"/>
              <a:ext cx="144427" cy="1439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661186" y="2550310"/>
            <a:ext cx="683200" cy="461665"/>
            <a:chOff x="6819376" y="3423624"/>
            <a:chExt cx="683200" cy="461665"/>
          </a:xfrm>
        </p:grpSpPr>
        <p:sp>
          <p:nvSpPr>
            <p:cNvPr id="39" name="TextBox 38"/>
            <p:cNvSpPr txBox="1"/>
            <p:nvPr/>
          </p:nvSpPr>
          <p:spPr>
            <a:xfrm>
              <a:off x="6819376" y="3423624"/>
              <a:ext cx="6832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A+B</a:t>
              </a:r>
              <a:endParaRPr lang="en-GB" sz="2400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7088982" y="3595688"/>
              <a:ext cx="144427" cy="1439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0557641" y="2028953"/>
            <a:ext cx="103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Equation</a:t>
            </a:r>
            <a:endParaRPr lang="en-GB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204225" y="2028953"/>
            <a:ext cx="88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Symbol</a:t>
            </a:r>
            <a:endParaRPr lang="en-GB" b="1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10774279" y="2612099"/>
            <a:ext cx="4532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89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Task </a:t>
            </a:r>
          </a:p>
          <a:p>
            <a:r>
              <a:rPr lang="en-US" sz="2400" dirty="0" smtClean="0"/>
              <a:t>How would you represent the following using Boolean expressions: 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 smtClean="0"/>
              <a:t>A AND B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 smtClean="0"/>
              <a:t>A XOR B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 smtClean="0"/>
              <a:t>NOT A AND B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 smtClean="0"/>
              <a:t>A NOR B</a:t>
            </a:r>
            <a:endParaRPr lang="en-US" dirty="0"/>
          </a:p>
          <a:p>
            <a:pPr marL="514350" indent="-514350">
              <a:buFont typeface="+mj-lt"/>
              <a:buAutoNum type="romanLcPeriod"/>
            </a:pPr>
            <a:r>
              <a:rPr lang="en-US" sz="2400" dirty="0" smtClean="0"/>
              <a:t>A XOR B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 smtClean="0"/>
              <a:t>A XNOR B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 smtClean="0"/>
              <a:t>(NOT A) AND B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 smtClean="0"/>
              <a:t>A OR (NOT B)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LO: To understand what logic gates represent and the output of each gate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3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Task </a:t>
            </a:r>
          </a:p>
          <a:p>
            <a:r>
              <a:rPr lang="en-US" sz="2400" dirty="0" smtClean="0"/>
              <a:t>Go back to the logic circuits you drew and try to write the Boolean </a:t>
            </a:r>
            <a:r>
              <a:rPr lang="en-US" sz="2400" dirty="0"/>
              <a:t>expressions </a:t>
            </a:r>
            <a:r>
              <a:rPr lang="en-US" sz="2400" dirty="0" smtClean="0"/>
              <a:t>for each of them.</a:t>
            </a:r>
          </a:p>
          <a:p>
            <a:r>
              <a:rPr lang="en-US" sz="2400" dirty="0" smtClean="0"/>
              <a:t>Use brackets to help you with the order of operation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LO: To understand what logic gates represent and the output of each gate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80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Logic Gate symbols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Logic circuits are drawn using symbols to represent each type of logic gate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Each logic gate can be represented in an electrical circuit. Here are some examples: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LO: To understand what logic gates represent and the output of each gate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2" descr="http://www.clker.com/cliparts/d/3/8/2/12065670311495995000nobody_Digital_logic_gates.svg.h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68" r="57870" b="54819"/>
          <a:stretch/>
        </p:blipFill>
        <p:spPr bwMode="auto">
          <a:xfrm>
            <a:off x="6689655" y="1942769"/>
            <a:ext cx="1722374" cy="119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clker.com/cliparts/d/3/8/2/12065670311495995000nobody_Digital_logic_gates.svg.h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27" r="53988" b="25771"/>
          <a:stretch/>
        </p:blipFill>
        <p:spPr bwMode="auto">
          <a:xfrm>
            <a:off x="4157193" y="1942769"/>
            <a:ext cx="1881056" cy="124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clker.com/cliparts/d/3/8/2/12065670311495995000nobody_Digital_logic_gates.svg.h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24" r="65968" b="-1438"/>
          <a:stretch/>
        </p:blipFill>
        <p:spPr bwMode="auto">
          <a:xfrm>
            <a:off x="9299135" y="2026480"/>
            <a:ext cx="1391297" cy="94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clker.com/cliparts/d/3/8/2/12065670311495995000nobody_Digital_logic_gates.svg.h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9" r="60361" b="83999"/>
          <a:stretch/>
        </p:blipFill>
        <p:spPr bwMode="auto">
          <a:xfrm>
            <a:off x="1977663" y="2183651"/>
            <a:ext cx="1698995" cy="98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Homework </a:t>
            </a:r>
          </a:p>
          <a:p>
            <a:r>
              <a:rPr lang="en-GB" sz="2400" dirty="0" smtClean="0"/>
              <a:t>Is it possible to replicate the logic of each of the following gates using just NAND gates?</a:t>
            </a:r>
            <a:endParaRPr lang="en-GB" sz="2400" dirty="0"/>
          </a:p>
          <a:p>
            <a:endParaRPr lang="en-GB" sz="2400" dirty="0" smtClean="0"/>
          </a:p>
          <a:p>
            <a:pPr marL="1028700" lvl="1" indent="-342900"/>
            <a:r>
              <a:rPr lang="en-GB" sz="3200" dirty="0" smtClean="0"/>
              <a:t>AND</a:t>
            </a:r>
            <a:endParaRPr lang="en-GB" sz="3200" dirty="0"/>
          </a:p>
          <a:p>
            <a:pPr marL="1028700" lvl="1" indent="-342900"/>
            <a:r>
              <a:rPr lang="en-GB" sz="3200" dirty="0" smtClean="0"/>
              <a:t>OR</a:t>
            </a:r>
          </a:p>
          <a:p>
            <a:pPr marL="1028700" lvl="1" indent="-342900"/>
            <a:r>
              <a:rPr lang="en-GB" sz="3200" dirty="0" smtClean="0"/>
              <a:t>NOT</a:t>
            </a:r>
          </a:p>
          <a:p>
            <a:pPr marL="1028700" lvl="1" indent="-342900"/>
            <a:r>
              <a:rPr lang="en-GB" sz="3200" dirty="0" smtClean="0"/>
              <a:t>NOR</a:t>
            </a:r>
          </a:p>
          <a:p>
            <a:endParaRPr lang="en-GB" sz="2400" dirty="0"/>
          </a:p>
          <a:p>
            <a:r>
              <a:rPr lang="en-GB" sz="2400" dirty="0" smtClean="0"/>
              <a:t>Research this, and then draw and label diagrams to show how this is possible</a:t>
            </a:r>
            <a:endParaRPr lang="en-GB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LO: To understand what logic gates represent and the output of each gate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286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29" y="562249"/>
            <a:ext cx="688908" cy="7376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529" y="1510470"/>
            <a:ext cx="688908" cy="7437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012" y="2424536"/>
            <a:ext cx="658425" cy="731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5004" y="1402085"/>
            <a:ext cx="999831" cy="11888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1876" y="2533860"/>
            <a:ext cx="640135" cy="792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4296" y="4801528"/>
            <a:ext cx="829128" cy="6279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1876" y="3722683"/>
            <a:ext cx="707197" cy="658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5004" y="4662156"/>
            <a:ext cx="1103655" cy="9907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8054" y="3115034"/>
            <a:ext cx="1019618" cy="11013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04238" y="4816745"/>
            <a:ext cx="1034388" cy="688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44865" y="4867611"/>
            <a:ext cx="630554" cy="7772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23100" y="4765103"/>
            <a:ext cx="740092" cy="7400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4" b="25451"/>
          <a:stretch/>
        </p:blipFill>
        <p:spPr>
          <a:xfrm>
            <a:off x="3334744" y="2090431"/>
            <a:ext cx="2010229" cy="52190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228715" y="1622138"/>
            <a:ext cx="3203848" cy="230364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u="sng" dirty="0" smtClean="0">
                <a:solidFill>
                  <a:srgbClr val="FFFF00"/>
                </a:solidFill>
              </a:rPr>
              <a:t>Key words:</a:t>
            </a:r>
          </a:p>
          <a:p>
            <a:pPr algn="ctr"/>
            <a:r>
              <a:rPr lang="en-GB" sz="2400" dirty="0" smtClean="0">
                <a:solidFill>
                  <a:srgbClr val="FFFF00"/>
                </a:solidFill>
              </a:rPr>
              <a:t>Noted clearly</a:t>
            </a:r>
          </a:p>
          <a:p>
            <a:pPr algn="ctr"/>
            <a:r>
              <a:rPr lang="en-GB" sz="2400" dirty="0" smtClean="0">
                <a:solidFill>
                  <a:srgbClr val="FFFF00"/>
                </a:solidFill>
              </a:rPr>
              <a:t>Topic specific vocabulary wherever necessary</a:t>
            </a:r>
            <a:endParaRPr lang="en-GB" sz="2400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28345" y="2405789"/>
            <a:ext cx="247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Icon for extension activity if appropriate</a:t>
            </a:r>
            <a:endParaRPr lang="en-GB" dirty="0"/>
          </a:p>
        </p:txBody>
      </p:sp>
      <p:pic>
        <p:nvPicPr>
          <p:cNvPr id="17" name="Picture 16" descr="http://bestclipartblog.com/clipart-pics/ear-clip-art-14.jpg">
            <a:hlinkClick r:id="rId15"/>
          </p:cNvPr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047" y="3287833"/>
            <a:ext cx="536595" cy="88001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3683335" y="3310219"/>
            <a:ext cx="2013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 might want to develop subject specific icons</a:t>
            </a:r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04" y="4162581"/>
            <a:ext cx="1196904" cy="89767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435735" y="2817546"/>
            <a:ext cx="1432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Icon same colour as </a:t>
            </a:r>
            <a:r>
              <a:rPr lang="en-GB" dirty="0" err="1" smtClean="0"/>
              <a:t>dept</a:t>
            </a:r>
            <a:r>
              <a:rPr lang="en-GB" dirty="0" smtClean="0"/>
              <a:t> ex book</a:t>
            </a:r>
            <a:endParaRPr lang="en-GB" dirty="0"/>
          </a:p>
        </p:txBody>
      </p:sp>
      <p:pic>
        <p:nvPicPr>
          <p:cNvPr id="21" name="Picture 12" descr="image00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4416425"/>
            <a:ext cx="992188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27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Logic Gates in electrical circuits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LO: To understand what logic gates represent and the output of each gate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28" y="2228964"/>
            <a:ext cx="4068119" cy="24625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984" y="2228964"/>
            <a:ext cx="4691020" cy="219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4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Logic Gate outputs</a:t>
            </a:r>
          </a:p>
          <a:p>
            <a:r>
              <a:rPr lang="en-US" sz="2400" dirty="0" smtClean="0"/>
              <a:t>Each logic gate accepts two inputs (except the NOT gate) and provides one output</a:t>
            </a:r>
          </a:p>
          <a:p>
            <a:r>
              <a:rPr lang="en-US" sz="2400" dirty="0" smtClean="0"/>
              <a:t>The rules for each logic gate are as follows:</a:t>
            </a:r>
          </a:p>
          <a:p>
            <a:endParaRPr lang="en-US" sz="2400" dirty="0" smtClean="0"/>
          </a:p>
          <a:p>
            <a:r>
              <a:rPr lang="en-US" b="1" dirty="0" smtClean="0"/>
              <a:t>AND Gates 					OR </a:t>
            </a:r>
            <a:r>
              <a:rPr lang="en-US" b="1" dirty="0"/>
              <a:t>Gates</a:t>
            </a:r>
          </a:p>
          <a:p>
            <a:endParaRPr lang="en-US" b="1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LO: To understand what logic gates represent and the output of each gate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11" name="Content Placeholder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923470"/>
              </p:ext>
            </p:extLst>
          </p:nvPr>
        </p:nvGraphicFramePr>
        <p:xfrm>
          <a:off x="2425342" y="3288391"/>
          <a:ext cx="1712790" cy="165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518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 smtClean="0"/>
                        <a:t>X</a:t>
                      </a:r>
                      <a:endParaRPr lang="en-GB" sz="1500" b="1" dirty="0"/>
                    </a:p>
                  </a:txBody>
                  <a:tcPr marL="41600" marR="41600" marT="20800" marB="208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 smtClean="0"/>
                        <a:t>Y</a:t>
                      </a:r>
                      <a:endParaRPr lang="en-GB" sz="1500" b="1" dirty="0"/>
                    </a:p>
                  </a:txBody>
                  <a:tcPr marL="41600" marR="41600" marT="20800" marB="208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 smtClean="0"/>
                        <a:t>Q</a:t>
                      </a:r>
                      <a:endParaRPr lang="en-GB" sz="1500" b="1" dirty="0"/>
                    </a:p>
                  </a:txBody>
                  <a:tcPr marL="41600" marR="41600" marT="20800" marB="208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389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389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389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389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7" name="Picture 2" descr="http://www.clker.com/cliparts/d/3/8/2/12065670311495995000nobody_Digital_logic_gates.svg.h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9" r="60361" b="83999"/>
          <a:stretch/>
        </p:blipFill>
        <p:spPr bwMode="auto">
          <a:xfrm>
            <a:off x="261409" y="3683998"/>
            <a:ext cx="1698995" cy="98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.clker.com/cliparts/d/3/8/2/12065670311495995000nobody_Digital_logic_gates.svg.h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68" r="57870" b="54819"/>
          <a:stretch/>
        </p:blipFill>
        <p:spPr bwMode="auto">
          <a:xfrm>
            <a:off x="6561685" y="3518056"/>
            <a:ext cx="1722374" cy="119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Content Placeholder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7253303"/>
              </p:ext>
            </p:extLst>
          </p:nvPr>
        </p:nvGraphicFramePr>
        <p:xfrm>
          <a:off x="8695910" y="3268674"/>
          <a:ext cx="1712790" cy="165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518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 smtClean="0"/>
                        <a:t>X</a:t>
                      </a:r>
                      <a:endParaRPr lang="en-GB" sz="1500" b="1" dirty="0"/>
                    </a:p>
                  </a:txBody>
                  <a:tcPr marL="41600" marR="41600" marT="20800" marB="208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 smtClean="0"/>
                        <a:t>Y</a:t>
                      </a:r>
                      <a:endParaRPr lang="en-GB" sz="1500" b="1" dirty="0"/>
                    </a:p>
                  </a:txBody>
                  <a:tcPr marL="41600" marR="41600" marT="20800" marB="208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 smtClean="0"/>
                        <a:t>Q</a:t>
                      </a:r>
                      <a:endParaRPr lang="en-GB" sz="1500" b="1" dirty="0"/>
                    </a:p>
                  </a:txBody>
                  <a:tcPr marL="41600" marR="41600" marT="20800" marB="208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389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389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389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389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47744" y="2679180"/>
            <a:ext cx="148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Truth table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718560" y="2913163"/>
            <a:ext cx="182880" cy="248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04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Logic Gate outputs</a:t>
            </a:r>
          </a:p>
          <a:p>
            <a:r>
              <a:rPr lang="en-US" sz="2400" dirty="0" smtClean="0"/>
              <a:t>Each logic gate accepts two inputs (except the NOT gate) and provides one output</a:t>
            </a:r>
          </a:p>
          <a:p>
            <a:r>
              <a:rPr lang="en-US" sz="2400" dirty="0" smtClean="0"/>
              <a:t>The rules for each logic gate are as follows:</a:t>
            </a:r>
          </a:p>
          <a:p>
            <a:endParaRPr lang="en-US" sz="2400" dirty="0" smtClean="0"/>
          </a:p>
          <a:p>
            <a:r>
              <a:rPr lang="en-US" b="1" dirty="0" smtClean="0"/>
              <a:t>NOT Gates 					XOR </a:t>
            </a:r>
            <a:r>
              <a:rPr lang="en-US" b="1" dirty="0"/>
              <a:t>Gates</a:t>
            </a:r>
          </a:p>
          <a:p>
            <a:endParaRPr lang="en-US" b="1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LO: To understand what logic gates represent and the output of each gate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11" name="Content Placeholder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5428363"/>
              </p:ext>
            </p:extLst>
          </p:nvPr>
        </p:nvGraphicFramePr>
        <p:xfrm>
          <a:off x="2425342" y="3288391"/>
          <a:ext cx="1141860" cy="96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518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 smtClean="0"/>
                        <a:t>X</a:t>
                      </a:r>
                      <a:endParaRPr lang="en-GB" sz="1500" b="1" dirty="0"/>
                    </a:p>
                  </a:txBody>
                  <a:tcPr marL="41600" marR="41600" marT="20800" marB="208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 smtClean="0"/>
                        <a:t>Q</a:t>
                      </a:r>
                      <a:endParaRPr lang="en-GB" sz="1500" b="1" dirty="0"/>
                    </a:p>
                  </a:txBody>
                  <a:tcPr marL="41600" marR="41600" marT="20800" marB="208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389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389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3436267"/>
              </p:ext>
            </p:extLst>
          </p:nvPr>
        </p:nvGraphicFramePr>
        <p:xfrm>
          <a:off x="8695910" y="3268674"/>
          <a:ext cx="1712790" cy="165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518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 smtClean="0"/>
                        <a:t>X</a:t>
                      </a:r>
                      <a:endParaRPr lang="en-GB" sz="1500" b="1" dirty="0"/>
                    </a:p>
                  </a:txBody>
                  <a:tcPr marL="41600" marR="41600" marT="20800" marB="208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 smtClean="0"/>
                        <a:t>Y</a:t>
                      </a:r>
                      <a:endParaRPr lang="en-GB" sz="1500" b="1" dirty="0"/>
                    </a:p>
                  </a:txBody>
                  <a:tcPr marL="41600" marR="41600" marT="20800" marB="208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 smtClean="0"/>
                        <a:t>Q</a:t>
                      </a:r>
                      <a:endParaRPr lang="en-GB" sz="1500" b="1" dirty="0"/>
                    </a:p>
                  </a:txBody>
                  <a:tcPr marL="41600" marR="41600" marT="20800" marB="208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389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389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389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389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" name="Picture 2" descr="http://www.clker.com/cliparts/d/3/8/2/12065670311495995000nobody_Digital_logic_gates.svg.h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27" r="53988" b="25771"/>
          <a:stretch/>
        </p:blipFill>
        <p:spPr bwMode="auto">
          <a:xfrm>
            <a:off x="6443193" y="3474009"/>
            <a:ext cx="1881056" cy="124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clker.com/cliparts/d/3/8/2/12065670311495995000nobody_Digital_logic_gates.svg.h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24" r="65968" b="-1438"/>
          <a:stretch/>
        </p:blipFill>
        <p:spPr bwMode="auto">
          <a:xfrm>
            <a:off x="517917" y="3624631"/>
            <a:ext cx="1391297" cy="94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44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Logic Gate outputs</a:t>
            </a:r>
          </a:p>
          <a:p>
            <a:r>
              <a:rPr lang="en-US" sz="2400" dirty="0" smtClean="0"/>
              <a:t>Each logic gate accepts two inputs (except the NOT gate) and provides one output</a:t>
            </a:r>
          </a:p>
          <a:p>
            <a:r>
              <a:rPr lang="en-US" sz="2400" dirty="0" smtClean="0"/>
              <a:t>The rules for each logic gate are as follows:</a:t>
            </a:r>
          </a:p>
          <a:p>
            <a:endParaRPr lang="en-US" sz="2400" dirty="0" smtClean="0"/>
          </a:p>
          <a:p>
            <a:r>
              <a:rPr lang="en-US" b="1" dirty="0" smtClean="0"/>
              <a:t>NAND Gates 					NOR Gates</a:t>
            </a:r>
            <a:endParaRPr lang="en-US" b="1" dirty="0"/>
          </a:p>
          <a:p>
            <a:endParaRPr lang="en-US" b="1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LO: To understand what logic gates represent and the output of each gate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19" name="Content Placeholder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011883"/>
              </p:ext>
            </p:extLst>
          </p:nvPr>
        </p:nvGraphicFramePr>
        <p:xfrm>
          <a:off x="8695910" y="3268674"/>
          <a:ext cx="1712790" cy="165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518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 smtClean="0"/>
                        <a:t>X</a:t>
                      </a:r>
                      <a:endParaRPr lang="en-GB" sz="1500" b="1" dirty="0"/>
                    </a:p>
                  </a:txBody>
                  <a:tcPr marL="41600" marR="41600" marT="20800" marB="208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 smtClean="0"/>
                        <a:t>Y</a:t>
                      </a:r>
                      <a:endParaRPr lang="en-GB" sz="1500" b="1" dirty="0"/>
                    </a:p>
                  </a:txBody>
                  <a:tcPr marL="41600" marR="41600" marT="20800" marB="208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 smtClean="0"/>
                        <a:t>Q</a:t>
                      </a:r>
                      <a:endParaRPr lang="en-GB" sz="1500" b="1" dirty="0"/>
                    </a:p>
                  </a:txBody>
                  <a:tcPr marL="41600" marR="41600" marT="20800" marB="208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389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389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389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389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671456"/>
              </p:ext>
            </p:extLst>
          </p:nvPr>
        </p:nvGraphicFramePr>
        <p:xfrm>
          <a:off x="3070964" y="3252014"/>
          <a:ext cx="1712790" cy="165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518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 smtClean="0"/>
                        <a:t>X</a:t>
                      </a:r>
                      <a:endParaRPr lang="en-GB" sz="1500" b="1" dirty="0"/>
                    </a:p>
                  </a:txBody>
                  <a:tcPr marL="41600" marR="41600" marT="20800" marB="208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 smtClean="0"/>
                        <a:t>Y</a:t>
                      </a:r>
                      <a:endParaRPr lang="en-GB" sz="1500" b="1" dirty="0"/>
                    </a:p>
                  </a:txBody>
                  <a:tcPr marL="41600" marR="41600" marT="20800" marB="208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 smtClean="0"/>
                        <a:t>Q</a:t>
                      </a:r>
                      <a:endParaRPr lang="en-GB" sz="1500" b="1" dirty="0"/>
                    </a:p>
                  </a:txBody>
                  <a:tcPr marL="41600" marR="41600" marT="20800" marB="208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389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389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389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389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6515088" y="3474955"/>
            <a:ext cx="1722374" cy="1196469"/>
            <a:chOff x="6515088" y="3474955"/>
            <a:chExt cx="1722374" cy="1196469"/>
          </a:xfrm>
        </p:grpSpPr>
        <p:pic>
          <p:nvPicPr>
            <p:cNvPr id="15" name="Picture 2" descr="http://www.clker.com/cliparts/d/3/8/2/12065670311495995000nobody_Digital_logic_gates.svg.hi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68" r="57870" b="54819"/>
            <a:stretch/>
          </p:blipFill>
          <p:spPr bwMode="auto">
            <a:xfrm>
              <a:off x="6515088" y="3474955"/>
              <a:ext cx="1722374" cy="1196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Oval 16"/>
            <p:cNvSpPr/>
            <p:nvPr/>
          </p:nvSpPr>
          <p:spPr>
            <a:xfrm>
              <a:off x="7912894" y="4040051"/>
              <a:ext cx="113045" cy="1130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8245" y="3685228"/>
            <a:ext cx="1698995" cy="986196"/>
            <a:chOff x="398245" y="3685228"/>
            <a:chExt cx="1698995" cy="986196"/>
          </a:xfrm>
        </p:grpSpPr>
        <p:pic>
          <p:nvPicPr>
            <p:cNvPr id="16" name="Picture 2" descr="http://www.clker.com/cliparts/d/3/8/2/12065670311495995000nobody_Digital_logic_gates.svg.hi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19" r="60361" b="83999"/>
            <a:stretch/>
          </p:blipFill>
          <p:spPr bwMode="auto">
            <a:xfrm>
              <a:off x="398245" y="3685228"/>
              <a:ext cx="1698995" cy="986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Oval 17"/>
            <p:cNvSpPr/>
            <p:nvPr/>
          </p:nvSpPr>
          <p:spPr>
            <a:xfrm>
              <a:off x="1748314" y="4040050"/>
              <a:ext cx="113045" cy="1130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7104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Logic Gate outputs</a:t>
            </a:r>
          </a:p>
          <a:p>
            <a:r>
              <a:rPr lang="en-US" sz="2400" dirty="0" smtClean="0"/>
              <a:t>Each logic gate accepts two inputs (except the NOT gate) and provides one output</a:t>
            </a:r>
          </a:p>
          <a:p>
            <a:r>
              <a:rPr lang="en-US" sz="2400" dirty="0" smtClean="0"/>
              <a:t>The rules for each logic gate are as follows:</a:t>
            </a:r>
          </a:p>
          <a:p>
            <a:endParaRPr lang="en-US" sz="2400" dirty="0" smtClean="0"/>
          </a:p>
          <a:p>
            <a:r>
              <a:rPr lang="en-US" b="1" dirty="0" smtClean="0"/>
              <a:t>XNOR Gates 				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LO: To understand what logic gates represent and the output of each gate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14" name="Content Placeholder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1837229"/>
              </p:ext>
            </p:extLst>
          </p:nvPr>
        </p:nvGraphicFramePr>
        <p:xfrm>
          <a:off x="3070964" y="3252014"/>
          <a:ext cx="1712790" cy="165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518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 smtClean="0"/>
                        <a:t>X</a:t>
                      </a:r>
                      <a:endParaRPr lang="en-GB" sz="1500" b="1" dirty="0"/>
                    </a:p>
                  </a:txBody>
                  <a:tcPr marL="41600" marR="41600" marT="20800" marB="208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 smtClean="0"/>
                        <a:t>Y</a:t>
                      </a:r>
                      <a:endParaRPr lang="en-GB" sz="1500" b="1" dirty="0"/>
                    </a:p>
                  </a:txBody>
                  <a:tcPr marL="41600" marR="41600" marT="20800" marB="208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 smtClean="0"/>
                        <a:t>Q</a:t>
                      </a:r>
                      <a:endParaRPr lang="en-GB" sz="1500" b="1" dirty="0"/>
                    </a:p>
                  </a:txBody>
                  <a:tcPr marL="41600" marR="41600" marT="20800" marB="208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389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marL="41600" marR="41600" marT="20800" marB="2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389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marL="41600" marR="41600" marT="20800" marB="2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389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marL="41600" marR="41600" marT="20800" marB="2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389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marL="41600" marR="41600" marT="20800" marB="2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24241" y="3457349"/>
            <a:ext cx="1881056" cy="1245130"/>
            <a:chOff x="324241" y="3457349"/>
            <a:chExt cx="1881056" cy="1245130"/>
          </a:xfrm>
        </p:grpSpPr>
        <p:pic>
          <p:nvPicPr>
            <p:cNvPr id="23" name="Picture 2" descr="http://www.clker.com/cliparts/d/3/8/2/12065670311495995000nobody_Digital_logic_gates.svg.hi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7" r="53988" b="25771"/>
            <a:stretch/>
          </p:blipFill>
          <p:spPr bwMode="auto">
            <a:xfrm>
              <a:off x="324241" y="3457349"/>
              <a:ext cx="1881056" cy="1245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Oval 19"/>
            <p:cNvSpPr/>
            <p:nvPr/>
          </p:nvSpPr>
          <p:spPr>
            <a:xfrm>
              <a:off x="1864000" y="4088260"/>
              <a:ext cx="113045" cy="1130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1908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Task:</a:t>
            </a:r>
          </a:p>
          <a:p>
            <a:r>
              <a:rPr lang="en-GB" sz="2800" dirty="0" smtClean="0"/>
              <a:t>Draw each logic gate and it’s truth table</a:t>
            </a:r>
            <a:endParaRPr lang="en-GB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08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Logic Gate circuits</a:t>
            </a:r>
          </a:p>
          <a:p>
            <a:r>
              <a:rPr lang="en-US" sz="2400" dirty="0" smtClean="0"/>
              <a:t>Logic gates can be combined to create logic circuits. See if you can figure out the output for the following logic gate circuits: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b="1" dirty="0" smtClean="0"/>
              <a:t>				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LO: To understand what logic gates represent and the output of each gate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2" name="Picture 2" descr="http://www.clker.com/cliparts/d/3/8/2/12065670311495995000nobody_Digital_logic_gates.svg.h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9" r="60361" b="83999"/>
          <a:stretch/>
        </p:blipFill>
        <p:spPr bwMode="auto">
          <a:xfrm>
            <a:off x="1000625" y="3117512"/>
            <a:ext cx="2275289" cy="132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4867352" y="3664037"/>
            <a:ext cx="3031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29930" y="3202372"/>
            <a:ext cx="95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/>
              <a:t>Q</a:t>
            </a:r>
            <a:endParaRPr lang="en-GB" sz="5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70705" y="2854537"/>
            <a:ext cx="95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/>
              <a:t>X</a:t>
            </a:r>
            <a:endParaRPr lang="en-GB" sz="5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70705" y="3586674"/>
            <a:ext cx="95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/>
              <a:t>Y</a:t>
            </a:r>
            <a:endParaRPr lang="en-GB" sz="5400" b="1" dirty="0"/>
          </a:p>
        </p:txBody>
      </p:sp>
      <p:pic>
        <p:nvPicPr>
          <p:cNvPr id="18" name="Picture 2" descr="http://www.clker.com/cliparts/d/3/8/2/12065670311495995000nobody_Digital_logic_gates.svg.h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24" r="65968" b="-1438"/>
          <a:stretch/>
        </p:blipFill>
        <p:spPr bwMode="auto">
          <a:xfrm>
            <a:off x="3148545" y="2990447"/>
            <a:ext cx="1863222" cy="126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Content Placeholder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7190928"/>
              </p:ext>
            </p:extLst>
          </p:nvPr>
        </p:nvGraphicFramePr>
        <p:xfrm>
          <a:off x="7363103" y="2758774"/>
          <a:ext cx="1712792" cy="165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198">
                  <a:extLst>
                    <a:ext uri="{9D8B030D-6E8A-4147-A177-3AD203B41FA5}">
                      <a16:colId xmlns:a16="http://schemas.microsoft.com/office/drawing/2014/main" val="22171693"/>
                    </a:ext>
                  </a:extLst>
                </a:gridCol>
              </a:tblGrid>
              <a:tr h="244518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 smtClean="0"/>
                        <a:t>X</a:t>
                      </a:r>
                      <a:endParaRPr lang="en-GB" sz="1500" b="1" dirty="0"/>
                    </a:p>
                  </a:txBody>
                  <a:tcPr marL="41600" marR="41600" marT="20800" marB="208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 smtClean="0"/>
                        <a:t>Y</a:t>
                      </a:r>
                      <a:endParaRPr lang="en-GB" sz="1500" b="1" dirty="0"/>
                    </a:p>
                  </a:txBody>
                  <a:tcPr marL="41600" marR="41600" marT="20800" marB="208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 smtClean="0"/>
                        <a:t>X.Y</a:t>
                      </a:r>
                      <a:endParaRPr lang="en-GB" sz="1500" b="1" dirty="0"/>
                    </a:p>
                  </a:txBody>
                  <a:tcPr marL="41600" marR="41600" marT="20800" marB="208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dirty="0" smtClean="0"/>
                        <a:t>Q</a:t>
                      </a:r>
                      <a:endParaRPr lang="en-GB" sz="1500" b="1" dirty="0"/>
                    </a:p>
                  </a:txBody>
                  <a:tcPr marL="41600" marR="41600" marT="20800" marB="208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389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marL="41600" marR="41600" marT="20800" marB="2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389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marL="41600" marR="41600" marT="20800" marB="2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389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marL="41600" marR="41600" marT="20800" marB="2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389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marL="41600" marR="41600" marT="20800" marB="2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marL="41600" marR="41600" marT="20800" marB="2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84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CF606A979DC44894736665245F394F" ma:contentTypeVersion="12" ma:contentTypeDescription="Create a new document." ma:contentTypeScope="" ma:versionID="f4e250cc5a06a1b5dbd89e0164d9361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fefa9bea55d2fa40d32303509fe1c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6E525F-85BA-4C4F-A7C7-AA39BA2789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DF1CAD4-2504-4246-879C-D0483BD38659}">
  <ds:schemaRefs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4D8F006-1DDC-4552-9E6B-5B4B5947AB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1162</Words>
  <Application>Microsoft Office PowerPoint</Application>
  <PresentationFormat>Widescreen</PresentationFormat>
  <Paragraphs>371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Logic Gates</vt:lpstr>
      <vt:lpstr>Logic Gates</vt:lpstr>
      <vt:lpstr>Logic Gates</vt:lpstr>
      <vt:lpstr>Logic Gates</vt:lpstr>
      <vt:lpstr>Logic Gates</vt:lpstr>
      <vt:lpstr>Logic Gates</vt:lpstr>
      <vt:lpstr>Logic Gates</vt:lpstr>
      <vt:lpstr>PowerPoint Presentation</vt:lpstr>
      <vt:lpstr>Logic Gates</vt:lpstr>
      <vt:lpstr>Logic Gates</vt:lpstr>
      <vt:lpstr>Logic Gates</vt:lpstr>
      <vt:lpstr>Logic Gates</vt:lpstr>
      <vt:lpstr>Logic Gates</vt:lpstr>
      <vt:lpstr>Logic Gates</vt:lpstr>
      <vt:lpstr>Logic Gates</vt:lpstr>
      <vt:lpstr>Logic Gates</vt:lpstr>
      <vt:lpstr>Logic Gates</vt:lpstr>
      <vt:lpstr>Logic Gates</vt:lpstr>
      <vt:lpstr>Logic Gates</vt:lpstr>
      <vt:lpstr>Logic Gates</vt:lpstr>
      <vt:lpstr>PowerPoint Presentation</vt:lpstr>
    </vt:vector>
  </TitlesOfParts>
  <Company>Twyford CE High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Wiggins</dc:creator>
  <cp:lastModifiedBy>Chris Wiggins</cp:lastModifiedBy>
  <cp:revision>30</cp:revision>
  <dcterms:created xsi:type="dcterms:W3CDTF">2015-09-03T10:10:43Z</dcterms:created>
  <dcterms:modified xsi:type="dcterms:W3CDTF">2017-01-05T14:29:58Z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0x0101000CCF606A979DC44894736665245F394F</vt:lpwstr>
  </property>
</Properties>
</file>