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1" r:id="rId5"/>
    <p:sldId id="260" r:id="rId6"/>
    <p:sldId id="262" r:id="rId7"/>
    <p:sldId id="263" r:id="rId8"/>
    <p:sldId id="267" r:id="rId9"/>
    <p:sldId id="269" r:id="rId10"/>
    <p:sldId id="270" r:id="rId11"/>
    <p:sldId id="264" r:id="rId12"/>
    <p:sldId id="271" r:id="rId13"/>
    <p:sldId id="272" r:id="rId14"/>
    <p:sldId id="273" r:id="rId15"/>
    <p:sldId id="274" r:id="rId16"/>
    <p:sldId id="265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AE19-979A-4078-B1AB-46E418D3B726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D5CED-BC56-4AE4-BD14-F5755C2291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5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oringbinary.com/twos-complement-convert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ploringbinary.com/twos-complement-converte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Signed and Unsigned binary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400" dirty="0" smtClean="0"/>
              <a:t>To understand how Two’s Complement works</a:t>
            </a:r>
            <a:endParaRPr lang="en-GB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400" dirty="0" smtClean="0"/>
              <a:t>To be able to multiply binary numbers</a:t>
            </a:r>
            <a:endParaRPr lang="en-GB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 be able to add 8 bit binary numbers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56951"/>
            <a:ext cx="12182259" cy="5301049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Questions </a:t>
            </a:r>
          </a:p>
          <a:p>
            <a:r>
              <a:rPr lang="en-GB" dirty="0" smtClean="0"/>
              <a:t>Convert the following signed integers from binary to decimal</a:t>
            </a:r>
          </a:p>
          <a:p>
            <a:pPr marL="514350" indent="-514350">
              <a:buAutoNum type="arabicPeriod"/>
            </a:pPr>
            <a:r>
              <a:rPr lang="en-GB" dirty="0" smtClean="0"/>
              <a:t>10010011</a:t>
            </a:r>
          </a:p>
          <a:p>
            <a:pPr marL="514350" indent="-514350">
              <a:buAutoNum type="arabicPeriod"/>
            </a:pPr>
            <a:r>
              <a:rPr lang="en-GB" dirty="0" smtClean="0"/>
              <a:t>01110010</a:t>
            </a:r>
          </a:p>
          <a:p>
            <a:pPr marL="514350" indent="-514350">
              <a:buAutoNum type="arabicPeriod"/>
            </a:pPr>
            <a:r>
              <a:rPr lang="en-GB" dirty="0" smtClean="0"/>
              <a:t>11010011</a:t>
            </a:r>
          </a:p>
          <a:p>
            <a:pPr marL="514350" indent="-514350">
              <a:buAutoNum type="arabicPeriod"/>
            </a:pPr>
            <a:r>
              <a:rPr lang="en-GB" dirty="0" smtClean="0"/>
              <a:t>10001100</a:t>
            </a:r>
          </a:p>
          <a:p>
            <a:pPr marL="514350" indent="-514350">
              <a:buAutoNum type="arabicPeriod"/>
            </a:pPr>
            <a:r>
              <a:rPr lang="en-GB" dirty="0" smtClean="0"/>
              <a:t>01110011</a:t>
            </a:r>
          </a:p>
          <a:p>
            <a:pPr marL="514350" indent="-514350">
              <a:buAutoNum type="arabicPeriod"/>
            </a:pPr>
            <a:endParaRPr lang="en-GB" dirty="0"/>
          </a:p>
          <a:p>
            <a:r>
              <a:rPr lang="en-GB" dirty="0" smtClean="0"/>
              <a:t>You can </a:t>
            </a:r>
            <a:r>
              <a:rPr lang="en-GB" dirty="0"/>
              <a:t>check </a:t>
            </a:r>
            <a:r>
              <a:rPr lang="en-GB" dirty="0" smtClean="0"/>
              <a:t>your answers using: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://www.exploringbinary.com/twos-complement-converter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lvl="0"/>
            <a:endParaRPr lang="en-GB" sz="2600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11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82811"/>
            <a:ext cx="12182259" cy="5375189"/>
          </a:xfrm>
        </p:spPr>
        <p:txBody>
          <a:bodyPr>
            <a:normAutofit/>
          </a:bodyPr>
          <a:lstStyle/>
          <a:p>
            <a:r>
              <a:rPr lang="en-GB" b="1" dirty="0" smtClean="0"/>
              <a:t>Two’s Complement</a:t>
            </a:r>
          </a:p>
          <a:p>
            <a:r>
              <a:rPr lang="en-GB" sz="2800" dirty="0"/>
              <a:t>To convert –102 into binary, first write out the binary equivalent </a:t>
            </a:r>
            <a:br>
              <a:rPr lang="en-GB" sz="2800" dirty="0"/>
            </a:br>
            <a:r>
              <a:rPr lang="en-GB" sz="2800" dirty="0"/>
              <a:t>of +102 as shown:</a:t>
            </a:r>
            <a:br>
              <a:rPr lang="en-GB" sz="2800" dirty="0"/>
            </a:br>
            <a:r>
              <a:rPr lang="en-GB" sz="4000" dirty="0" smtClean="0"/>
              <a:t> 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  <a:p>
            <a:pPr lvl="0"/>
            <a:r>
              <a:rPr lang="en-GB" sz="2800" dirty="0"/>
              <a:t>Starting at the LSB, write out the number again until you come to the first 1.</a:t>
            </a:r>
          </a:p>
          <a:p>
            <a:pPr lvl="0"/>
            <a:r>
              <a:rPr lang="en-GB" sz="2800" dirty="0"/>
              <a:t>Then reverse all the remaining bits, that is, 0 becomes 1 and 1 becomes 0.</a:t>
            </a:r>
          </a:p>
          <a:p>
            <a:pPr lvl="0"/>
            <a:r>
              <a:rPr lang="en-GB" sz="2800" dirty="0"/>
              <a:t>The number becomes 10011010.</a:t>
            </a:r>
          </a:p>
          <a:p>
            <a:pPr lvl="0"/>
            <a:r>
              <a:rPr lang="en-GB" sz="2800" dirty="0"/>
              <a:t>The number is now in two’s complement.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83504"/>
              </p:ext>
            </p:extLst>
          </p:nvPr>
        </p:nvGraphicFramePr>
        <p:xfrm>
          <a:off x="2308272" y="2987278"/>
          <a:ext cx="7281864" cy="792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128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64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32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16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8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4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2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</a:t>
                      </a:r>
                      <a:endParaRPr lang="en-GB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0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0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0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1</a:t>
                      </a:r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/>
                        <a:t>0</a:t>
                      </a:r>
                      <a:endParaRPr lang="en-GB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75044"/>
              </p:ext>
            </p:extLst>
          </p:nvPr>
        </p:nvGraphicFramePr>
        <p:xfrm>
          <a:off x="2520774" y="5930971"/>
          <a:ext cx="6969216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–128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64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32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34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07524"/>
            <a:ext cx="12182259" cy="53504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Questions </a:t>
            </a:r>
          </a:p>
          <a:p>
            <a:r>
              <a:rPr lang="en-GB" dirty="0" smtClean="0"/>
              <a:t>Convert the following signed integers from decimal to binary</a:t>
            </a:r>
          </a:p>
          <a:p>
            <a:pPr marL="514350" indent="-514350">
              <a:buAutoNum type="arabicPeriod"/>
            </a:pPr>
            <a:r>
              <a:rPr lang="en-GB" dirty="0" smtClean="0"/>
              <a:t>-86</a:t>
            </a:r>
          </a:p>
          <a:p>
            <a:pPr marL="514350" indent="-514350">
              <a:buAutoNum type="arabicPeriod"/>
            </a:pPr>
            <a:r>
              <a:rPr lang="en-GB" dirty="0" smtClean="0"/>
              <a:t>-6</a:t>
            </a:r>
          </a:p>
          <a:p>
            <a:pPr marL="514350" indent="-514350">
              <a:buAutoNum type="arabicPeriod"/>
            </a:pPr>
            <a:r>
              <a:rPr lang="en-GB" dirty="0" smtClean="0"/>
              <a:t>78</a:t>
            </a:r>
          </a:p>
          <a:p>
            <a:pPr marL="514350" indent="-514350">
              <a:buAutoNum type="arabicPeriod"/>
            </a:pPr>
            <a:r>
              <a:rPr lang="en-GB" dirty="0" smtClean="0"/>
              <a:t>-109</a:t>
            </a:r>
          </a:p>
          <a:p>
            <a:pPr marL="514350" indent="-514350">
              <a:buAutoNum type="arabicPeriod"/>
            </a:pPr>
            <a:r>
              <a:rPr lang="en-GB" dirty="0" smtClean="0"/>
              <a:t>-140</a:t>
            </a:r>
          </a:p>
          <a:p>
            <a:pPr marL="514350" indent="-514350">
              <a:buAutoNum type="arabicPeriod"/>
            </a:pPr>
            <a:endParaRPr lang="en-GB" dirty="0"/>
          </a:p>
          <a:p>
            <a:r>
              <a:rPr lang="en-GB" dirty="0" smtClean="0"/>
              <a:t>You can </a:t>
            </a:r>
            <a:r>
              <a:rPr lang="en-GB" dirty="0"/>
              <a:t>check </a:t>
            </a:r>
            <a:r>
              <a:rPr lang="en-GB" dirty="0" smtClean="0"/>
              <a:t>your answers using:</a:t>
            </a:r>
          </a:p>
          <a:p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://www.exploringbinary.com/twos-complement-converter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AutoNum type="arabicPeriod"/>
            </a:pPr>
            <a:endParaRPr lang="en-GB" dirty="0" smtClean="0"/>
          </a:p>
          <a:p>
            <a:pPr lvl="0"/>
            <a:endParaRPr lang="en-GB" sz="2600" dirty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87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82811"/>
            <a:ext cx="12182259" cy="5375189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Plenary</a:t>
            </a:r>
          </a:p>
          <a:p>
            <a:r>
              <a:rPr lang="en-GB" dirty="0" smtClean="0"/>
              <a:t>Define what each of the following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Signed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Unsigned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Multiply the following: 	0011 x 011011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Add the following: 		10011010 + 00111010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Represent the following number using Two’s Complement:</a:t>
            </a:r>
          </a:p>
          <a:p>
            <a:pPr marL="1143000" lvl="1" indent="-457200"/>
            <a:r>
              <a:rPr lang="en-GB" dirty="0" smtClean="0"/>
              <a:t>-56</a:t>
            </a:r>
          </a:p>
          <a:p>
            <a:pPr marL="1143000" lvl="1" indent="-457200"/>
            <a:r>
              <a:rPr lang="en-GB" dirty="0" smtClean="0"/>
              <a:t>-101</a:t>
            </a:r>
          </a:p>
          <a:p>
            <a:endParaRPr lang="en-GB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98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56951"/>
            <a:ext cx="12182259" cy="5301049"/>
          </a:xfrm>
        </p:spPr>
        <p:txBody>
          <a:bodyPr/>
          <a:lstStyle/>
          <a:p>
            <a:r>
              <a:rPr lang="en-GB" b="1" dirty="0" smtClean="0"/>
              <a:t>Prep</a:t>
            </a:r>
          </a:p>
          <a:p>
            <a:r>
              <a:rPr lang="en-GB" dirty="0" smtClean="0"/>
              <a:t>Read and make notes on the section of the textbook on Numbers with a Fractional part</a:t>
            </a:r>
          </a:p>
          <a:p>
            <a:endParaRPr lang="en-GB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4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359243"/>
            <a:ext cx="12182259" cy="549875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pPr fontAlgn="auto"/>
            <a:r>
              <a:rPr lang="en-GB" dirty="0"/>
              <a:t>3.5.4.1 Unsigned binary</a:t>
            </a:r>
          </a:p>
          <a:p>
            <a:pPr fontAlgn="auto"/>
            <a:r>
              <a:rPr lang="en-GB" dirty="0"/>
              <a:t>3.5.4.2 Unsigned binary </a:t>
            </a:r>
            <a:r>
              <a:rPr lang="en-GB" dirty="0" smtClean="0"/>
              <a:t>arithmetic</a:t>
            </a:r>
          </a:p>
          <a:p>
            <a:r>
              <a:rPr lang="en-GB" dirty="0"/>
              <a:t>3.5.4.3 Signed binary using two’s complement</a:t>
            </a:r>
          </a:p>
          <a:p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08670"/>
            <a:ext cx="12182259" cy="5449330"/>
          </a:xfrm>
        </p:spPr>
        <p:txBody>
          <a:bodyPr/>
          <a:lstStyle/>
          <a:p>
            <a:r>
              <a:rPr lang="en-GB" b="1" dirty="0" smtClean="0"/>
              <a:t>Signed numbers</a:t>
            </a:r>
          </a:p>
          <a:p>
            <a:r>
              <a:rPr lang="en-GB" dirty="0" smtClean="0"/>
              <a:t>Numbers that can be either positive or negatives i.e. require a positive or negative sign (- +)</a:t>
            </a:r>
          </a:p>
          <a:p>
            <a:r>
              <a:rPr lang="en-GB" dirty="0" smtClean="0"/>
              <a:t>1 byte (8 bits) can represent numbers from -128 to +127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Unsigned numbers</a:t>
            </a:r>
          </a:p>
          <a:p>
            <a:r>
              <a:rPr lang="en-GB" dirty="0" smtClean="0"/>
              <a:t>Numbers that are positive only</a:t>
            </a:r>
            <a:endParaRPr lang="en-GB" dirty="0"/>
          </a:p>
          <a:p>
            <a:r>
              <a:rPr lang="en-GB" dirty="0" smtClean="0"/>
              <a:t>1 byte (8 bits) can represent numbers from 0 – 255 (256 values)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8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08670"/>
            <a:ext cx="12182259" cy="544933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Adding Unsigned numbers</a:t>
            </a:r>
          </a:p>
          <a:p>
            <a:r>
              <a:rPr lang="en-GB" dirty="0"/>
              <a:t>				0 0 1 1 0 0 1 0 +</a:t>
            </a:r>
            <a:endParaRPr lang="en-GB" b="1" dirty="0"/>
          </a:p>
          <a:p>
            <a:r>
              <a:rPr lang="en-GB" dirty="0"/>
              <a:t>				1 0 1 1 0 1 0 1</a:t>
            </a:r>
            <a:endParaRPr lang="en-GB" b="1" dirty="0"/>
          </a:p>
          <a:p>
            <a:r>
              <a:rPr lang="en-GB" dirty="0"/>
              <a:t>				1 1 1 0 0 1 1 1</a:t>
            </a:r>
            <a:endParaRPr lang="en-GB" b="1" dirty="0"/>
          </a:p>
          <a:p>
            <a:r>
              <a:rPr lang="en-GB" dirty="0"/>
              <a:t>   				   1 1</a:t>
            </a:r>
            <a:endParaRPr lang="en-GB" b="1" dirty="0"/>
          </a:p>
          <a:p>
            <a:pPr lvl="0"/>
            <a:endParaRPr lang="en-GB" dirty="0"/>
          </a:p>
          <a:p>
            <a:pPr lvl="0"/>
            <a:r>
              <a:rPr lang="en-GB" dirty="0"/>
              <a:t>0+0 will equal 0 so put 0 on the answer line.</a:t>
            </a:r>
            <a:endParaRPr lang="en-GB" b="1" dirty="0"/>
          </a:p>
          <a:p>
            <a:pPr lvl="0"/>
            <a:r>
              <a:rPr lang="en-GB" dirty="0"/>
              <a:t>0+1 or 1+0 will both equal 1 so put 1 in the answer line.</a:t>
            </a:r>
            <a:endParaRPr lang="en-GB" b="1" dirty="0"/>
          </a:p>
          <a:p>
            <a:pPr lvl="0"/>
            <a:r>
              <a:rPr lang="en-GB" dirty="0"/>
              <a:t>1+1 will equal 10 (one, zero) so you will put 0 in the answer line and carry the 1.</a:t>
            </a:r>
            <a:endParaRPr lang="en-GB" b="1" dirty="0"/>
          </a:p>
          <a:p>
            <a:pPr lvl="0"/>
            <a:r>
              <a:rPr lang="en-GB" dirty="0"/>
              <a:t>1+1+1 will equal 11 (one, one) so you will put 1 in the answer line and carry the 1.</a:t>
            </a:r>
            <a:endParaRPr lang="en-GB" b="1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53947" y="2766884"/>
            <a:ext cx="268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53947" y="3198932"/>
            <a:ext cx="2688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32238"/>
            <a:ext cx="12182259" cy="5325762"/>
          </a:xfrm>
        </p:spPr>
        <p:txBody>
          <a:bodyPr>
            <a:normAutofit/>
          </a:bodyPr>
          <a:lstStyle/>
          <a:p>
            <a:r>
              <a:rPr lang="en-GB" b="1" dirty="0" smtClean="0"/>
              <a:t>Questions </a:t>
            </a:r>
            <a:r>
              <a:rPr lang="en-GB" dirty="0" smtClean="0"/>
              <a:t>(add the following binary values together)</a:t>
            </a:r>
          </a:p>
          <a:p>
            <a:pPr marL="514350" indent="-514350">
              <a:buAutoNum type="arabicPeriod"/>
            </a:pPr>
            <a:r>
              <a:rPr lang="en-GB" dirty="0" smtClean="0"/>
              <a:t>10110000 + 00001101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10010100 </a:t>
            </a:r>
            <a:r>
              <a:rPr lang="en-GB" dirty="0"/>
              <a:t>+ </a:t>
            </a:r>
            <a:r>
              <a:rPr lang="en-GB" dirty="0" smtClean="0"/>
              <a:t>01001011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01110101 </a:t>
            </a:r>
            <a:r>
              <a:rPr lang="en-GB" dirty="0"/>
              <a:t>+ </a:t>
            </a:r>
            <a:r>
              <a:rPr lang="en-GB" dirty="0" smtClean="0"/>
              <a:t>11000101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11001110 </a:t>
            </a:r>
            <a:r>
              <a:rPr lang="en-GB" dirty="0"/>
              <a:t>+ </a:t>
            </a:r>
            <a:r>
              <a:rPr lang="en-GB" dirty="0" smtClean="0"/>
              <a:t>01101101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10001010 </a:t>
            </a:r>
            <a:r>
              <a:rPr lang="en-GB" dirty="0"/>
              <a:t>+ </a:t>
            </a:r>
            <a:r>
              <a:rPr lang="en-GB" dirty="0" smtClean="0"/>
              <a:t>01110111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86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58097"/>
            <a:ext cx="12182259" cy="5399903"/>
          </a:xfrm>
        </p:spPr>
        <p:txBody>
          <a:bodyPr>
            <a:normAutofit/>
          </a:bodyPr>
          <a:lstStyle/>
          <a:p>
            <a:r>
              <a:rPr lang="en-GB" b="1" dirty="0" smtClean="0"/>
              <a:t>Multiplying unsigned binary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t="38514" r="58593" b="36148"/>
          <a:stretch/>
        </p:blipFill>
        <p:spPr bwMode="auto">
          <a:xfrm>
            <a:off x="1705232" y="1878227"/>
            <a:ext cx="8566198" cy="404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05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81665"/>
            <a:ext cx="12182259" cy="5276335"/>
          </a:xfrm>
        </p:spPr>
        <p:txBody>
          <a:bodyPr>
            <a:normAutofit/>
          </a:bodyPr>
          <a:lstStyle/>
          <a:p>
            <a:r>
              <a:rPr lang="en-GB" b="1" dirty="0" smtClean="0"/>
              <a:t>Multiplying unsigned binary</a:t>
            </a:r>
          </a:p>
          <a:p>
            <a:pPr marL="514350" indent="-514350">
              <a:buAutoNum type="arabicPeriod"/>
            </a:pPr>
            <a:r>
              <a:rPr lang="en-GB" dirty="0" smtClean="0"/>
              <a:t>0001 * 1101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0010 * 1011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0101 * 0101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0110 * 1101</a:t>
            </a:r>
            <a:endParaRPr lang="en-GB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 smtClean="0"/>
              <a:t>0011 * 0111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58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458097"/>
            <a:ext cx="12182259" cy="5399903"/>
          </a:xfrm>
        </p:spPr>
        <p:txBody>
          <a:bodyPr/>
          <a:lstStyle/>
          <a:p>
            <a:r>
              <a:rPr lang="en-GB" b="1" dirty="0" smtClean="0"/>
              <a:t>Signed numbers</a:t>
            </a:r>
          </a:p>
          <a:p>
            <a:r>
              <a:rPr lang="en-GB" dirty="0"/>
              <a:t>Numbers that can be either positive or negatives i.e. require a positive or negative sign (- +)</a:t>
            </a:r>
          </a:p>
          <a:p>
            <a:r>
              <a:rPr lang="en-GB" dirty="0"/>
              <a:t>1 byte (8 bits) can represent numbers from -128 to +127</a:t>
            </a:r>
          </a:p>
          <a:p>
            <a:r>
              <a:rPr lang="en-GB" dirty="0" smtClean="0"/>
              <a:t>The most significant bit in the bit pattern represents the sign.</a:t>
            </a:r>
          </a:p>
          <a:p>
            <a:r>
              <a:rPr lang="en-GB" dirty="0" smtClean="0"/>
              <a:t>A positive value is represented with a 0 for the MSB</a:t>
            </a:r>
          </a:p>
          <a:p>
            <a:r>
              <a:rPr lang="en-GB" dirty="0" smtClean="0"/>
              <a:t>A negative value is represented with a 1 for the MSB</a:t>
            </a:r>
          </a:p>
          <a:p>
            <a:endParaRPr lang="en-GB" dirty="0"/>
          </a:p>
          <a:p>
            <a:r>
              <a:rPr lang="en-GB" dirty="0" smtClean="0"/>
              <a:t>Two’s complement is a way of representing signed binary integers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39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and Unsigned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581665"/>
            <a:ext cx="12182259" cy="5276335"/>
          </a:xfrm>
        </p:spPr>
        <p:txBody>
          <a:bodyPr>
            <a:normAutofit/>
          </a:bodyPr>
          <a:lstStyle/>
          <a:p>
            <a:r>
              <a:rPr lang="en-GB" b="1" dirty="0" smtClean="0"/>
              <a:t>Two’s Complement</a:t>
            </a:r>
          </a:p>
          <a:p>
            <a:r>
              <a:rPr lang="en-GB" sz="2600" dirty="0"/>
              <a:t>Two’s complement is a method used to represent signed integers in binary form. </a:t>
            </a:r>
          </a:p>
          <a:p>
            <a:r>
              <a:rPr lang="en-GB" sz="2600" dirty="0"/>
              <a:t>To convert the binary code 10011100 into decimal using two’s complement:</a:t>
            </a:r>
          </a:p>
          <a:p>
            <a:pPr lvl="1"/>
            <a:r>
              <a:rPr lang="en-GB" sz="2600" dirty="0"/>
              <a:t>Write out the denary equivalents as shown.</a:t>
            </a:r>
          </a:p>
          <a:p>
            <a:pPr lvl="1"/>
            <a:r>
              <a:rPr lang="en-GB" sz="2600" dirty="0"/>
              <a:t>You will notice that with two’s complement, the most significant bit becomes negative. Using an 8-bit code, this means that the MSB represents a value of –128.</a:t>
            </a:r>
          </a:p>
          <a:p>
            <a:pPr lvl="1"/>
            <a:r>
              <a:rPr lang="en-GB" sz="2600" dirty="0"/>
              <a:t>Now write in the binary code.</a:t>
            </a:r>
          </a:p>
          <a:p>
            <a:pPr marL="457200" lvl="1" indent="0">
              <a:buNone/>
            </a:pPr>
            <a:r>
              <a:rPr lang="en-GB" sz="2600" dirty="0"/>
              <a:t/>
            </a:r>
            <a:br>
              <a:rPr lang="en-GB" sz="2600" dirty="0"/>
            </a:br>
            <a:endParaRPr lang="en-GB" sz="2600" dirty="0"/>
          </a:p>
          <a:p>
            <a:pPr lvl="0"/>
            <a:r>
              <a:rPr lang="en-GB" sz="2600" dirty="0"/>
              <a:t/>
            </a:r>
            <a:br>
              <a:rPr lang="en-GB" sz="2600" dirty="0"/>
            </a:br>
            <a:endParaRPr lang="en-GB" sz="2600" dirty="0"/>
          </a:p>
          <a:p>
            <a:pPr lvl="1"/>
            <a:r>
              <a:rPr lang="en-GB" sz="2600" dirty="0"/>
              <a:t>Now add up the values: –128 + 16 + 8 + 4 = –100</a:t>
            </a:r>
          </a:p>
          <a:p>
            <a:pPr lvl="0"/>
            <a:endParaRPr lang="en-GB" sz="2600" dirty="0"/>
          </a:p>
          <a:p>
            <a:endParaRPr lang="en-GB" dirty="0"/>
          </a:p>
          <a:p>
            <a:endParaRPr lang="en-GB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52896"/>
              </p:ext>
            </p:extLst>
          </p:nvPr>
        </p:nvGraphicFramePr>
        <p:xfrm>
          <a:off x="2508842" y="4953976"/>
          <a:ext cx="7281864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0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–128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08014"/>
            <a:ext cx="12192000" cy="775943"/>
          </a:xfrm>
        </p:spPr>
        <p:txBody>
          <a:bodyPr/>
          <a:lstStyle/>
          <a:p>
            <a:r>
              <a:rPr lang="en-GB" dirty="0" smtClean="0"/>
              <a:t>To know the difference between signed and unsigned binary and how negative values are represented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5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70B0CE-6F2C-4406-8B5C-4C109A49EB1A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750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Signed and Unsigned binary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33</cp:revision>
  <dcterms:created xsi:type="dcterms:W3CDTF">2015-09-03T10:10:43Z</dcterms:created>
  <dcterms:modified xsi:type="dcterms:W3CDTF">2016-09-20T08:16:18Z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