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61" r:id="rId5"/>
    <p:sldId id="260" r:id="rId6"/>
    <p:sldId id="262" r:id="rId7"/>
    <p:sldId id="268" r:id="rId8"/>
    <p:sldId id="269" r:id="rId9"/>
    <p:sldId id="270" r:id="rId10"/>
    <p:sldId id="271" r:id="rId11"/>
    <p:sldId id="278" r:id="rId12"/>
    <p:sldId id="277" r:id="rId13"/>
    <p:sldId id="272" r:id="rId14"/>
    <p:sldId id="273" r:id="rId15"/>
    <p:sldId id="275" r:id="rId16"/>
    <p:sldId id="274" r:id="rId17"/>
    <p:sldId id="276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78731" autoAdjust="0"/>
  </p:normalViewPr>
  <p:slideViewPr>
    <p:cSldViewPr snapToGrid="0">
      <p:cViewPr varScale="1">
        <p:scale>
          <a:sx n="79" d="100"/>
          <a:sy n="79" d="100"/>
        </p:scale>
        <p:origin x="126" y="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91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03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89990-4118-404B-8B98-EBB02217ACB5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9D541-A435-436D-B35A-C2B5F0162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312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https://www.youtube.com/watch?v=XUauMgQf-1w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9D541-A435-436D-B35A-C2B5F0162FA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334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smtClean="0"/>
              <a:t>https://www.youtube.com/watch?v=PZRI1IfStY0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9D541-A435-436D-B35A-C2B5F0162FA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779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760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96500039"/>
              </p:ext>
            </p:extLst>
          </p:nvPr>
        </p:nvGraphicFramePr>
        <p:xfrm>
          <a:off x="9740" y="2655106"/>
          <a:ext cx="12174307" cy="255189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0631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631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631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2661539"/>
            <a:ext cx="12174323" cy="84715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Gold Outcome</a:t>
            </a:r>
            <a:endParaRPr lang="en-GB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515131"/>
            <a:ext cx="12174323" cy="85705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Silver Outcome</a:t>
            </a:r>
            <a:endParaRPr lang="en-GB" dirty="0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7677" y="4378621"/>
            <a:ext cx="12174323" cy="8348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Bronze Outcome</a:t>
            </a:r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87296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86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0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67654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95476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9350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9350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90932269"/>
              </p:ext>
            </p:extLst>
          </p:nvPr>
        </p:nvGraphicFramePr>
        <p:xfrm>
          <a:off x="9740" y="5741207"/>
          <a:ext cx="12174307" cy="11158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938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5747640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Gold Outcome</a:t>
            </a:r>
            <a:endParaRPr lang="en-GB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9712" y="6122331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Silver Outcome</a:t>
            </a:r>
            <a:endParaRPr lang="en-GB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26" y="6495504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Bronze Outcome</a:t>
            </a:r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43315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26852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90932269"/>
              </p:ext>
            </p:extLst>
          </p:nvPr>
        </p:nvGraphicFramePr>
        <p:xfrm>
          <a:off x="9740" y="5741207"/>
          <a:ext cx="12174307" cy="11158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938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5747640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Gold Outcome</a:t>
            </a:r>
            <a:endParaRPr lang="en-GB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9712" y="6122331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Silver Outcome</a:t>
            </a:r>
            <a:endParaRPr lang="en-GB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26" y="6495504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Bronze Outcome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06498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95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43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35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7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0" y="1111664"/>
            <a:ext cx="12182259" cy="4621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8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u="sng" kern="1200" baseline="0">
          <a:solidFill>
            <a:schemeClr val="tx1"/>
          </a:solidFill>
          <a:uFill>
            <a:solidFill>
              <a:srgbClr val="FF0000"/>
            </a:solidFill>
          </a:u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ZRI1IfStY0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hyperlink" Target="http://www.google.co.uk/url?sa=i&amp;source=images&amp;cd=&amp;cad=rja&amp;docid=2sYVBH_szcF87M&amp;tbnid=qOdqZ4aX10-SWM:&amp;ved=0CAgQjRwwAA&amp;url=http://bestclipartblog.com/28-ear-clip-art.html/ear-clip-art-14&amp;ei=63s0UvOACMSO7Qba94GwBw&amp;psig=AFQjCNEZQd_10GjPYHaPG9bzOQB08fLR4g&amp;ust=1379257707221425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UauMgQf-1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Errors in binary fractional numbers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LO: To understand what errors can occur when dealing with numbers with a fractional part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To be able to identify each type of error will occur and be able to calculate absolute and relative errors</a:t>
            </a:r>
            <a:endParaRPr lang="en-GB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To be understand when a rounding error might occur</a:t>
            </a:r>
            <a:endParaRPr lang="en-GB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To be able to identify a normalised floating point binary number and explain why normalising the number is important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594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Errors in binary fractional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Rounding Errors</a:t>
            </a:r>
          </a:p>
          <a:p>
            <a:r>
              <a:rPr lang="en-GB" sz="2800" dirty="0"/>
              <a:t>When working with decimal numbers, we will get rounding errors. For example, </a:t>
            </a:r>
            <a:r>
              <a:rPr lang="en-GB" sz="2800" baseline="30000" dirty="0"/>
              <a:t>1</a:t>
            </a:r>
            <a:r>
              <a:rPr lang="en-GB" sz="2800" dirty="0"/>
              <a:t>/</a:t>
            </a:r>
            <a:r>
              <a:rPr lang="en-GB" sz="2800" baseline="-25000" dirty="0"/>
              <a:t>3</a:t>
            </a:r>
            <a:r>
              <a:rPr lang="en-GB" sz="2800" dirty="0"/>
              <a:t> in decimal is 0.3 recurring. </a:t>
            </a:r>
          </a:p>
          <a:p>
            <a:r>
              <a:rPr lang="en-GB" sz="2800" dirty="0"/>
              <a:t>We are comfortable with using 0.33 or perhaps 0.333 to represent </a:t>
            </a:r>
            <a:r>
              <a:rPr lang="en-GB" sz="2800" baseline="30000" dirty="0"/>
              <a:t>1</a:t>
            </a:r>
            <a:r>
              <a:rPr lang="en-GB" sz="2800" dirty="0"/>
              <a:t>/</a:t>
            </a:r>
            <a:r>
              <a:rPr lang="en-GB" sz="2800" baseline="-25000" dirty="0"/>
              <a:t>3</a:t>
            </a:r>
            <a:r>
              <a:rPr lang="en-GB" sz="2800" dirty="0"/>
              <a:t>. </a:t>
            </a:r>
          </a:p>
          <a:p>
            <a:r>
              <a:rPr lang="en-GB" sz="2800" dirty="0"/>
              <a:t>Obviously there is a degree of error in this calculation. Whether it is acceptable or not depends on what our program was doing. </a:t>
            </a:r>
          </a:p>
          <a:p>
            <a:r>
              <a:rPr lang="en-GB" sz="2800" dirty="0"/>
              <a:t>A similar phenomenon occurs with binary representation. For example, if you try to make 0.1 into binary you will find that you get a recurring number, so it is not possible to exactly represent it.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what errors can occur when dealing with numbers with a fractional part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428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Errors in binary fractional numbers</a:t>
            </a:r>
          </a:p>
        </p:txBody>
      </p:sp>
      <p:pic>
        <p:nvPicPr>
          <p:cNvPr id="5" name="PZRI1IfStY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33851" y="1549643"/>
            <a:ext cx="9219568" cy="518600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what errors can occur when dealing with numbers with a fractional part</a:t>
            </a:r>
          </a:p>
          <a:p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89" y="1032153"/>
            <a:ext cx="12182259" cy="5825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smtClean="0"/>
              <a:t>Rounding Errors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3355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Errors in binary fractional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Absolute and Relative Errors</a:t>
            </a:r>
          </a:p>
          <a:p>
            <a:r>
              <a:rPr lang="en-GB" sz="2800" dirty="0"/>
              <a:t>The </a:t>
            </a:r>
            <a:r>
              <a:rPr lang="en-GB" sz="2800" b="1" dirty="0"/>
              <a:t>absolute error </a:t>
            </a:r>
            <a:r>
              <a:rPr lang="en-GB" sz="2800" dirty="0"/>
              <a:t>is the actual mathematical difference between the answer and the approximation of </a:t>
            </a:r>
            <a:r>
              <a:rPr lang="en-GB" sz="2800" dirty="0" smtClean="0"/>
              <a:t>it </a:t>
            </a:r>
            <a:r>
              <a:rPr lang="en-GB" sz="2800" dirty="0"/>
              <a:t>that you can store. </a:t>
            </a:r>
            <a:endParaRPr lang="en-GB" sz="2800" dirty="0" smtClean="0"/>
          </a:p>
          <a:p>
            <a:endParaRPr lang="en-GB" sz="2800" dirty="0"/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/>
              <a:t>	</a:t>
            </a:r>
            <a:r>
              <a:rPr lang="en-GB" sz="2800" dirty="0" smtClean="0"/>
              <a:t>3.789 – 3.75 = 0.039</a:t>
            </a:r>
          </a:p>
          <a:p>
            <a:endParaRPr lang="en-GB" sz="2800" dirty="0" smtClean="0"/>
          </a:p>
          <a:p>
            <a:r>
              <a:rPr lang="en-GB" sz="2800" dirty="0" smtClean="0"/>
              <a:t>Absolute error is 0.039</a:t>
            </a:r>
            <a:endParaRPr lang="en-GB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what errors can occur when dealing with numbers with a fractional part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67425" y="3290733"/>
            <a:ext cx="537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Number you wanted to store / represent</a:t>
            </a:r>
            <a:endParaRPr lang="en-GB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00047" y="3290732"/>
            <a:ext cx="4404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Closest representation in binary</a:t>
            </a:r>
            <a:endParaRPr lang="en-GB" sz="24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001558" y="3547322"/>
            <a:ext cx="5666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45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Errors in binary fractional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Absolute and Relative Errors</a:t>
            </a:r>
          </a:p>
          <a:p>
            <a:r>
              <a:rPr lang="en-GB" sz="2800" dirty="0" smtClean="0"/>
              <a:t>For </a:t>
            </a:r>
            <a:r>
              <a:rPr lang="en-GB" sz="2800" dirty="0"/>
              <a:t>example, if a calculation required 8 decimal places, but we only allocated 8 digits, we would have to either round or truncate the number. </a:t>
            </a:r>
            <a:endParaRPr lang="en-GB" sz="2800" dirty="0" smtClean="0"/>
          </a:p>
          <a:p>
            <a:r>
              <a:rPr lang="en-GB" sz="2800" dirty="0" smtClean="0"/>
              <a:t>So </a:t>
            </a:r>
            <a:r>
              <a:rPr lang="en-GB" sz="2800" dirty="0"/>
              <a:t>the number 1.65746552 would become 1.6574655. </a:t>
            </a:r>
            <a:endParaRPr lang="en-GB" sz="2800" dirty="0" smtClean="0"/>
          </a:p>
          <a:p>
            <a:endParaRPr lang="en-GB" sz="2800" dirty="0"/>
          </a:p>
          <a:p>
            <a:r>
              <a:rPr lang="en-GB" sz="2800" dirty="0"/>
              <a:t>In this case to work out the absolute error we would subtract the two values and that would give us an absolute error of </a:t>
            </a:r>
            <a:r>
              <a:rPr lang="en-GB" sz="2800" dirty="0" smtClean="0"/>
              <a:t>0.00000003. </a:t>
            </a:r>
            <a:endParaRPr lang="en-GB" sz="2800" dirty="0"/>
          </a:p>
          <a:p>
            <a:r>
              <a:rPr lang="en-GB" sz="2800" dirty="0"/>
              <a:t>Note that </a:t>
            </a:r>
            <a:r>
              <a:rPr lang="en-GB" sz="2800" u="sng" dirty="0"/>
              <a:t>the absolute error is always a positive number</a:t>
            </a:r>
            <a:r>
              <a:rPr lang="en-GB" sz="2800" dirty="0" smtClean="0"/>
              <a:t>.</a:t>
            </a:r>
            <a:endParaRPr lang="en-GB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what errors can occur when dealing with numbers with a fractional part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55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Errors in binary fractional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Relative Errors</a:t>
            </a:r>
          </a:p>
          <a:p>
            <a:r>
              <a:rPr lang="en-GB" sz="2800" b="1" dirty="0" smtClean="0"/>
              <a:t>Relative </a:t>
            </a:r>
            <a:r>
              <a:rPr lang="en-GB" sz="2800" b="1" dirty="0"/>
              <a:t>error </a:t>
            </a:r>
            <a:r>
              <a:rPr lang="en-GB" sz="2800" dirty="0"/>
              <a:t>looks at the value that was being stored and then decides on a relative margin of error. </a:t>
            </a:r>
            <a:r>
              <a:rPr lang="en-GB" sz="2800" b="1" dirty="0" smtClean="0"/>
              <a:t>This is represented as a percentage.</a:t>
            </a:r>
          </a:p>
          <a:p>
            <a:endParaRPr lang="en-GB" sz="2800" b="1" dirty="0"/>
          </a:p>
          <a:p>
            <a:r>
              <a:rPr lang="en-GB" sz="2800" dirty="0"/>
              <a:t>In this way you are comparing the actual result to the expected result.</a:t>
            </a:r>
          </a:p>
          <a:p>
            <a:r>
              <a:rPr lang="en-GB" sz="2800" dirty="0"/>
              <a:t>Relative error = 	 Absolute error</a:t>
            </a:r>
          </a:p>
          <a:p>
            <a:r>
              <a:rPr lang="en-GB" sz="2800" dirty="0"/>
              <a:t>			Number intended to be stored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what errors can occur when dealing with numbers with a fractional part</a:t>
            </a:r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14566" y="4018018"/>
            <a:ext cx="48005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58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29" y="562249"/>
            <a:ext cx="688908" cy="7376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529" y="1510470"/>
            <a:ext cx="688908" cy="7437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012" y="2424536"/>
            <a:ext cx="658425" cy="731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5004" y="1402085"/>
            <a:ext cx="999831" cy="11888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1876" y="2533860"/>
            <a:ext cx="640135" cy="792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4296" y="4801528"/>
            <a:ext cx="829128" cy="6279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1876" y="3722683"/>
            <a:ext cx="707197" cy="658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5004" y="4662156"/>
            <a:ext cx="1103655" cy="9907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8054" y="3115034"/>
            <a:ext cx="1019618" cy="11013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04238" y="4816745"/>
            <a:ext cx="1034388" cy="688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44865" y="4867611"/>
            <a:ext cx="630554" cy="7772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23100" y="4765103"/>
            <a:ext cx="740092" cy="7400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4" b="25451"/>
          <a:stretch/>
        </p:blipFill>
        <p:spPr>
          <a:xfrm>
            <a:off x="3334744" y="2090431"/>
            <a:ext cx="2010229" cy="52190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228715" y="1622138"/>
            <a:ext cx="3203848" cy="230364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u="sng" dirty="0" smtClean="0">
                <a:solidFill>
                  <a:srgbClr val="FFFF00"/>
                </a:solidFill>
              </a:rPr>
              <a:t>Key words:</a:t>
            </a:r>
          </a:p>
          <a:p>
            <a:pPr algn="ctr"/>
            <a:r>
              <a:rPr lang="en-GB" sz="2400" dirty="0" smtClean="0">
                <a:solidFill>
                  <a:srgbClr val="FFFF00"/>
                </a:solidFill>
              </a:rPr>
              <a:t>Noted clearly</a:t>
            </a:r>
          </a:p>
          <a:p>
            <a:pPr algn="ctr"/>
            <a:r>
              <a:rPr lang="en-GB" sz="2400" dirty="0" smtClean="0">
                <a:solidFill>
                  <a:srgbClr val="FFFF00"/>
                </a:solidFill>
              </a:rPr>
              <a:t>Topic specific vocabulary wherever necessary</a:t>
            </a:r>
            <a:endParaRPr lang="en-GB" sz="2400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28345" y="2405789"/>
            <a:ext cx="247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Icon for extension activity if appropriate</a:t>
            </a:r>
            <a:endParaRPr lang="en-GB" dirty="0"/>
          </a:p>
        </p:txBody>
      </p:sp>
      <p:pic>
        <p:nvPicPr>
          <p:cNvPr id="17" name="Picture 16" descr="http://bestclipartblog.com/clipart-pics/ear-clip-art-14.jpg">
            <a:hlinkClick r:id="rId15"/>
          </p:cNvPr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047" y="3287833"/>
            <a:ext cx="536595" cy="88001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3683335" y="3310219"/>
            <a:ext cx="2013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 might want to develop subject specific icons</a:t>
            </a:r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04" y="4162581"/>
            <a:ext cx="1196904" cy="89767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435735" y="2817546"/>
            <a:ext cx="1432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Icon same colour as </a:t>
            </a:r>
            <a:r>
              <a:rPr lang="en-GB" dirty="0" err="1" smtClean="0"/>
              <a:t>dept</a:t>
            </a:r>
            <a:r>
              <a:rPr lang="en-GB" dirty="0" smtClean="0"/>
              <a:t> ex book</a:t>
            </a:r>
            <a:endParaRPr lang="en-GB" dirty="0"/>
          </a:p>
        </p:txBody>
      </p:sp>
      <p:pic>
        <p:nvPicPr>
          <p:cNvPr id="21" name="Picture 12" descr="image00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4416425"/>
            <a:ext cx="992188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27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Errors in binary fractional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/>
          <a:lstStyle/>
          <a:p>
            <a:r>
              <a:rPr lang="en-GB" b="1" dirty="0" smtClean="0"/>
              <a:t>Specification Points</a:t>
            </a:r>
          </a:p>
          <a:p>
            <a:pPr fontAlgn="auto"/>
            <a:r>
              <a:rPr lang="en-GB" dirty="0"/>
              <a:t>3.5.4.7 Range and precision </a:t>
            </a:r>
            <a:r>
              <a:rPr lang="en-GB" b="1" dirty="0"/>
              <a:t>(A level only)</a:t>
            </a:r>
            <a:endParaRPr lang="en-GB" dirty="0"/>
          </a:p>
          <a:p>
            <a:pPr fontAlgn="auto"/>
            <a:r>
              <a:rPr lang="en-GB" dirty="0"/>
              <a:t>3.5.4.8 Normalisation and floating point form </a:t>
            </a:r>
            <a:r>
              <a:rPr lang="en-GB" b="1" dirty="0"/>
              <a:t>(A level only)</a:t>
            </a:r>
            <a:endParaRPr lang="en-GB" dirty="0"/>
          </a:p>
          <a:p>
            <a:r>
              <a:rPr lang="en-GB" dirty="0"/>
              <a:t>3.5.4.9 Underflow and overflow </a:t>
            </a:r>
            <a:r>
              <a:rPr lang="en-GB" b="1" dirty="0"/>
              <a:t>(A level only)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what errors can occur when dealing with numbers with a fractional part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11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Errors in binary fractional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Underflow and Overflow</a:t>
            </a:r>
          </a:p>
          <a:p>
            <a:r>
              <a:rPr lang="en-GB" sz="2800" dirty="0"/>
              <a:t>It is possible when using </a:t>
            </a:r>
            <a:r>
              <a:rPr lang="en-GB" sz="2800" b="1" dirty="0"/>
              <a:t>signed binary </a:t>
            </a:r>
            <a:r>
              <a:rPr lang="en-GB" sz="2800" dirty="0"/>
              <a:t>that you will generate a number that is either too large or too small to be represented by the number of bits that are available to store it. </a:t>
            </a:r>
          </a:p>
          <a:p>
            <a:r>
              <a:rPr lang="en-GB" sz="2800" dirty="0"/>
              <a:t>When the number is too large, we get an </a:t>
            </a:r>
            <a:r>
              <a:rPr lang="en-GB" sz="2800" b="1" dirty="0"/>
              <a:t>overflow</a:t>
            </a:r>
            <a:r>
              <a:rPr lang="en-GB" sz="2800" dirty="0"/>
              <a:t> and when it is too small we get an </a:t>
            </a:r>
            <a:r>
              <a:rPr lang="en-GB" sz="2800" b="1" dirty="0"/>
              <a:t>underflow</a:t>
            </a:r>
            <a:r>
              <a:rPr lang="en-GB" sz="2800" dirty="0"/>
              <a:t>. </a:t>
            </a:r>
          </a:p>
          <a:p>
            <a:r>
              <a:rPr lang="en-GB" sz="2800" dirty="0"/>
              <a:t>An example of overflow is if 00000001 (1 in decimal) was added to 01111111 (127 in decimal), it would generate the answer 1000000 (128 in decimal). </a:t>
            </a:r>
          </a:p>
          <a:p>
            <a:r>
              <a:rPr lang="en-GB" sz="2800" dirty="0"/>
              <a:t>However, using two’s complement, we would actually get the answer -128</a:t>
            </a:r>
            <a:r>
              <a:rPr lang="en-GB" sz="2800" dirty="0" smtClean="0"/>
              <a:t>.</a:t>
            </a:r>
            <a:endParaRPr lang="en-GB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what errors can occur when dealing with numbers with a fractional part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886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Errors in binary fractional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Underflow and Overflow</a:t>
            </a:r>
          </a:p>
          <a:p>
            <a:r>
              <a:rPr lang="en-GB" sz="2800" dirty="0"/>
              <a:t>It is possible when using </a:t>
            </a:r>
            <a:r>
              <a:rPr lang="en-GB" sz="2800" b="1" dirty="0"/>
              <a:t>signed binary </a:t>
            </a:r>
            <a:r>
              <a:rPr lang="en-GB" sz="2800" dirty="0"/>
              <a:t>that you will generate a number that is either too large or too small to be represented by the number of bits that are available to store it. </a:t>
            </a:r>
          </a:p>
          <a:p>
            <a:r>
              <a:rPr lang="en-GB" sz="2800" dirty="0"/>
              <a:t>When the number is too large, we get an </a:t>
            </a:r>
            <a:r>
              <a:rPr lang="en-GB" sz="2800" b="1" dirty="0"/>
              <a:t>overflow</a:t>
            </a:r>
            <a:r>
              <a:rPr lang="en-GB" sz="2800" dirty="0"/>
              <a:t> and when it is too small we get an </a:t>
            </a:r>
            <a:r>
              <a:rPr lang="en-GB" sz="2800" b="1" dirty="0"/>
              <a:t>underflow</a:t>
            </a:r>
            <a:r>
              <a:rPr lang="en-GB" sz="2800" dirty="0"/>
              <a:t>. </a:t>
            </a:r>
          </a:p>
          <a:p>
            <a:r>
              <a:rPr lang="en-GB" sz="2800" dirty="0"/>
              <a:t>An example of overflow is if 00000001 (1 in decimal) was added to 01111111 (127 in decimal), it would generate the answer 1000000 (128 in decimal). </a:t>
            </a:r>
          </a:p>
          <a:p>
            <a:r>
              <a:rPr lang="en-GB" sz="2800" dirty="0"/>
              <a:t>However, using two’s complement, we would actually get the answer -128</a:t>
            </a:r>
            <a:r>
              <a:rPr lang="en-GB" sz="2800" dirty="0" smtClean="0"/>
              <a:t>.</a:t>
            </a:r>
            <a:endParaRPr lang="en-GB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what errors can occur when dealing with numbers with a fractional part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337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Errors in binary fractional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Underflow</a:t>
            </a:r>
          </a:p>
          <a:p>
            <a:endParaRPr lang="en-GB" dirty="0" smtClean="0"/>
          </a:p>
          <a:p>
            <a:endParaRPr lang="en-GB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what errors can occur when dealing with numbers with a fractional part</a:t>
            </a:r>
          </a:p>
          <a:p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34815"/>
              </p:ext>
            </p:extLst>
          </p:nvPr>
        </p:nvGraphicFramePr>
        <p:xfrm>
          <a:off x="540311" y="2132287"/>
          <a:ext cx="8832984" cy="808644"/>
        </p:xfrm>
        <a:graphic>
          <a:graphicData uri="http://schemas.openxmlformats.org/drawingml/2006/table">
            <a:tbl>
              <a:tblPr/>
              <a:tblGrid>
                <a:gridCol w="1104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4059"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-1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½ 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¼ 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8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16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32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64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128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585"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kzidenzGroteskBE-Md"/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kzidenzGroteskBE-Md"/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1548700" y="2852368"/>
            <a:ext cx="160867" cy="1111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558874"/>
              </p:ext>
            </p:extLst>
          </p:nvPr>
        </p:nvGraphicFramePr>
        <p:xfrm>
          <a:off x="6370773" y="3584759"/>
          <a:ext cx="5491468" cy="576064"/>
        </p:xfrm>
        <a:graphic>
          <a:graphicData uri="http://schemas.openxmlformats.org/drawingml/2006/table">
            <a:tbl>
              <a:tblPr/>
              <a:tblGrid>
                <a:gridCol w="1372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2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2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-8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4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2</a:t>
                      </a:r>
                      <a:endParaRPr lang="en-GB" sz="180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1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AkzidenzGroteskBE-Md"/>
                        </a:rPr>
                        <a:t>1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AkzidenzGroteskBE-Md"/>
                          <a:ea typeface="Times New Roman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467995" indent="-215900" algn="ctr">
                        <a:lnSpc>
                          <a:spcPts val="13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Times New Roman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AkzidenzGroteskBE-Md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416862" y="3089791"/>
            <a:ext cx="15975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accent1"/>
                </a:solidFill>
              </a:rPr>
              <a:t>exponent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96755" y="1643325"/>
            <a:ext cx="1519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chemeClr val="accent1"/>
                </a:solidFill>
              </a:rPr>
              <a:t>mantissa</a:t>
            </a:r>
            <a:endParaRPr lang="en-GB" sz="28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91848" y="4294536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= -15</a:t>
            </a:r>
            <a:endParaRPr lang="en-GB" sz="32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453272"/>
              </p:ext>
            </p:extLst>
          </p:nvPr>
        </p:nvGraphicFramePr>
        <p:xfrm>
          <a:off x="360606" y="5285465"/>
          <a:ext cx="11393128" cy="873225"/>
        </p:xfrm>
        <a:graphic>
          <a:graphicData uri="http://schemas.openxmlformats.org/drawingml/2006/table">
            <a:tbl>
              <a:tblPr/>
              <a:tblGrid>
                <a:gridCol w="6701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01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01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018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01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018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018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7018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7018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7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01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0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4059">
                <a:tc>
                  <a:txBody>
                    <a:bodyPr/>
                    <a:lstStyle/>
                    <a:p>
                      <a:pPr marL="0" marR="467995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kzidenzGroteskBE-Md"/>
                        </a:rPr>
                        <a:t>-1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67995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½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67995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¼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8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16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32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64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spc="-10" baseline="30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</a:t>
                      </a:r>
                      <a:r>
                        <a:rPr lang="en-GB" sz="1800" spc="-1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/</a:t>
                      </a:r>
                      <a:r>
                        <a:rPr lang="en-GB" sz="1800" spc="-10" baseline="-25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Helvetica"/>
                        </a:rPr>
                        <a:t>128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Helvetica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67995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kzidenzGroteskBE-Md"/>
                        </a:rPr>
                        <a:t>…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</a:pPr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</a:pPr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</a:pPr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</a:pPr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</a:pPr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</a:pPr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</a:pPr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</a:pPr>
                      <a:endParaRPr lang="en-GB" dirty="0"/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585">
                <a:tc>
                  <a:txBody>
                    <a:bodyPr/>
                    <a:lstStyle/>
                    <a:p>
                      <a:pPr marL="0" marR="467995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67995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67995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67995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67995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67995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67995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67995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67995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67995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67995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67995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67995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67995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kzidenzGroteskBE-Md"/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67995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67995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AkzidenzGroteskBE-Md"/>
                        </a:rPr>
                        <a:t>0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67995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kzidenzGroteskBE-Md"/>
                        </a:rPr>
                        <a:t>1</a:t>
                      </a: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kzidenzGroteskBE-Md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929456" y="6134335"/>
            <a:ext cx="160867" cy="1111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71240" y="3339740"/>
            <a:ext cx="3838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NOTE: </a:t>
            </a:r>
            <a:r>
              <a:rPr lang="en-GB" dirty="0" smtClean="0"/>
              <a:t>Change slide to show a number that is too small to be represented using 8 bit mantissa and 4 bit exponent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52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Errors in binary fractional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Normalisation and Precision</a:t>
            </a:r>
          </a:p>
          <a:p>
            <a:r>
              <a:rPr lang="en-GB" sz="2800" b="1" dirty="0"/>
              <a:t>Normalisation</a:t>
            </a:r>
            <a:r>
              <a:rPr lang="en-GB" sz="2800" dirty="0"/>
              <a:t> is a technique used to ensure that when numbers are represented they are as precise as possible in relation to how many bits are being used.</a:t>
            </a:r>
          </a:p>
          <a:p>
            <a:r>
              <a:rPr lang="en-GB" sz="2800" dirty="0"/>
              <a:t>The </a:t>
            </a:r>
            <a:r>
              <a:rPr lang="en-GB" sz="2800" b="1" dirty="0"/>
              <a:t>exponent</a:t>
            </a:r>
            <a:r>
              <a:rPr lang="en-GB" sz="2800" dirty="0"/>
              <a:t> is used to ensure that the </a:t>
            </a:r>
            <a:r>
              <a:rPr lang="en-GB" sz="2800" b="1" dirty="0"/>
              <a:t>floating point </a:t>
            </a:r>
            <a:r>
              <a:rPr lang="en-GB" sz="2800" dirty="0"/>
              <a:t>is placed to optimise the precision of the number. </a:t>
            </a:r>
            <a:r>
              <a:rPr lang="en-GB" sz="2800" dirty="0" err="1"/>
              <a:t>Eg</a:t>
            </a:r>
            <a:r>
              <a:rPr lang="en-GB" sz="2800" dirty="0"/>
              <a:t>:</a:t>
            </a:r>
          </a:p>
          <a:p>
            <a:r>
              <a:rPr lang="en-GB" sz="2800" dirty="0"/>
              <a:t>		234000 can be represented as: </a:t>
            </a:r>
          </a:p>
          <a:p>
            <a:r>
              <a:rPr lang="en-GB" sz="2800" dirty="0"/>
              <a:t>				23 400 × 10</a:t>
            </a:r>
            <a:r>
              <a:rPr lang="en-GB" sz="2800" baseline="30000" dirty="0"/>
              <a:t>1</a:t>
            </a:r>
            <a:endParaRPr lang="en-GB" sz="2800" dirty="0"/>
          </a:p>
          <a:p>
            <a:r>
              <a:rPr lang="en-GB" sz="2800" dirty="0"/>
              <a:t>				2.34 × 10</a:t>
            </a:r>
            <a:r>
              <a:rPr lang="en-GB" sz="2800" baseline="30000" dirty="0"/>
              <a:t>5</a:t>
            </a:r>
            <a:r>
              <a:rPr lang="en-GB" sz="2800" dirty="0"/>
              <a:t> </a:t>
            </a:r>
          </a:p>
          <a:p>
            <a:r>
              <a:rPr lang="en-GB" sz="2800" dirty="0"/>
              <a:t>				0.00000234 × 10</a:t>
            </a:r>
            <a:r>
              <a:rPr lang="en-GB" sz="2800" baseline="30000" dirty="0"/>
              <a:t>11</a:t>
            </a:r>
            <a:r>
              <a:rPr lang="en-GB" sz="2800" dirty="0"/>
              <a:t>   </a:t>
            </a:r>
          </a:p>
          <a:p>
            <a:r>
              <a:rPr lang="en-GB" sz="2800" dirty="0"/>
              <a:t>The second option is the best way to represent the number as it uses the least number of </a:t>
            </a:r>
            <a:r>
              <a:rPr lang="en-GB" sz="2800" dirty="0" smtClean="0"/>
              <a:t>digits</a:t>
            </a:r>
            <a:r>
              <a:rPr lang="en-GB" sz="2800" dirty="0"/>
              <a:t>, yet provides a precise result.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what errors can occur when dealing with numbers with a fractional part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03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Errors in binary fractional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Normalised Binary Numbers</a:t>
            </a:r>
          </a:p>
          <a:p>
            <a:r>
              <a:rPr lang="en-GB" sz="2800" dirty="0" smtClean="0"/>
              <a:t>With </a:t>
            </a:r>
            <a:r>
              <a:rPr lang="en-GB" sz="2800" b="1" dirty="0"/>
              <a:t>binary codes</a:t>
            </a:r>
            <a:r>
              <a:rPr lang="en-GB" sz="2800" dirty="0"/>
              <a:t>, </a:t>
            </a:r>
            <a:r>
              <a:rPr lang="en-GB" sz="2800" b="1" dirty="0"/>
              <a:t>normalisation</a:t>
            </a:r>
            <a:r>
              <a:rPr lang="en-GB" sz="2800" dirty="0"/>
              <a:t> is equally important. </a:t>
            </a:r>
          </a:p>
          <a:p>
            <a:r>
              <a:rPr lang="en-GB" sz="2800" dirty="0"/>
              <a:t>In order to be </a:t>
            </a:r>
            <a:r>
              <a:rPr lang="en-GB" sz="2800" b="1" dirty="0"/>
              <a:t>normalised</a:t>
            </a:r>
            <a:r>
              <a:rPr lang="en-GB" sz="2800" dirty="0"/>
              <a:t> the first bit of the </a:t>
            </a:r>
            <a:r>
              <a:rPr lang="en-GB" sz="2800" b="1" dirty="0"/>
              <a:t>mantissa</a:t>
            </a:r>
            <a:r>
              <a:rPr lang="en-GB" sz="2800" dirty="0"/>
              <a:t>, after the binary point, should always be a 1 for positive numbers, or a 0 for negative numbers and the bit before the binary point should be the opposite. </a:t>
            </a:r>
          </a:p>
          <a:p>
            <a:r>
              <a:rPr lang="en-GB" sz="2800" dirty="0"/>
              <a:t>So a normalised positive floating point number must start 0.1 and a normalised negative floating point number must start 1.0</a:t>
            </a:r>
            <a:r>
              <a:rPr lang="en-GB" sz="2800" dirty="0" smtClean="0"/>
              <a:t>.</a:t>
            </a:r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what errors can occur when dealing with numbers with a fractional part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951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Errors in binary fractional numbers</a:t>
            </a:r>
          </a:p>
        </p:txBody>
      </p:sp>
      <p:pic>
        <p:nvPicPr>
          <p:cNvPr id="5" name="XUauMgQf-1w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05293" y="1203751"/>
            <a:ext cx="9458414" cy="532035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what errors can occur when dealing with numbers with a fractional part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24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Errors in binary fractional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Normalised or not?    Positive or negative?</a:t>
            </a:r>
            <a:endParaRPr lang="en-GB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what errors can occur when dealing with numbers with a fractional </a:t>
            </a:r>
            <a:r>
              <a:rPr lang="en-GB" dirty="0" smtClean="0"/>
              <a:t>part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9853" y="2271907"/>
            <a:ext cx="307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00110010 0011</a:t>
            </a:r>
            <a:endParaRPr lang="en-GB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021390" y="2181006"/>
            <a:ext cx="307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01000000 0010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837904" y="3200115"/>
            <a:ext cx="307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01000000 0010</a:t>
            </a:r>
            <a:endParaRPr lang="en-GB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607119" y="4458420"/>
            <a:ext cx="307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10000100 0110</a:t>
            </a:r>
            <a:endParaRPr lang="en-GB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18184" y="4035279"/>
            <a:ext cx="307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11100000 0010</a:t>
            </a:r>
            <a:endParaRPr lang="en-GB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414528" y="5307959"/>
            <a:ext cx="307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10110000 0010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2067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CF606A979DC44894736665245F394F" ma:contentTypeVersion="12" ma:contentTypeDescription="Create a new document." ma:contentTypeScope="" ma:versionID="f4e250cc5a06a1b5dbd89e0164d9361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fefa9bea55d2fa40d32303509fe1c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27E461-463C-44ED-A708-BA2FE8EA99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AD191A-FD5F-438A-9F99-6C5AAD180F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570B0CE-6F2C-4406-8B5C-4C109A49EB1A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1130</Words>
  <Application>Microsoft Office PowerPoint</Application>
  <PresentationFormat>Widescreen</PresentationFormat>
  <Paragraphs>165</Paragraphs>
  <Slides>15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AkzidenzGroteskBE-Md</vt:lpstr>
      <vt:lpstr>Arial</vt:lpstr>
      <vt:lpstr>Calibri</vt:lpstr>
      <vt:lpstr>Helvetica</vt:lpstr>
      <vt:lpstr>Tahoma</vt:lpstr>
      <vt:lpstr>Times New Roman</vt:lpstr>
      <vt:lpstr>Office Theme</vt:lpstr>
      <vt:lpstr>Errors in binary fractional numbers</vt:lpstr>
      <vt:lpstr>Errors in binary fractional numbers</vt:lpstr>
      <vt:lpstr>Errors in binary fractional numbers</vt:lpstr>
      <vt:lpstr>Errors in binary fractional numbers</vt:lpstr>
      <vt:lpstr>Errors in binary fractional numbers</vt:lpstr>
      <vt:lpstr>Errors in binary fractional numbers</vt:lpstr>
      <vt:lpstr>Errors in binary fractional numbers</vt:lpstr>
      <vt:lpstr>Errors in binary fractional numbers</vt:lpstr>
      <vt:lpstr>Errors in binary fractional numbers</vt:lpstr>
      <vt:lpstr>Errors in binary fractional numbers</vt:lpstr>
      <vt:lpstr>Errors in binary fractional numbers</vt:lpstr>
      <vt:lpstr>Errors in binary fractional numbers</vt:lpstr>
      <vt:lpstr>Errors in binary fractional numbers</vt:lpstr>
      <vt:lpstr>Errors in binary fractional numbers</vt:lpstr>
      <vt:lpstr>PowerPoint Presentation</vt:lpstr>
    </vt:vector>
  </TitlesOfParts>
  <Company>Twyford CE High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Wiggins</dc:creator>
  <cp:lastModifiedBy>Chris Wiggins</cp:lastModifiedBy>
  <cp:revision>31</cp:revision>
  <dcterms:created xsi:type="dcterms:W3CDTF">2015-09-03T10:10:43Z</dcterms:created>
  <dcterms:modified xsi:type="dcterms:W3CDTF">2016-10-12T08:53:02Z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0x0101000CCF606A979DC44894736665245F394F</vt:lpwstr>
  </property>
</Properties>
</file>