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61" r:id="rId5"/>
    <p:sldId id="260" r:id="rId6"/>
    <p:sldId id="271" r:id="rId7"/>
    <p:sldId id="272" r:id="rId8"/>
    <p:sldId id="273" r:id="rId9"/>
    <p:sldId id="262" r:id="rId10"/>
    <p:sldId id="274" r:id="rId11"/>
    <p:sldId id="275" r:id="rId12"/>
    <p:sldId id="276" r:id="rId13"/>
    <p:sldId id="270" r:id="rId14"/>
    <p:sldId id="277" r:id="rId15"/>
    <p:sldId id="281" r:id="rId16"/>
    <p:sldId id="282" r:id="rId17"/>
    <p:sldId id="266" r:id="rId18"/>
    <p:sldId id="288" r:id="rId19"/>
    <p:sldId id="289" r:id="rId20"/>
    <p:sldId id="287" r:id="rId21"/>
    <p:sldId id="278" r:id="rId22"/>
    <p:sldId id="285" r:id="rId23"/>
    <p:sldId id="286" r:id="rId24"/>
    <p:sldId id="283" r:id="rId25"/>
    <p:sldId id="284"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94660"/>
  </p:normalViewPr>
  <p:slideViewPr>
    <p:cSldViewPr snapToGrid="0">
      <p:cViewPr>
        <p:scale>
          <a:sx n="60" d="100"/>
          <a:sy n="60" d="100"/>
        </p:scale>
        <p:origin x="-1140"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4E9C6B-F139-4BB6-91B9-3995CC20E971}" type="datetimeFigureOut">
              <a:rPr lang="en-GB" smtClean="0"/>
              <a:t>17/10/2016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F8C402-6B6B-4908-9566-B9F1C63B7C90}" type="slidenum">
              <a:rPr lang="en-GB" smtClean="0"/>
              <a:t>‹#›</a:t>
            </a:fld>
            <a:endParaRPr lang="en-GB"/>
          </a:p>
        </p:txBody>
      </p:sp>
    </p:spTree>
    <p:extLst>
      <p:ext uri="{BB962C8B-B14F-4D97-AF65-F5344CB8AC3E}">
        <p14:creationId xmlns:p14="http://schemas.microsoft.com/office/powerpoint/2010/main" val="3131213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607608"/>
          </a:xfrm>
        </p:spPr>
        <p:txBody>
          <a:bodyPr/>
          <a:lstStyle>
            <a:lvl1pPr>
              <a:defRPr sz="3600"/>
            </a:lvl1pPr>
          </a:lstStyle>
          <a:p>
            <a:r>
              <a:rPr lang="en-US" smtClean="0"/>
              <a:t>Click to edit Master title style</a:t>
            </a:r>
            <a:endParaRPr lang="en-GB"/>
          </a:p>
        </p:txBody>
      </p:sp>
      <p:sp>
        <p:nvSpPr>
          <p:cNvPr id="22"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23" name="Table 22"/>
          <p:cNvGraphicFramePr>
            <a:graphicFrameLocks noGrp="1"/>
          </p:cNvGraphicFramePr>
          <p:nvPr userDrawn="1">
            <p:extLst>
              <p:ext uri="{D42A27DB-BD31-4B8C-83A1-F6EECF244321}">
                <p14:modId xmlns:p14="http://schemas.microsoft.com/office/powerpoint/2010/main" val="3596500039"/>
              </p:ext>
            </p:extLst>
          </p:nvPr>
        </p:nvGraphicFramePr>
        <p:xfrm>
          <a:off x="9740" y="2655106"/>
          <a:ext cx="12174307" cy="2551893"/>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xmlns="" val="20000"/>
                    </a:ext>
                  </a:extLst>
                </a:gridCol>
              </a:tblGrid>
              <a:tr h="850631">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xmlns="" val="10000"/>
                  </a:ext>
                </a:extLst>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1"/>
                  </a:ext>
                </a:extLst>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xmlns="" val="10002"/>
                  </a:ext>
                </a:extLst>
              </a:tr>
            </a:tbl>
          </a:graphicData>
        </a:graphic>
      </p:graphicFrame>
      <p:sp>
        <p:nvSpPr>
          <p:cNvPr id="24" name="Text Placeholder 12"/>
          <p:cNvSpPr>
            <a:spLocks noGrp="1"/>
          </p:cNvSpPr>
          <p:nvPr>
            <p:ph type="body" sz="quarter" idx="14" hasCustomPrompt="1"/>
          </p:nvPr>
        </p:nvSpPr>
        <p:spPr>
          <a:xfrm>
            <a:off x="9726" y="2661539"/>
            <a:ext cx="12174323" cy="847157"/>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25" name="Text Placeholder 12"/>
          <p:cNvSpPr>
            <a:spLocks noGrp="1"/>
          </p:cNvSpPr>
          <p:nvPr>
            <p:ph type="body" sz="quarter" idx="15" hasCustomPrompt="1"/>
          </p:nvPr>
        </p:nvSpPr>
        <p:spPr>
          <a:xfrm>
            <a:off x="0" y="3515131"/>
            <a:ext cx="12174323" cy="857056"/>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26" name="Text Placeholder 12"/>
          <p:cNvSpPr>
            <a:spLocks noGrp="1"/>
          </p:cNvSpPr>
          <p:nvPr>
            <p:ph type="body" sz="quarter" idx="16" hasCustomPrompt="1"/>
          </p:nvPr>
        </p:nvSpPr>
        <p:spPr>
          <a:xfrm>
            <a:off x="17677" y="4378621"/>
            <a:ext cx="12174323" cy="834812"/>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7" name="Rectangle 26"/>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8" name="Rectangle 27"/>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5825847"/>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xmlns=""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xmlns=""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xmlns="" val="10002"/>
                  </a:ext>
                </a:extLst>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xmlns=""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xmlns=""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xmlns="" val="10002"/>
                  </a:ext>
                </a:extLst>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17/10/2016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image" Target="../media/image8.png"/><Relationship Id="rId16"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4294967295"/>
          </p:nvPr>
        </p:nvSpPr>
        <p:spPr>
          <a:xfrm>
            <a:off x="1789" y="1032153"/>
            <a:ext cx="12182259" cy="1749147"/>
          </a:xfrm>
        </p:spPr>
        <p:txBody>
          <a:bodyPr/>
          <a:lstStyle/>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
        <p:nvSpPr>
          <p:cNvPr id="5" name="Text Placeholder 4"/>
          <p:cNvSpPr>
            <a:spLocks noGrp="1"/>
          </p:cNvSpPr>
          <p:nvPr>
            <p:ph type="body" sz="quarter" idx="14"/>
          </p:nvPr>
        </p:nvSpPr>
        <p:spPr/>
        <p:txBody>
          <a:bodyPr/>
          <a:lstStyle/>
          <a:p>
            <a:endParaRPr lang="en-GB" dirty="0"/>
          </a:p>
        </p:txBody>
      </p:sp>
      <p:sp>
        <p:nvSpPr>
          <p:cNvPr id="6" name="Text Placeholder 5"/>
          <p:cNvSpPr>
            <a:spLocks noGrp="1"/>
          </p:cNvSpPr>
          <p:nvPr>
            <p:ph type="body" sz="quarter" idx="15"/>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Tree>
    <p:extLst>
      <p:ext uri="{BB962C8B-B14F-4D97-AF65-F5344CB8AC3E}">
        <p14:creationId xmlns:p14="http://schemas.microsoft.com/office/powerpoint/2010/main" val="2459493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Parity Bits</a:t>
            </a:r>
          </a:p>
          <a:p>
            <a:r>
              <a:rPr lang="en-GB" sz="2400" dirty="0"/>
              <a:t>A </a:t>
            </a:r>
            <a:r>
              <a:rPr lang="en-GB" sz="2400" b="1" dirty="0"/>
              <a:t>parity bit </a:t>
            </a:r>
            <a:r>
              <a:rPr lang="en-GB" sz="2400" dirty="0"/>
              <a:t>is a method of detecting errors in data during transmission. One method for detecting errors is to count the number of ones in each byte before the data is sent to see whether there is an even or odd number. At the receiving end, the code can be checked to see whether the number is still odd or even. </a:t>
            </a:r>
          </a:p>
          <a:p>
            <a:pPr lvl="1"/>
            <a:r>
              <a:rPr lang="en-GB" sz="2400" b="1" dirty="0"/>
              <a:t>Even parity</a:t>
            </a:r>
            <a:r>
              <a:rPr lang="en-GB" sz="2400" dirty="0"/>
              <a:t>: The number of 1s in the code are counted. If there are an odd number of 1s, the parity bit is set to one to make the total number of 1s even. </a:t>
            </a:r>
          </a:p>
          <a:p>
            <a:pPr lvl="1"/>
            <a:r>
              <a:rPr lang="en-GB" sz="2400" b="1" dirty="0"/>
              <a:t>Odd parity: </a:t>
            </a:r>
            <a:r>
              <a:rPr lang="en-GB" sz="2400" dirty="0"/>
              <a:t>The number of 1s in the code are counted. If there are an even number of 1s, the parity </a:t>
            </a:r>
            <a:r>
              <a:rPr lang="en-GB" sz="2400" dirty="0" smtClean="0"/>
              <a:t>bit </a:t>
            </a:r>
            <a:r>
              <a:rPr lang="en-GB" sz="2400" dirty="0"/>
              <a:t>is set to one to make the total </a:t>
            </a:r>
            <a:r>
              <a:rPr lang="en-GB" sz="2400" dirty="0" smtClean="0"/>
              <a:t>number </a:t>
            </a:r>
            <a:r>
              <a:rPr lang="en-GB" sz="2400" dirty="0"/>
              <a:t>of 1s odd. </a:t>
            </a:r>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Tree>
    <p:extLst>
      <p:ext uri="{BB962C8B-B14F-4D97-AF65-F5344CB8AC3E}">
        <p14:creationId xmlns:p14="http://schemas.microsoft.com/office/powerpoint/2010/main" val="619286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7610" y="1700699"/>
            <a:ext cx="5481305" cy="3867761"/>
          </a:xfrm>
        </p:spPr>
      </p:pic>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Tree>
    <p:extLst>
      <p:ext uri="{BB962C8B-B14F-4D97-AF65-F5344CB8AC3E}">
        <p14:creationId xmlns:p14="http://schemas.microsoft.com/office/powerpoint/2010/main" val="3877562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Question 1</a:t>
            </a:r>
          </a:p>
          <a:p>
            <a:r>
              <a:rPr lang="en-GB" altLang="en-US" dirty="0"/>
              <a:t>Suppose you are using an odd parity.  What should the binary word “1010” look like after you add the parity bit?</a:t>
            </a:r>
          </a:p>
          <a:p>
            <a:r>
              <a:rPr lang="en-GB" altLang="en-US" dirty="0">
                <a:solidFill>
                  <a:schemeClr val="hlink"/>
                </a:solidFill>
              </a:rPr>
              <a:t>Answer:</a:t>
            </a:r>
          </a:p>
          <a:p>
            <a:pPr lvl="1"/>
            <a:r>
              <a:rPr lang="en-GB" altLang="en-US" dirty="0"/>
              <a:t>There is an even number of 1-bits. </a:t>
            </a:r>
          </a:p>
          <a:p>
            <a:pPr lvl="1"/>
            <a:r>
              <a:rPr lang="en-GB" altLang="en-US" dirty="0"/>
              <a:t> So we need to add another 1-bit</a:t>
            </a:r>
          </a:p>
          <a:p>
            <a:pPr lvl="1"/>
            <a:r>
              <a:rPr lang="en-GB" altLang="en-US" dirty="0"/>
              <a:t>Our new word will look like “10101”.</a:t>
            </a:r>
          </a:p>
          <a:p>
            <a:endParaRPr lang="en-GB" dirty="0"/>
          </a:p>
        </p:txBody>
      </p:sp>
      <p:sp>
        <p:nvSpPr>
          <p:cNvPr id="4" name="Text Placeholder 3"/>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94043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Question </a:t>
            </a:r>
            <a:r>
              <a:rPr lang="en-GB" b="1" dirty="0" smtClean="0"/>
              <a:t>2</a:t>
            </a:r>
            <a:endParaRPr lang="en-GB" b="1" dirty="0"/>
          </a:p>
          <a:p>
            <a:r>
              <a:rPr lang="en-GB" altLang="en-US" dirty="0"/>
              <a:t>Suppose you are using an even parity. What should the binary word “1010” look like after you add a parity bit?</a:t>
            </a:r>
          </a:p>
          <a:p>
            <a:r>
              <a:rPr lang="en-GB" altLang="en-US" dirty="0">
                <a:solidFill>
                  <a:schemeClr val="hlink"/>
                </a:solidFill>
              </a:rPr>
              <a:t>Answer:</a:t>
            </a:r>
          </a:p>
          <a:p>
            <a:pPr lvl="1"/>
            <a:r>
              <a:rPr lang="en-GB" altLang="en-US" dirty="0"/>
              <a:t>There is an even number of 1’s. </a:t>
            </a:r>
          </a:p>
          <a:p>
            <a:pPr lvl="1"/>
            <a:r>
              <a:rPr lang="en-GB" altLang="en-US" dirty="0"/>
              <a:t> So we need to add another 0</a:t>
            </a:r>
          </a:p>
          <a:p>
            <a:pPr lvl="1"/>
            <a:r>
              <a:rPr lang="en-GB" altLang="en-US" dirty="0"/>
              <a:t>Our new word will look like “10100”.</a:t>
            </a:r>
          </a:p>
          <a:p>
            <a:endParaRPr lang="en-GB" dirty="0"/>
          </a:p>
        </p:txBody>
      </p:sp>
      <p:sp>
        <p:nvSpPr>
          <p:cNvPr id="4" name="Text Placeholder 3"/>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67576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Majority Voting</a:t>
            </a:r>
          </a:p>
          <a:p>
            <a:r>
              <a:rPr lang="en-GB" sz="2400" b="1" dirty="0"/>
              <a:t>Majority voting </a:t>
            </a:r>
            <a:r>
              <a:rPr lang="en-GB" sz="2400" dirty="0"/>
              <a:t>is another method of identifying errors in transmitted data. </a:t>
            </a:r>
          </a:p>
          <a:p>
            <a:r>
              <a:rPr lang="en-GB" sz="2400" dirty="0"/>
              <a:t>In this case, each bit is sent three times. So the binary code 1001 would be sent as: 111000000111.</a:t>
            </a:r>
          </a:p>
          <a:p>
            <a:r>
              <a:rPr lang="en-GB" sz="2400" dirty="0"/>
              <a:t>This same principle can also be applied on a larger scale, for example with whole systems being used to check against </a:t>
            </a:r>
            <a:r>
              <a:rPr lang="en-GB" sz="2400" dirty="0" smtClean="0"/>
              <a:t> each </a:t>
            </a:r>
            <a:r>
              <a:rPr lang="en-GB" sz="2400" dirty="0"/>
              <a:t>other</a:t>
            </a:r>
            <a:r>
              <a:rPr lang="en-GB" sz="2400" dirty="0" smtClean="0"/>
              <a:t>.</a:t>
            </a:r>
            <a:endParaRPr lang="en-GB" dirty="0" smtClean="0"/>
          </a:p>
          <a:p>
            <a:pPr algn="ctr"/>
            <a:r>
              <a:rPr lang="en-GB" dirty="0" smtClean="0"/>
              <a:t>1 1 1 0 0 0 0 0 0 1 1 1</a:t>
            </a:r>
          </a:p>
          <a:p>
            <a:pPr algn="ctr"/>
            <a:endParaRPr lang="en-GB" dirty="0"/>
          </a:p>
          <a:p>
            <a:endParaRPr lang="en-GB" dirty="0" smtClean="0"/>
          </a:p>
          <a:p>
            <a:r>
              <a:rPr lang="en-GB" dirty="0"/>
              <a:t> </a:t>
            </a:r>
            <a:r>
              <a:rPr lang="en-GB" dirty="0" smtClean="0"/>
              <a:t> 1001                                    </a:t>
            </a:r>
            <a:endParaRPr lang="en-GB" dirty="0"/>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
        <p:nvSpPr>
          <p:cNvPr id="5" name="Oval 4"/>
          <p:cNvSpPr/>
          <p:nvPr/>
        </p:nvSpPr>
        <p:spPr>
          <a:xfrm>
            <a:off x="4335517" y="3641836"/>
            <a:ext cx="236483" cy="4256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Elbow Connector 6"/>
          <p:cNvCxnSpPr/>
          <p:nvPr/>
        </p:nvCxnSpPr>
        <p:spPr>
          <a:xfrm rot="10800000" flipV="1">
            <a:off x="1891863" y="4067503"/>
            <a:ext cx="2561897" cy="99322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213130" y="3668111"/>
            <a:ext cx="236483" cy="4256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169571" y="3641834"/>
            <a:ext cx="236483" cy="4256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7015653" y="3641836"/>
            <a:ext cx="236483" cy="42566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2593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Majority Voting</a:t>
            </a:r>
          </a:p>
          <a:p>
            <a:r>
              <a:rPr lang="en-GB" sz="2400" b="1" dirty="0"/>
              <a:t>Majority voting </a:t>
            </a:r>
            <a:r>
              <a:rPr lang="en-GB" sz="2400" dirty="0"/>
              <a:t>is another method of identifying errors in transmitted data. </a:t>
            </a:r>
          </a:p>
          <a:p>
            <a:r>
              <a:rPr lang="en-GB" sz="2400" dirty="0"/>
              <a:t>In this case, each bit is sent three times. So the binary code 1001 would be sent as: 111000000111.</a:t>
            </a:r>
          </a:p>
          <a:p>
            <a:r>
              <a:rPr lang="en-GB" sz="2400" dirty="0"/>
              <a:t>This same principle can also be applied on a larger scale, for example with whole systems being used to check against </a:t>
            </a:r>
            <a:r>
              <a:rPr lang="en-GB" sz="2400" dirty="0" smtClean="0"/>
              <a:t> each </a:t>
            </a:r>
            <a:r>
              <a:rPr lang="en-GB" sz="2400" dirty="0"/>
              <a:t>other</a:t>
            </a:r>
            <a:r>
              <a:rPr lang="en-GB" sz="2400" dirty="0" smtClean="0"/>
              <a:t>.</a:t>
            </a:r>
            <a:endParaRPr lang="en-GB" dirty="0" smtClean="0"/>
          </a:p>
          <a:p>
            <a:pPr algn="ctr"/>
            <a:r>
              <a:rPr lang="en-GB" dirty="0" smtClean="0"/>
              <a:t>1 1 1 0 0 0 0 0 0 1 1 1</a:t>
            </a:r>
          </a:p>
          <a:p>
            <a:pPr algn="ctr"/>
            <a:endParaRPr lang="en-GB" dirty="0"/>
          </a:p>
          <a:p>
            <a:endParaRPr lang="en-GB" dirty="0" smtClean="0"/>
          </a:p>
          <a:p>
            <a:r>
              <a:rPr lang="en-GB" dirty="0"/>
              <a:t> </a:t>
            </a:r>
            <a:r>
              <a:rPr lang="en-GB" dirty="0" smtClean="0"/>
              <a:t> 1001		    1001                                    </a:t>
            </a:r>
            <a:endParaRPr lang="en-GB" dirty="0"/>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
        <p:nvSpPr>
          <p:cNvPr id="5" name="Oval 4"/>
          <p:cNvSpPr/>
          <p:nvPr/>
        </p:nvSpPr>
        <p:spPr>
          <a:xfrm>
            <a:off x="4635071" y="3641836"/>
            <a:ext cx="236483" cy="42566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Elbow Connector 6"/>
          <p:cNvCxnSpPr/>
          <p:nvPr/>
        </p:nvCxnSpPr>
        <p:spPr>
          <a:xfrm rot="5400000">
            <a:off x="3559068" y="4166036"/>
            <a:ext cx="993227" cy="796161"/>
          </a:xfrm>
          <a:prstGeom prst="bentConnector3">
            <a:avLst>
              <a:gd name="adj1" fmla="val 50000"/>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528450" y="3652345"/>
            <a:ext cx="236483" cy="42566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437593" y="3641834"/>
            <a:ext cx="236483" cy="42566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7315207" y="3641836"/>
            <a:ext cx="236483" cy="425669"/>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7817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Majority Voting</a:t>
            </a:r>
          </a:p>
          <a:p>
            <a:r>
              <a:rPr lang="en-GB" sz="2400" b="1" dirty="0"/>
              <a:t>Majority voting </a:t>
            </a:r>
            <a:r>
              <a:rPr lang="en-GB" sz="2400" dirty="0"/>
              <a:t>is another method of identifying errors in transmitted data. </a:t>
            </a:r>
          </a:p>
          <a:p>
            <a:r>
              <a:rPr lang="en-GB" sz="2400" dirty="0"/>
              <a:t>In this case, each bit is sent three times. So the binary code 1001 would be sent as: 111000000111.</a:t>
            </a:r>
          </a:p>
          <a:p>
            <a:r>
              <a:rPr lang="en-GB" sz="2400" dirty="0"/>
              <a:t>This same principle can also be applied on a larger scale, for example with whole systems being used to check against </a:t>
            </a:r>
            <a:r>
              <a:rPr lang="en-GB" sz="2400" dirty="0" smtClean="0"/>
              <a:t> each </a:t>
            </a:r>
            <a:r>
              <a:rPr lang="en-GB" sz="2400" dirty="0"/>
              <a:t>other</a:t>
            </a:r>
            <a:r>
              <a:rPr lang="en-GB" sz="2400" dirty="0" smtClean="0"/>
              <a:t>.</a:t>
            </a:r>
            <a:endParaRPr lang="en-GB" dirty="0" smtClean="0"/>
          </a:p>
          <a:p>
            <a:pPr algn="ctr"/>
            <a:r>
              <a:rPr lang="en-GB" dirty="0" smtClean="0"/>
              <a:t>1 1 1 0 0 0 0 0 0 1 1 1</a:t>
            </a:r>
          </a:p>
          <a:p>
            <a:pPr algn="ctr"/>
            <a:endParaRPr lang="en-GB" dirty="0"/>
          </a:p>
          <a:p>
            <a:endParaRPr lang="en-GB" dirty="0" smtClean="0"/>
          </a:p>
          <a:p>
            <a:r>
              <a:rPr lang="en-GB" dirty="0"/>
              <a:t> </a:t>
            </a:r>
            <a:r>
              <a:rPr lang="en-GB" dirty="0" smtClean="0"/>
              <a:t> 1001		    1001        		1001                              </a:t>
            </a:r>
            <a:endParaRPr lang="en-GB" dirty="0"/>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
        <p:nvSpPr>
          <p:cNvPr id="5" name="Oval 4"/>
          <p:cNvSpPr/>
          <p:nvPr/>
        </p:nvSpPr>
        <p:spPr>
          <a:xfrm>
            <a:off x="4635071" y="3641836"/>
            <a:ext cx="236483" cy="4256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Elbow Connector 6"/>
          <p:cNvCxnSpPr/>
          <p:nvPr/>
        </p:nvCxnSpPr>
        <p:spPr>
          <a:xfrm rot="16200000" flipH="1">
            <a:off x="5905505" y="4326316"/>
            <a:ext cx="853964" cy="683180"/>
          </a:xfrm>
          <a:prstGeom prst="bent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528450" y="3652345"/>
            <a:ext cx="236483" cy="4256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6437593" y="3641834"/>
            <a:ext cx="236483" cy="4256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7315207" y="3641836"/>
            <a:ext cx="236483" cy="425669"/>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74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Majority Voting</a:t>
            </a:r>
          </a:p>
          <a:p>
            <a:r>
              <a:rPr lang="en-GB" sz="2400" b="1" dirty="0"/>
              <a:t>Majority voting </a:t>
            </a:r>
            <a:r>
              <a:rPr lang="en-GB" sz="2400" dirty="0"/>
              <a:t>is another method of identifying errors in transmitted data. </a:t>
            </a:r>
          </a:p>
          <a:p>
            <a:r>
              <a:rPr lang="en-GB" sz="2400" dirty="0"/>
              <a:t>In this case, each bit is sent three times. So the binary code 1001 would be sent as: 111000000111.</a:t>
            </a:r>
          </a:p>
          <a:p>
            <a:r>
              <a:rPr lang="en-GB" sz="2400" dirty="0"/>
              <a:t>This same principle can also be applied on a larger scale, for example with whole systems being used to check against </a:t>
            </a:r>
            <a:br>
              <a:rPr lang="en-GB" sz="2400" dirty="0"/>
            </a:br>
            <a:r>
              <a:rPr lang="en-GB" sz="2400" dirty="0"/>
              <a:t>each other.</a:t>
            </a:r>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Tree>
    <p:extLst>
      <p:ext uri="{BB962C8B-B14F-4D97-AF65-F5344CB8AC3E}">
        <p14:creationId xmlns:p14="http://schemas.microsoft.com/office/powerpoint/2010/main" val="2927925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normAutofit/>
          </a:bodyPr>
          <a:lstStyle/>
          <a:p>
            <a:r>
              <a:rPr lang="en-GB" b="1" dirty="0" smtClean="0"/>
              <a:t>Check Digits</a:t>
            </a:r>
          </a:p>
          <a:p>
            <a:r>
              <a:rPr lang="en-GB" sz="2400" dirty="0"/>
              <a:t>Check digits are a common way of checking data often when it is being entered into a computer. </a:t>
            </a:r>
          </a:p>
          <a:p>
            <a:r>
              <a:rPr lang="en-GB" sz="2400" dirty="0"/>
              <a:t>Like a parity bit, a check digit is a value that is added to the end of a number to try to ensure that the number is not corrupted in any way.</a:t>
            </a:r>
          </a:p>
          <a:p>
            <a:r>
              <a:rPr lang="en-GB" sz="2400" dirty="0"/>
              <a:t>The check digit is created by taking the digits that make up the number itself and using them in some way to create a single digit. </a:t>
            </a:r>
          </a:p>
          <a:p>
            <a:r>
              <a:rPr lang="en-GB" sz="2400" dirty="0"/>
              <a:t>The simplest is to add the digits of the number together, and keep on adding the digits until you have only a single digit remaining. </a:t>
            </a:r>
          </a:p>
          <a:p>
            <a:r>
              <a:rPr lang="en-GB" sz="2400" dirty="0"/>
              <a:t>So the digits of 123456 add up to 21 and 2 and 1 in turn add up to 3, so the number with its check </a:t>
            </a:r>
            <a:r>
              <a:rPr lang="en-GB" sz="2400" dirty="0" smtClean="0"/>
              <a:t>digit </a:t>
            </a:r>
            <a:r>
              <a:rPr lang="en-GB" sz="2400" dirty="0"/>
              <a:t>becomes 1234563. </a:t>
            </a:r>
            <a:endParaRPr lang="en-GB" sz="2400"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Tree>
    <p:extLst>
      <p:ext uri="{BB962C8B-B14F-4D97-AF65-F5344CB8AC3E}">
        <p14:creationId xmlns:p14="http://schemas.microsoft.com/office/powerpoint/2010/main" val="22192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An example of calculating check digits</a:t>
            </a:r>
            <a:endParaRPr lang="en-GB" b="1"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755" t="23276" r="39537" b="20689"/>
          <a:stretch/>
        </p:blipFill>
        <p:spPr bwMode="auto">
          <a:xfrm>
            <a:off x="299544" y="1655380"/>
            <a:ext cx="6858000" cy="4099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79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a:xfrm>
            <a:off x="1789" y="1032153"/>
            <a:ext cx="12182259" cy="5825847"/>
          </a:xfrm>
        </p:spPr>
        <p:txBody>
          <a:bodyPr/>
          <a:lstStyle/>
          <a:p>
            <a:r>
              <a:rPr lang="en-GB" b="1" dirty="0" smtClean="0"/>
              <a:t>Specification Points</a:t>
            </a:r>
          </a:p>
          <a:p>
            <a:pPr fontAlgn="auto"/>
            <a:r>
              <a:rPr lang="en-GB" dirty="0"/>
              <a:t>3.5.5.1 Character form of a decimal digit</a:t>
            </a:r>
          </a:p>
          <a:p>
            <a:pPr fontAlgn="auto"/>
            <a:r>
              <a:rPr lang="en-GB" dirty="0"/>
              <a:t>3.5.5.2 ASCII and </a:t>
            </a:r>
            <a:r>
              <a:rPr lang="en-GB" dirty="0" smtClean="0"/>
              <a:t>Unicode</a:t>
            </a:r>
          </a:p>
          <a:p>
            <a:r>
              <a:rPr lang="en-GB" dirty="0"/>
              <a:t>3.5.5.3 Error checking and correction</a:t>
            </a:r>
          </a:p>
          <a:p>
            <a:pPr fontAlgn="auto"/>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Tree>
    <p:extLst>
      <p:ext uri="{BB962C8B-B14F-4D97-AF65-F5344CB8AC3E}">
        <p14:creationId xmlns:p14="http://schemas.microsoft.com/office/powerpoint/2010/main" val="1571178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An example of calculating check digits</a:t>
            </a:r>
            <a:endParaRPr lang="en-GB" b="1"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396607824"/>
              </p:ext>
            </p:extLst>
          </p:nvPr>
        </p:nvGraphicFramePr>
        <p:xfrm>
          <a:off x="3507826" y="1949376"/>
          <a:ext cx="6877530" cy="741680"/>
        </p:xfrm>
        <a:graphic>
          <a:graphicData uri="http://schemas.openxmlformats.org/drawingml/2006/table">
            <a:tbl>
              <a:tblPr firstRow="1" bandRow="1">
                <a:tableStyleId>{5940675A-B579-460E-94D1-54222C63F5DA}</a:tableStyleId>
              </a:tblPr>
              <a:tblGrid>
                <a:gridCol w="625230"/>
                <a:gridCol w="625230"/>
                <a:gridCol w="625230"/>
                <a:gridCol w="625230"/>
                <a:gridCol w="625230"/>
                <a:gridCol w="625230"/>
                <a:gridCol w="625230"/>
                <a:gridCol w="625230"/>
                <a:gridCol w="625230"/>
                <a:gridCol w="625230"/>
                <a:gridCol w="625230"/>
              </a:tblGrid>
              <a:tr h="370840">
                <a:tc>
                  <a:txBody>
                    <a:bodyPr/>
                    <a:lstStyle/>
                    <a:p>
                      <a:pPr algn="ctr"/>
                      <a:endParaRPr lang="en-GB" dirty="0"/>
                    </a:p>
                  </a:txBody>
                  <a:tcPr/>
                </a:tc>
                <a:tc>
                  <a:txBody>
                    <a:bodyPr/>
                    <a:lstStyle/>
                    <a:p>
                      <a:pPr algn="ctr"/>
                      <a:r>
                        <a:rPr lang="en-GB" dirty="0" smtClean="0"/>
                        <a:t>1</a:t>
                      </a:r>
                      <a:endParaRPr lang="en-GB" dirty="0"/>
                    </a:p>
                  </a:txBody>
                  <a:tcPr/>
                </a:tc>
                <a:tc>
                  <a:txBody>
                    <a:bodyPr/>
                    <a:lstStyle/>
                    <a:p>
                      <a:pPr algn="ctr"/>
                      <a:r>
                        <a:rPr lang="en-GB" dirty="0" smtClean="0"/>
                        <a:t>2</a:t>
                      </a:r>
                      <a:endParaRPr lang="en-GB" dirty="0"/>
                    </a:p>
                  </a:txBody>
                  <a:tcPr/>
                </a:tc>
                <a:tc>
                  <a:txBody>
                    <a:bodyPr/>
                    <a:lstStyle/>
                    <a:p>
                      <a:pPr algn="ctr"/>
                      <a:r>
                        <a:rPr lang="en-GB" dirty="0" smtClean="0"/>
                        <a:t>3</a:t>
                      </a:r>
                      <a:endParaRPr lang="en-GB" dirty="0"/>
                    </a:p>
                  </a:txBody>
                  <a:tcPr/>
                </a:tc>
                <a:tc>
                  <a:txBody>
                    <a:bodyPr/>
                    <a:lstStyle/>
                    <a:p>
                      <a:pPr algn="ctr"/>
                      <a:r>
                        <a:rPr lang="en-GB" dirty="0" smtClean="0"/>
                        <a:t>4</a:t>
                      </a:r>
                      <a:endParaRPr lang="en-GB" dirty="0"/>
                    </a:p>
                  </a:txBody>
                  <a:tcPr/>
                </a:tc>
                <a:tc>
                  <a:txBody>
                    <a:bodyPr/>
                    <a:lstStyle/>
                    <a:p>
                      <a:pPr algn="ctr"/>
                      <a:r>
                        <a:rPr lang="en-GB" dirty="0" smtClean="0"/>
                        <a:t>5</a:t>
                      </a:r>
                      <a:endParaRPr lang="en-GB" dirty="0"/>
                    </a:p>
                  </a:txBody>
                  <a:tcPr/>
                </a:tc>
                <a:tc>
                  <a:txBody>
                    <a:bodyPr/>
                    <a:lstStyle/>
                    <a:p>
                      <a:pPr algn="ctr"/>
                      <a:r>
                        <a:rPr lang="en-GB" dirty="0" smtClean="0"/>
                        <a:t>6</a:t>
                      </a:r>
                      <a:endParaRPr lang="en-GB" dirty="0"/>
                    </a:p>
                  </a:txBody>
                  <a:tcPr/>
                </a:tc>
                <a:tc>
                  <a:txBody>
                    <a:bodyPr/>
                    <a:lstStyle/>
                    <a:p>
                      <a:pPr algn="ctr"/>
                      <a:r>
                        <a:rPr lang="en-GB" dirty="0" smtClean="0"/>
                        <a:t>7</a:t>
                      </a:r>
                      <a:endParaRPr lang="en-GB" dirty="0"/>
                    </a:p>
                  </a:txBody>
                  <a:tcPr/>
                </a:tc>
                <a:tc>
                  <a:txBody>
                    <a:bodyPr/>
                    <a:lstStyle/>
                    <a:p>
                      <a:pPr algn="ctr"/>
                      <a:r>
                        <a:rPr lang="en-GB" dirty="0" smtClean="0"/>
                        <a:t>8</a:t>
                      </a:r>
                      <a:endParaRPr lang="en-GB" dirty="0"/>
                    </a:p>
                  </a:txBody>
                  <a:tcPr/>
                </a:tc>
                <a:tc>
                  <a:txBody>
                    <a:bodyPr/>
                    <a:lstStyle/>
                    <a:p>
                      <a:pPr algn="ctr"/>
                      <a:r>
                        <a:rPr lang="en-GB" dirty="0" smtClean="0"/>
                        <a:t>9</a:t>
                      </a:r>
                      <a:endParaRPr lang="en-GB" dirty="0"/>
                    </a:p>
                  </a:txBody>
                  <a:tcPr/>
                </a:tc>
                <a:tc>
                  <a:txBody>
                    <a:bodyPr/>
                    <a:lstStyle/>
                    <a:p>
                      <a:pPr algn="ctr"/>
                      <a:r>
                        <a:rPr lang="en-GB" dirty="0" smtClean="0"/>
                        <a:t>0</a:t>
                      </a:r>
                      <a:endParaRPr lang="en-GB"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t>x</a:t>
                      </a:r>
                      <a:endParaRPr lang="en-GB" b="1" dirty="0"/>
                    </a:p>
                  </a:txBody>
                  <a:tcPr/>
                </a:tc>
                <a:tc>
                  <a:txBody>
                    <a:bodyPr/>
                    <a:lstStyle/>
                    <a:p>
                      <a:pPr algn="ctr"/>
                      <a:r>
                        <a:rPr lang="en-GB" dirty="0" smtClean="0"/>
                        <a:t>3</a:t>
                      </a:r>
                      <a:endParaRPr lang="en-GB" dirty="0"/>
                    </a:p>
                  </a:txBody>
                  <a:tcPr/>
                </a:tc>
                <a:tc>
                  <a:txBody>
                    <a:bodyPr/>
                    <a:lstStyle/>
                    <a:p>
                      <a:pPr algn="ctr"/>
                      <a:r>
                        <a:rPr lang="en-GB" dirty="0" smtClean="0"/>
                        <a:t>1</a:t>
                      </a:r>
                      <a:endParaRPr lang="en-GB" dirty="0"/>
                    </a:p>
                  </a:txBody>
                  <a:tcPr/>
                </a:tc>
                <a:tc>
                  <a:txBody>
                    <a:bodyPr/>
                    <a:lstStyle/>
                    <a:p>
                      <a:pPr algn="ctr"/>
                      <a:r>
                        <a:rPr lang="en-GB" dirty="0" smtClean="0"/>
                        <a:t>3</a:t>
                      </a:r>
                      <a:endParaRPr lang="en-GB" dirty="0"/>
                    </a:p>
                  </a:txBody>
                  <a:tcPr/>
                </a:tc>
                <a:tc>
                  <a:txBody>
                    <a:bodyPr/>
                    <a:lstStyle/>
                    <a:p>
                      <a:pPr algn="ctr"/>
                      <a:r>
                        <a:rPr lang="en-GB" dirty="0" smtClean="0"/>
                        <a:t>1</a:t>
                      </a:r>
                      <a:endParaRPr lang="en-GB" dirty="0"/>
                    </a:p>
                  </a:txBody>
                  <a:tcPr/>
                </a:tc>
                <a:tc>
                  <a:txBody>
                    <a:bodyPr/>
                    <a:lstStyle/>
                    <a:p>
                      <a:pPr algn="ctr"/>
                      <a:r>
                        <a:rPr lang="en-GB" dirty="0" smtClean="0"/>
                        <a:t>3</a:t>
                      </a:r>
                      <a:endParaRPr lang="en-GB" dirty="0"/>
                    </a:p>
                  </a:txBody>
                  <a:tcPr/>
                </a:tc>
                <a:tc>
                  <a:txBody>
                    <a:bodyPr/>
                    <a:lstStyle/>
                    <a:p>
                      <a:pPr algn="ctr"/>
                      <a:r>
                        <a:rPr lang="en-GB" dirty="0" smtClean="0"/>
                        <a:t>1</a:t>
                      </a:r>
                      <a:endParaRPr lang="en-GB" dirty="0"/>
                    </a:p>
                  </a:txBody>
                  <a:tcPr/>
                </a:tc>
                <a:tc>
                  <a:txBody>
                    <a:bodyPr/>
                    <a:lstStyle/>
                    <a:p>
                      <a:pPr algn="ctr"/>
                      <a:r>
                        <a:rPr lang="en-GB" dirty="0" smtClean="0"/>
                        <a:t>3</a:t>
                      </a:r>
                      <a:endParaRPr lang="en-GB" dirty="0"/>
                    </a:p>
                  </a:txBody>
                  <a:tcPr/>
                </a:tc>
                <a:tc>
                  <a:txBody>
                    <a:bodyPr/>
                    <a:lstStyle/>
                    <a:p>
                      <a:pPr algn="ctr"/>
                      <a:r>
                        <a:rPr lang="en-GB" dirty="0" smtClean="0"/>
                        <a:t>1</a:t>
                      </a:r>
                      <a:endParaRPr lang="en-GB" dirty="0"/>
                    </a:p>
                  </a:txBody>
                  <a:tcPr/>
                </a:tc>
                <a:tc>
                  <a:txBody>
                    <a:bodyPr/>
                    <a:lstStyle/>
                    <a:p>
                      <a:pPr algn="ctr"/>
                      <a:r>
                        <a:rPr lang="en-GB" dirty="0" smtClean="0"/>
                        <a:t>3</a:t>
                      </a:r>
                      <a:endParaRPr lang="en-GB" dirty="0"/>
                    </a:p>
                  </a:txBody>
                  <a:tcPr/>
                </a:tc>
                <a:tc>
                  <a:txBody>
                    <a:bodyPr/>
                    <a:lstStyle/>
                    <a:p>
                      <a:pPr algn="ctr"/>
                      <a:r>
                        <a:rPr lang="en-GB" dirty="0" smtClean="0"/>
                        <a:t>1</a:t>
                      </a:r>
                      <a:endParaRPr lang="en-GB"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04672369"/>
              </p:ext>
            </p:extLst>
          </p:nvPr>
        </p:nvGraphicFramePr>
        <p:xfrm>
          <a:off x="3499945" y="2937349"/>
          <a:ext cx="6889454" cy="370840"/>
        </p:xfrm>
        <a:graphic>
          <a:graphicData uri="http://schemas.openxmlformats.org/drawingml/2006/table">
            <a:tbl>
              <a:tblPr firstRow="1" bandRow="1">
                <a:tableStyleId>{5940675A-B579-460E-94D1-54222C63F5DA}</a:tableStyleId>
              </a:tblPr>
              <a:tblGrid>
                <a:gridCol w="626314"/>
                <a:gridCol w="626314"/>
                <a:gridCol w="626314"/>
                <a:gridCol w="626314"/>
                <a:gridCol w="626314"/>
                <a:gridCol w="626314"/>
                <a:gridCol w="626314"/>
                <a:gridCol w="626314"/>
                <a:gridCol w="626314"/>
                <a:gridCol w="626314"/>
                <a:gridCol w="626314"/>
              </a:tblGrid>
              <a:tr h="370840">
                <a:tc>
                  <a:txBody>
                    <a:bodyPr/>
                    <a:lstStyle/>
                    <a:p>
                      <a:pPr algn="ctr"/>
                      <a:endParaRPr lang="en-GB" dirty="0"/>
                    </a:p>
                  </a:txBody>
                  <a:tcPr/>
                </a:tc>
                <a:tc>
                  <a:txBody>
                    <a:bodyPr/>
                    <a:lstStyle/>
                    <a:p>
                      <a:pPr algn="ctr"/>
                      <a:r>
                        <a:rPr lang="en-GB" dirty="0" smtClean="0"/>
                        <a:t>3</a:t>
                      </a:r>
                      <a:endParaRPr lang="en-GB" dirty="0"/>
                    </a:p>
                  </a:txBody>
                  <a:tcPr/>
                </a:tc>
                <a:tc>
                  <a:txBody>
                    <a:bodyPr/>
                    <a:lstStyle/>
                    <a:p>
                      <a:pPr algn="ctr"/>
                      <a:r>
                        <a:rPr lang="en-GB" dirty="0" smtClean="0"/>
                        <a:t>2</a:t>
                      </a:r>
                      <a:endParaRPr lang="en-GB" dirty="0"/>
                    </a:p>
                  </a:txBody>
                  <a:tcPr/>
                </a:tc>
                <a:tc>
                  <a:txBody>
                    <a:bodyPr/>
                    <a:lstStyle/>
                    <a:p>
                      <a:pPr algn="ctr"/>
                      <a:r>
                        <a:rPr lang="en-GB" dirty="0" smtClean="0"/>
                        <a:t>9</a:t>
                      </a:r>
                      <a:endParaRPr lang="en-GB" dirty="0"/>
                    </a:p>
                  </a:txBody>
                  <a:tcPr/>
                </a:tc>
                <a:tc>
                  <a:txBody>
                    <a:bodyPr/>
                    <a:lstStyle/>
                    <a:p>
                      <a:pPr algn="ctr"/>
                      <a:r>
                        <a:rPr lang="en-GB" dirty="0" smtClean="0"/>
                        <a:t>4</a:t>
                      </a:r>
                      <a:endParaRPr lang="en-GB" dirty="0"/>
                    </a:p>
                  </a:txBody>
                  <a:tcPr/>
                </a:tc>
                <a:tc>
                  <a:txBody>
                    <a:bodyPr/>
                    <a:lstStyle/>
                    <a:p>
                      <a:pPr algn="ctr"/>
                      <a:r>
                        <a:rPr lang="en-GB" dirty="0" smtClean="0"/>
                        <a:t>15</a:t>
                      </a:r>
                      <a:endParaRPr lang="en-GB" dirty="0"/>
                    </a:p>
                  </a:txBody>
                  <a:tcPr/>
                </a:tc>
                <a:tc>
                  <a:txBody>
                    <a:bodyPr/>
                    <a:lstStyle/>
                    <a:p>
                      <a:pPr algn="ctr"/>
                      <a:r>
                        <a:rPr lang="en-GB" dirty="0" smtClean="0"/>
                        <a:t>6</a:t>
                      </a:r>
                      <a:endParaRPr lang="en-GB" dirty="0"/>
                    </a:p>
                  </a:txBody>
                  <a:tcPr/>
                </a:tc>
                <a:tc>
                  <a:txBody>
                    <a:bodyPr/>
                    <a:lstStyle/>
                    <a:p>
                      <a:pPr algn="ctr"/>
                      <a:r>
                        <a:rPr lang="en-GB" dirty="0" smtClean="0"/>
                        <a:t>21</a:t>
                      </a:r>
                      <a:endParaRPr lang="en-GB" dirty="0"/>
                    </a:p>
                  </a:txBody>
                  <a:tcPr/>
                </a:tc>
                <a:tc>
                  <a:txBody>
                    <a:bodyPr/>
                    <a:lstStyle/>
                    <a:p>
                      <a:pPr algn="ctr"/>
                      <a:r>
                        <a:rPr lang="en-GB" dirty="0" smtClean="0"/>
                        <a:t>8</a:t>
                      </a:r>
                      <a:endParaRPr lang="en-GB" dirty="0"/>
                    </a:p>
                  </a:txBody>
                  <a:tcPr/>
                </a:tc>
                <a:tc>
                  <a:txBody>
                    <a:bodyPr/>
                    <a:lstStyle/>
                    <a:p>
                      <a:pPr algn="ctr"/>
                      <a:r>
                        <a:rPr lang="en-GB" dirty="0" smtClean="0"/>
                        <a:t>27</a:t>
                      </a:r>
                      <a:endParaRPr lang="en-GB" dirty="0"/>
                    </a:p>
                  </a:txBody>
                  <a:tcPr/>
                </a:tc>
                <a:tc>
                  <a:txBody>
                    <a:bodyPr/>
                    <a:lstStyle/>
                    <a:p>
                      <a:pPr algn="ctr"/>
                      <a:r>
                        <a:rPr lang="en-GB" dirty="0" smtClean="0"/>
                        <a:t>0</a:t>
                      </a:r>
                      <a:endParaRPr lang="en-GB" dirty="0"/>
                    </a:p>
                  </a:txBody>
                  <a:tcPr/>
                </a:tc>
              </a:tr>
            </a:tbl>
          </a:graphicData>
        </a:graphic>
      </p:graphicFrame>
      <p:sp>
        <p:nvSpPr>
          <p:cNvPr id="6" name="TextBox 5"/>
          <p:cNvSpPr txBox="1"/>
          <p:nvPr/>
        </p:nvSpPr>
        <p:spPr>
          <a:xfrm>
            <a:off x="8087710" y="3733470"/>
            <a:ext cx="2412125" cy="1384995"/>
          </a:xfrm>
          <a:prstGeom prst="rect">
            <a:avLst/>
          </a:prstGeom>
          <a:noFill/>
        </p:spPr>
        <p:txBody>
          <a:bodyPr wrap="square" rtlCol="0">
            <a:spAutoFit/>
          </a:bodyPr>
          <a:lstStyle/>
          <a:p>
            <a:pPr algn="r"/>
            <a:r>
              <a:rPr lang="en-GB" sz="2800" dirty="0" smtClean="0"/>
              <a:t>= 95</a:t>
            </a:r>
          </a:p>
          <a:p>
            <a:pPr algn="r"/>
            <a:endParaRPr lang="en-GB" sz="2800" dirty="0"/>
          </a:p>
          <a:p>
            <a:pPr algn="r"/>
            <a:r>
              <a:rPr lang="en-GB" sz="2800" dirty="0" smtClean="0"/>
              <a:t>100 – 95 = 5</a:t>
            </a:r>
            <a:endParaRPr lang="en-GB" sz="2800" dirty="0"/>
          </a:p>
        </p:txBody>
      </p:sp>
      <p:pic>
        <p:nvPicPr>
          <p:cNvPr id="2052" name="Picture 4" descr="http://www.computalabel.com/Images/UPCdi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95080"/>
            <a:ext cx="454342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13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Plenary</a:t>
            </a:r>
            <a:endParaRPr lang="en-GB" b="1" dirty="0"/>
          </a:p>
          <a:p>
            <a:r>
              <a:rPr lang="en-GB" dirty="0" smtClean="0"/>
              <a:t>In bullet points, answer the following questions:</a:t>
            </a:r>
          </a:p>
          <a:p>
            <a:pPr marL="514350" indent="-514350">
              <a:buFont typeface="+mj-lt"/>
              <a:buAutoNum type="arabicPeriod"/>
            </a:pPr>
            <a:r>
              <a:rPr lang="en-GB" dirty="0" smtClean="0"/>
              <a:t>What is ASCII?</a:t>
            </a:r>
          </a:p>
          <a:p>
            <a:pPr marL="514350" indent="-514350">
              <a:buFont typeface="+mj-lt"/>
              <a:buAutoNum type="arabicPeriod"/>
            </a:pPr>
            <a:r>
              <a:rPr lang="en-GB" dirty="0" smtClean="0"/>
              <a:t>Why was Unicode created?</a:t>
            </a:r>
          </a:p>
          <a:p>
            <a:pPr marL="514350" indent="-514350">
              <a:buFont typeface="+mj-lt"/>
              <a:buAutoNum type="arabicPeriod"/>
            </a:pPr>
            <a:r>
              <a:rPr lang="en-GB" dirty="0" smtClean="0"/>
              <a:t>Why is it important to check transmitted data for errors?</a:t>
            </a:r>
          </a:p>
          <a:p>
            <a:pPr marL="514350" indent="-514350">
              <a:buFont typeface="+mj-lt"/>
              <a:buAutoNum type="arabicPeriod"/>
            </a:pPr>
            <a:r>
              <a:rPr lang="en-GB" dirty="0" smtClean="0"/>
              <a:t>How does even parity work?</a:t>
            </a:r>
          </a:p>
          <a:p>
            <a:pPr marL="514350" indent="-514350">
              <a:buFont typeface="+mj-lt"/>
              <a:buAutoNum type="arabicPeriod"/>
            </a:pPr>
            <a:r>
              <a:rPr lang="en-GB" dirty="0" smtClean="0"/>
              <a:t>What is a check digit?</a:t>
            </a:r>
          </a:p>
          <a:p>
            <a:pPr marL="514350" indent="-514350">
              <a:buFont typeface="+mj-lt"/>
              <a:buAutoNum type="arabicPeriod"/>
            </a:pPr>
            <a:r>
              <a:rPr lang="en-GB" dirty="0" smtClean="0"/>
              <a:t>How does majority voting work to check transmitted data?</a:t>
            </a:r>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spTree>
    <p:extLst>
      <p:ext uri="{BB962C8B-B14F-4D97-AF65-F5344CB8AC3E}">
        <p14:creationId xmlns:p14="http://schemas.microsoft.com/office/powerpoint/2010/main" val="19292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smtClean="0"/>
              <a:t>Prep</a:t>
            </a:r>
          </a:p>
          <a:p>
            <a:endParaRPr lang="en-GB" b="1"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Tree>
    <p:extLst>
      <p:ext uri="{BB962C8B-B14F-4D97-AF65-F5344CB8AC3E}">
        <p14:creationId xmlns:p14="http://schemas.microsoft.com/office/powerpoint/2010/main" val="232261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a:xfrm>
            <a:off x="1789" y="1032153"/>
            <a:ext cx="12182259" cy="5825847"/>
          </a:xfrm>
        </p:spPr>
        <p:txBody>
          <a:bodyPr>
            <a:normAutofit/>
          </a:bodyPr>
          <a:lstStyle/>
          <a:p>
            <a:r>
              <a:rPr lang="en-GB" b="1" dirty="0" smtClean="0"/>
              <a:t>ASCII</a:t>
            </a:r>
          </a:p>
          <a:p>
            <a:r>
              <a:rPr lang="en-GB" sz="2400" dirty="0"/>
              <a:t>In the early days of computing, programmers would combine groups (sequences) of 0s and 1s to represent different things. </a:t>
            </a:r>
          </a:p>
          <a:p>
            <a:r>
              <a:rPr lang="en-GB" sz="2400" dirty="0"/>
              <a:t>For example, they might decide that 00000000 could be used to represent an A, and 00000001 could be used to represent a B, and so on. </a:t>
            </a:r>
          </a:p>
          <a:p>
            <a:r>
              <a:rPr lang="en-GB" sz="2400" dirty="0"/>
              <a:t>The problem was that different programmers used their own coding systems, so the sequences meant different things to different people.</a:t>
            </a:r>
          </a:p>
          <a:p>
            <a:r>
              <a:rPr lang="en-GB" sz="2400" dirty="0"/>
              <a:t>A standard was agreed upon for the representation of all the keyboard characters, including the numbers, and other commonly used functions. </a:t>
            </a:r>
          </a:p>
          <a:p>
            <a:r>
              <a:rPr lang="en-GB" sz="2400" dirty="0"/>
              <a:t>This standard is called </a:t>
            </a:r>
            <a:r>
              <a:rPr lang="en-GB" sz="2400" b="1" dirty="0"/>
              <a:t>ASCII</a:t>
            </a:r>
            <a:r>
              <a:rPr lang="en-GB" sz="2400" dirty="0"/>
              <a:t> or the American Standard Code for Information Interchange. </a:t>
            </a:r>
          </a:p>
          <a:p>
            <a:r>
              <a:rPr lang="en-GB" sz="2400" dirty="0"/>
              <a:t>In fact, a 7-bit code was agreed upon as 7 bits </a:t>
            </a:r>
            <a:r>
              <a:rPr lang="en-GB" sz="2400" dirty="0" smtClean="0"/>
              <a:t>gives </a:t>
            </a:r>
            <a:r>
              <a:rPr lang="en-GB" sz="2400" dirty="0"/>
              <a:t>128 permutations, which is enough for </a:t>
            </a:r>
            <a:br>
              <a:rPr lang="en-GB" sz="2400" dirty="0"/>
            </a:br>
            <a:r>
              <a:rPr lang="en-GB" sz="2400" dirty="0"/>
              <a:t>the most commonly used characters. </a:t>
            </a:r>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Tree>
    <p:extLst>
      <p:ext uri="{BB962C8B-B14F-4D97-AF65-F5344CB8AC3E}">
        <p14:creationId xmlns:p14="http://schemas.microsoft.com/office/powerpoint/2010/main" val="2598859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a:xfrm>
            <a:off x="1789" y="1032153"/>
            <a:ext cx="12182259" cy="5825847"/>
          </a:xfrm>
        </p:spPr>
        <p:txBody>
          <a:bodyPr>
            <a:normAutofit/>
          </a:bodyPr>
          <a:lstStyle/>
          <a:p>
            <a:r>
              <a:rPr lang="en-GB" b="1" dirty="0" smtClean="0"/>
              <a:t>Problems with ASCII</a:t>
            </a:r>
          </a:p>
          <a:p>
            <a:pPr lvl="0"/>
            <a:r>
              <a:rPr lang="en-GB" sz="2400" dirty="0"/>
              <a:t>128 characters are not sufficient to represent all of </a:t>
            </a:r>
            <a:r>
              <a:rPr lang="en-GB" sz="2400" dirty="0" smtClean="0"/>
              <a:t>the </a:t>
            </a:r>
            <a:r>
              <a:rPr lang="en-GB" sz="2400" dirty="0"/>
              <a:t>possible characters, numbers and symbols.</a:t>
            </a:r>
          </a:p>
          <a:p>
            <a:pPr lvl="0"/>
            <a:r>
              <a:rPr lang="en-GB" sz="2400" dirty="0"/>
              <a:t>It was initially developed in English and therefore did not represent all of the other languages and scripts in the world.</a:t>
            </a:r>
          </a:p>
          <a:p>
            <a:pPr lvl="0"/>
            <a:r>
              <a:rPr lang="en-GB" sz="2400" dirty="0"/>
              <a:t>Widespread use of the web made it more important to have a universal international coding system.</a:t>
            </a:r>
          </a:p>
          <a:p>
            <a:pPr lvl="0"/>
            <a:r>
              <a:rPr lang="en-GB" sz="2400" dirty="0"/>
              <a:t>The range of platforms and programs has increased dramatically with more developers from around the world using a much wider range.</a:t>
            </a:r>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Tree>
    <p:extLst>
      <p:ext uri="{BB962C8B-B14F-4D97-AF65-F5344CB8AC3E}">
        <p14:creationId xmlns:p14="http://schemas.microsoft.com/office/powerpoint/2010/main" val="2889229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a:xfrm>
            <a:off x="1789" y="1032153"/>
            <a:ext cx="12182259" cy="5825847"/>
          </a:xfrm>
        </p:spPr>
        <p:txBody>
          <a:bodyPr>
            <a:normAutofit/>
          </a:bodyPr>
          <a:lstStyle/>
          <a:p>
            <a:r>
              <a:rPr lang="en-GB" b="1" dirty="0" smtClean="0"/>
              <a:t>Unicode</a:t>
            </a:r>
          </a:p>
          <a:p>
            <a:r>
              <a:rPr lang="en-GB" sz="2400" dirty="0"/>
              <a:t>A new standard has emerged called </a:t>
            </a:r>
            <a:r>
              <a:rPr lang="en-GB" sz="2400" b="1" dirty="0"/>
              <a:t>Unicode</a:t>
            </a:r>
            <a:r>
              <a:rPr lang="en-GB" sz="2400" dirty="0"/>
              <a:t> which follows the same basic principles as ASCII.</a:t>
            </a:r>
          </a:p>
          <a:p>
            <a:r>
              <a:rPr lang="en-GB" sz="2400" dirty="0"/>
              <a:t>ASCII codes have been subsumed within Unicode meaning that the ASCII code for a capital letter ‘A’ is 65 and so is the Unicode code for the same character. </a:t>
            </a:r>
          </a:p>
          <a:p>
            <a:r>
              <a:rPr lang="en-GB" sz="2400" dirty="0"/>
              <a:t>Unicode also includes international characters for over 20 countries and even includes conversions of classical and ancient characters. </a:t>
            </a:r>
          </a:p>
        </p:txBody>
      </p:sp>
      <p:sp>
        <p:nvSpPr>
          <p:cNvPr id="4" name="Text Placeholder 3"/>
          <p:cNvSpPr>
            <a:spLocks noGrp="1"/>
          </p:cNvSpPr>
          <p:nvPr>
            <p:ph type="body" sz="quarter" idx="13"/>
          </p:nvPr>
        </p:nvSpPr>
        <p:spPr/>
        <p:txBody>
          <a:bodyPr/>
          <a:lstStyle/>
          <a:p>
            <a:r>
              <a:rPr lang="en-GB" dirty="0"/>
              <a:t>LO: To understand how characters are represented by a computer &amp; error checking</a:t>
            </a:r>
          </a:p>
          <a:p>
            <a:endParaRPr lang="en-GB" dirty="0"/>
          </a:p>
        </p:txBody>
      </p:sp>
    </p:spTree>
    <p:extLst>
      <p:ext uri="{BB962C8B-B14F-4D97-AF65-F5344CB8AC3E}">
        <p14:creationId xmlns:p14="http://schemas.microsoft.com/office/powerpoint/2010/main" val="2348625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smtClean="0"/>
              <a:t>Exam Question 1</a:t>
            </a:r>
            <a:endParaRPr lang="en-GB" b="1"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pic>
        <p:nvPicPr>
          <p:cNvPr id="5" name="Picture 4"/>
          <p:cNvPicPr>
            <a:picLocks noChangeAspect="1"/>
          </p:cNvPicPr>
          <p:nvPr/>
        </p:nvPicPr>
        <p:blipFill rotWithShape="1">
          <a:blip r:embed="rId2"/>
          <a:srcRect l="69583" t="28704" r="6823" b="5820"/>
          <a:stretch/>
        </p:blipFill>
        <p:spPr>
          <a:xfrm>
            <a:off x="5334000" y="1328161"/>
            <a:ext cx="6705600" cy="5233830"/>
          </a:xfrm>
          <a:prstGeom prst="rect">
            <a:avLst/>
          </a:prstGeom>
        </p:spPr>
      </p:pic>
    </p:spTree>
    <p:extLst>
      <p:ext uri="{BB962C8B-B14F-4D97-AF65-F5344CB8AC3E}">
        <p14:creationId xmlns:p14="http://schemas.microsoft.com/office/powerpoint/2010/main" val="2698867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a:t>Exam </a:t>
            </a:r>
            <a:r>
              <a:rPr lang="en-GB" b="1" dirty="0" smtClean="0"/>
              <a:t>Answer </a:t>
            </a:r>
            <a:r>
              <a:rPr lang="en-GB" b="1" dirty="0"/>
              <a:t>1</a:t>
            </a:r>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pic>
        <p:nvPicPr>
          <p:cNvPr id="6" name="Picture 5"/>
          <p:cNvPicPr>
            <a:picLocks noChangeAspect="1"/>
          </p:cNvPicPr>
          <p:nvPr/>
        </p:nvPicPr>
        <p:blipFill rotWithShape="1">
          <a:blip r:embed="rId2"/>
          <a:srcRect l="70469" t="29259" r="6406" b="34630"/>
          <a:stretch/>
        </p:blipFill>
        <p:spPr>
          <a:xfrm>
            <a:off x="3619500" y="1257300"/>
            <a:ext cx="8458200" cy="3714750"/>
          </a:xfrm>
          <a:prstGeom prst="rect">
            <a:avLst/>
          </a:prstGeom>
        </p:spPr>
      </p:pic>
    </p:spTree>
    <p:extLst>
      <p:ext uri="{BB962C8B-B14F-4D97-AF65-F5344CB8AC3E}">
        <p14:creationId xmlns:p14="http://schemas.microsoft.com/office/powerpoint/2010/main" val="105327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a:t>Exam Question </a:t>
            </a:r>
            <a:r>
              <a:rPr lang="en-GB" b="1" dirty="0" smtClean="0"/>
              <a:t>2</a:t>
            </a:r>
            <a:endParaRPr lang="en-GB" b="1" dirty="0"/>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pic>
        <p:nvPicPr>
          <p:cNvPr id="5" name="Picture 4"/>
          <p:cNvPicPr>
            <a:picLocks noChangeAspect="1"/>
          </p:cNvPicPr>
          <p:nvPr/>
        </p:nvPicPr>
        <p:blipFill rotWithShape="1">
          <a:blip r:embed="rId2"/>
          <a:srcRect l="70052" t="27408" r="6875" b="18333"/>
          <a:stretch/>
        </p:blipFill>
        <p:spPr>
          <a:xfrm>
            <a:off x="3600450" y="1154251"/>
            <a:ext cx="8439150" cy="5581650"/>
          </a:xfrm>
          <a:prstGeom prst="rect">
            <a:avLst/>
          </a:prstGeom>
        </p:spPr>
      </p:pic>
    </p:spTree>
    <p:extLst>
      <p:ext uri="{BB962C8B-B14F-4D97-AF65-F5344CB8AC3E}">
        <p14:creationId xmlns:p14="http://schemas.microsoft.com/office/powerpoint/2010/main" val="3848035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Coding Systems (ASCII, Unicode &amp; Error Checking)</a:t>
            </a:r>
          </a:p>
        </p:txBody>
      </p:sp>
      <p:sp>
        <p:nvSpPr>
          <p:cNvPr id="3" name="Content Placeholder 2"/>
          <p:cNvSpPr>
            <a:spLocks noGrp="1"/>
          </p:cNvSpPr>
          <p:nvPr>
            <p:ph idx="1"/>
          </p:nvPr>
        </p:nvSpPr>
        <p:spPr/>
        <p:txBody>
          <a:bodyPr/>
          <a:lstStyle/>
          <a:p>
            <a:r>
              <a:rPr lang="en-GB" b="1" dirty="0"/>
              <a:t>Exam </a:t>
            </a:r>
            <a:r>
              <a:rPr lang="en-GB" b="1" dirty="0" smtClean="0"/>
              <a:t>answer 2</a:t>
            </a:r>
            <a:endParaRPr lang="en-GB" b="1" dirty="0"/>
          </a:p>
          <a:p>
            <a:endParaRPr lang="en-GB" dirty="0"/>
          </a:p>
        </p:txBody>
      </p:sp>
      <p:sp>
        <p:nvSpPr>
          <p:cNvPr id="4" name="Text Placeholder 3"/>
          <p:cNvSpPr>
            <a:spLocks noGrp="1"/>
          </p:cNvSpPr>
          <p:nvPr>
            <p:ph type="body" sz="quarter" idx="13"/>
          </p:nvPr>
        </p:nvSpPr>
        <p:spPr/>
        <p:txBody>
          <a:bodyPr/>
          <a:lstStyle/>
          <a:p>
            <a:r>
              <a:rPr lang="en-GB" dirty="0"/>
              <a:t>LO: To understand how characters are represented by a computer &amp; error </a:t>
            </a:r>
            <a:r>
              <a:rPr lang="en-GB" dirty="0" smtClean="0"/>
              <a:t>checking</a:t>
            </a:r>
            <a:endParaRPr lang="en-GB" dirty="0"/>
          </a:p>
        </p:txBody>
      </p:sp>
      <p:pic>
        <p:nvPicPr>
          <p:cNvPr id="6" name="Picture 5"/>
          <p:cNvPicPr>
            <a:picLocks noChangeAspect="1"/>
          </p:cNvPicPr>
          <p:nvPr/>
        </p:nvPicPr>
        <p:blipFill rotWithShape="1">
          <a:blip r:embed="rId2"/>
          <a:srcRect l="69323" t="28518" r="6562" b="31111"/>
          <a:stretch/>
        </p:blipFill>
        <p:spPr>
          <a:xfrm>
            <a:off x="2810021" y="1308100"/>
            <a:ext cx="9089879" cy="4279900"/>
          </a:xfrm>
          <a:prstGeom prst="rect">
            <a:avLst/>
          </a:prstGeom>
        </p:spPr>
      </p:pic>
    </p:spTree>
    <p:extLst>
      <p:ext uri="{BB962C8B-B14F-4D97-AF65-F5344CB8AC3E}">
        <p14:creationId xmlns:p14="http://schemas.microsoft.com/office/powerpoint/2010/main" val="6448727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AD191A-FD5F-438A-9F99-6C5AAD180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570B0CE-6F2C-4406-8B5C-4C109A49EB1A}">
  <ds:schemaRefs>
    <ds:schemaRef ds:uri="http://purl.org/dc/dcmitype/"/>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F27E461-463C-44ED-A708-BA2FE8EA99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TotalTime>
  <Words>1605</Words>
  <Application>Microsoft Office PowerPoint</Application>
  <PresentationFormat>Custom</PresentationFormat>
  <Paragraphs>165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PowerPoint Presentation</vt:lpstr>
      <vt:lpstr>PowerPoint Presentation</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Coding Systems (ASCII, Unicode &amp; Error Checking)</vt:lpstr>
      <vt:lpstr>PowerPoint Presentation</vt:lpstr>
    </vt:vector>
  </TitlesOfParts>
  <Company>Twyford CE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cp:lastModifiedBy>
  <cp:revision>37</cp:revision>
  <dcterms:created xsi:type="dcterms:W3CDTF">2015-09-03T10:10:43Z</dcterms:created>
  <dcterms:modified xsi:type="dcterms:W3CDTF">2016-10-17T20:05:08Z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