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61" r:id="rId5"/>
    <p:sldId id="260" r:id="rId6"/>
    <p:sldId id="272" r:id="rId7"/>
    <p:sldId id="273" r:id="rId8"/>
    <p:sldId id="274" r:id="rId9"/>
    <p:sldId id="283" r:id="rId10"/>
    <p:sldId id="284" r:id="rId11"/>
    <p:sldId id="285" r:id="rId12"/>
    <p:sldId id="286" r:id="rId13"/>
    <p:sldId id="287" r:id="rId14"/>
    <p:sldId id="302" r:id="rId15"/>
    <p:sldId id="303" r:id="rId16"/>
    <p:sldId id="305" r:id="rId17"/>
    <p:sldId id="306" r:id="rId18"/>
    <p:sldId id="307" r:id="rId19"/>
    <p:sldId id="308" r:id="rId20"/>
    <p:sldId id="304" r:id="rId21"/>
    <p:sldId id="309" r:id="rId22"/>
    <p:sldId id="310" r:id="rId23"/>
    <p:sldId id="288" r:id="rId24"/>
    <p:sldId id="289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C4968-1F22-4B89-9C16-D0622D06B613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EBE71-9427-40D8-AA58-4357B46DA3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88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760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96500039"/>
              </p:ext>
            </p:extLst>
          </p:nvPr>
        </p:nvGraphicFramePr>
        <p:xfrm>
          <a:off x="9740" y="2655106"/>
          <a:ext cx="12174307" cy="255189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0631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631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631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2661539"/>
            <a:ext cx="12174323" cy="84715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15131"/>
            <a:ext cx="12174323" cy="85705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7677" y="4378621"/>
            <a:ext cx="12174323" cy="8348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7296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6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0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7654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5476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331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6852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6498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95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43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7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0" y="1111664"/>
            <a:ext cx="12182259" cy="462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u="sng" kern="1200" baseline="0">
          <a:solidFill>
            <a:schemeClr val="tx1"/>
          </a:solidFill>
          <a:uFill>
            <a:solidFill>
              <a:srgbClr val="FF0000"/>
            </a:solidFill>
          </a:u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onics.howstuffworks.com/analog-digital3.htm" TargetMode="External"/><Relationship Id="rId2" Type="http://schemas.openxmlformats.org/officeDocument/2006/relationships/hyperlink" Target="http://searchnetworking.techtarget.com/definition/sliding-window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0.png"/><Relationship Id="rId2" Type="http://schemas.openxmlformats.org/officeDocument/2006/relationships/image" Target="../media/image16.png"/><Relationship Id="rId16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hyperlink" Target="http://www.google.co.uk/url?sa=i&amp;source=images&amp;cd=&amp;cad=rja&amp;docid=2sYVBH_szcF87M&amp;tbnid=qOdqZ4aX10-SWM:&amp;ved=0CAgQjRwwAA&amp;url=http://bestclipartblog.com/28-ear-clip-art.html/ear-clip-art-14&amp;ei=63s0UvOACMSO7Qba94GwBw&amp;psig=AFQjCNEZQd_10GjPYHaPG9bzOQB08fLR4g&amp;ust=1379257707221425" TargetMode="External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sparkfun.com/tutorials/analog-to-digital-convers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Sound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89" y="1032153"/>
            <a:ext cx="12182259" cy="174914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how sound is represented in a computer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4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Sound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/>
          <a:p>
            <a:r>
              <a:rPr lang="en-GB" b="1" dirty="0" smtClean="0"/>
              <a:t>Tasks</a:t>
            </a:r>
          </a:p>
          <a:p>
            <a:r>
              <a:rPr lang="en-GB" sz="2400" dirty="0"/>
              <a:t>In your exercise books write notes on this topic (using the textbooks if necessary)</a:t>
            </a:r>
          </a:p>
          <a:p>
            <a:r>
              <a:rPr lang="en-GB" sz="2400" dirty="0"/>
              <a:t>Answer the following questions:</a:t>
            </a:r>
          </a:p>
          <a:p>
            <a:endParaRPr lang="en-GB" sz="2400" dirty="0"/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What impact does the sample interval have on the quality of the sound stored?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What is meant by Sample resolution?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What drawbacks are there of using a high sample rate and sample resolution when recording digital sound?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What is the process of recreating the sound wave from a digital file called and how does it work? (Draw a diagram of this)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sound is represented in a computer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52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Sound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/>
          <a:p>
            <a:r>
              <a:rPr lang="en-GB" b="1" dirty="0" smtClean="0"/>
              <a:t>Sampling Frequency</a:t>
            </a:r>
            <a:endParaRPr lang="en-GB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sound is represented in a computer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772816"/>
            <a:ext cx="846951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063552" y="2924944"/>
            <a:ext cx="1584176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43672" y="3645024"/>
            <a:ext cx="936104" cy="1950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77584" y="5595356"/>
            <a:ext cx="65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Sampling Frequency: 44,100 HZ (samples per second)</a:t>
            </a:r>
          </a:p>
        </p:txBody>
      </p:sp>
    </p:spTree>
    <p:extLst>
      <p:ext uri="{BB962C8B-B14F-4D97-AF65-F5344CB8AC3E}">
        <p14:creationId xmlns:p14="http://schemas.microsoft.com/office/powerpoint/2010/main" val="8435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Sound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/>
          <a:p>
            <a:r>
              <a:rPr lang="en-GB" b="1" dirty="0" smtClean="0"/>
              <a:t>Low Sampling Frequency</a:t>
            </a:r>
            <a:endParaRPr lang="en-GB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sound is represented in a computer</a:t>
            </a:r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556792"/>
            <a:ext cx="500603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4221088"/>
            <a:ext cx="5007674" cy="252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59496" y="4682753"/>
            <a:ext cx="36004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What happens if samples are taken too slowly compared to the original sound signal? </a:t>
            </a:r>
          </a:p>
        </p:txBody>
      </p:sp>
    </p:spTree>
    <p:extLst>
      <p:ext uri="{BB962C8B-B14F-4D97-AF65-F5344CB8AC3E}">
        <p14:creationId xmlns:p14="http://schemas.microsoft.com/office/powerpoint/2010/main" val="14850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Sound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/>
          <a:p>
            <a:r>
              <a:rPr lang="en-GB" b="1" dirty="0" smtClean="0"/>
              <a:t>Poor Sampling</a:t>
            </a:r>
            <a:endParaRPr lang="en-GB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sound is represented in a computer</a:t>
            </a:r>
            <a:endParaRPr lang="en-GB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769443"/>
              </p:ext>
            </p:extLst>
          </p:nvPr>
        </p:nvGraphicFramePr>
        <p:xfrm>
          <a:off x="2971800" y="1828800"/>
          <a:ext cx="6400800" cy="373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Chart" r:id="rId3" imgW="3934313" imgH="2295820" progId="Excel.Chart.8">
                  <p:embed/>
                </p:oleObj>
              </mc:Choice>
              <mc:Fallback>
                <p:oleObj name="Chart" r:id="rId3" imgW="3934313" imgH="2295820" progId="Excel.Chart.8">
                  <p:embed/>
                  <p:pic>
                    <p:nvPicPr>
                      <p:cNvPr id="174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6400800" cy="373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124200" y="5715000"/>
            <a:ext cx="617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Sampling Frequency = 1/2 X  Wave Frequency</a:t>
            </a:r>
          </a:p>
        </p:txBody>
      </p:sp>
    </p:spTree>
    <p:extLst>
      <p:ext uri="{BB962C8B-B14F-4D97-AF65-F5344CB8AC3E}">
        <p14:creationId xmlns:p14="http://schemas.microsoft.com/office/powerpoint/2010/main" val="19902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Sound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/>
          <a:p>
            <a:r>
              <a:rPr lang="en-GB" b="1" dirty="0" smtClean="0"/>
              <a:t>Even Worse Sampling</a:t>
            </a:r>
            <a:endParaRPr lang="en-GB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sound is represented in a computer</a:t>
            </a:r>
            <a:endParaRPr lang="en-GB" dirty="0"/>
          </a:p>
        </p:txBody>
      </p:sp>
      <p:graphicFrame>
        <p:nvGraphicFramePr>
          <p:cNvPr id="7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586027"/>
              </p:ext>
            </p:extLst>
          </p:nvPr>
        </p:nvGraphicFramePr>
        <p:xfrm>
          <a:off x="2325624" y="1776984"/>
          <a:ext cx="7010400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Chart" r:id="rId3" imgW="3934313" imgH="2295820" progId="Excel.Chart.8">
                  <p:embed/>
                </p:oleObj>
              </mc:Choice>
              <mc:Fallback>
                <p:oleObj name="Chart" r:id="rId3" imgW="3934313" imgH="2295820" progId="Excel.Chart.8">
                  <p:embed/>
                  <p:pic>
                    <p:nvPicPr>
                      <p:cNvPr id="5324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24" y="1776984"/>
                        <a:ext cx="7010400" cy="409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859024" y="5967984"/>
            <a:ext cx="617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Sampling Frequency = 1/3 X Wave Frequency</a:t>
            </a:r>
          </a:p>
        </p:txBody>
      </p:sp>
    </p:spTree>
    <p:extLst>
      <p:ext uri="{BB962C8B-B14F-4D97-AF65-F5344CB8AC3E}">
        <p14:creationId xmlns:p14="http://schemas.microsoft.com/office/powerpoint/2010/main" val="15670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Sound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/>
          <a:p>
            <a:r>
              <a:rPr lang="en-GB" b="1" dirty="0" smtClean="0"/>
              <a:t>Higher Sampling</a:t>
            </a:r>
            <a:endParaRPr lang="en-GB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sound is represented in a computer</a:t>
            </a:r>
            <a:endParaRPr lang="en-GB" dirty="0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199296"/>
              </p:ext>
            </p:extLst>
          </p:nvPr>
        </p:nvGraphicFramePr>
        <p:xfrm>
          <a:off x="2971800" y="1905000"/>
          <a:ext cx="6553200" cy="382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Chart" r:id="rId3" imgW="3934313" imgH="2295820" progId="Excel.Chart.8">
                  <p:embed/>
                </p:oleObj>
              </mc:Choice>
              <mc:Fallback>
                <p:oleObj name="Chart" r:id="rId3" imgW="3934313" imgH="2295820" progId="Excel.Chart.8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05000"/>
                        <a:ext cx="6553200" cy="382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05200" y="5867400"/>
            <a:ext cx="617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Sampling Frequency = 2/3 Wave Frequency</a:t>
            </a:r>
          </a:p>
        </p:txBody>
      </p:sp>
    </p:spTree>
    <p:extLst>
      <p:ext uri="{BB962C8B-B14F-4D97-AF65-F5344CB8AC3E}">
        <p14:creationId xmlns:p14="http://schemas.microsoft.com/office/powerpoint/2010/main" val="20969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Sound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/>
          <a:p>
            <a:r>
              <a:rPr lang="en-GB" b="1" dirty="0" smtClean="0"/>
              <a:t>Higher again Sampling</a:t>
            </a:r>
            <a:endParaRPr lang="en-GB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sound is represented in a computer</a:t>
            </a:r>
            <a:endParaRPr lang="en-GB" dirty="0"/>
          </a:p>
        </p:txBody>
      </p:sp>
      <p:graphicFrame>
        <p:nvGraphicFramePr>
          <p:cNvPr id="7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726346"/>
              </p:ext>
            </p:extLst>
          </p:nvPr>
        </p:nvGraphicFramePr>
        <p:xfrm>
          <a:off x="2514600" y="1676400"/>
          <a:ext cx="7239000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Chart" r:id="rId3" imgW="3934313" imgH="2295820" progId="Excel.Chart.8">
                  <p:embed/>
                </p:oleObj>
              </mc:Choice>
              <mc:Fallback>
                <p:oleObj name="Chart" r:id="rId3" imgW="3934313" imgH="2295820" progId="Excel.Chart.8">
                  <p:embed/>
                  <p:pic>
                    <p:nvPicPr>
                      <p:cNvPr id="5427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76400"/>
                        <a:ext cx="7239000" cy="422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33800" y="5943600"/>
            <a:ext cx="556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Sampling Frequency = Wave Frequency</a:t>
            </a:r>
          </a:p>
        </p:txBody>
      </p:sp>
    </p:spTree>
    <p:extLst>
      <p:ext uri="{BB962C8B-B14F-4D97-AF65-F5344CB8AC3E}">
        <p14:creationId xmlns:p14="http://schemas.microsoft.com/office/powerpoint/2010/main" val="352855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Sound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/>
          <a:p>
            <a:r>
              <a:rPr lang="en-GB" b="1" dirty="0" err="1" smtClean="0"/>
              <a:t>Nyquist’s</a:t>
            </a:r>
            <a:r>
              <a:rPr lang="en-GB" b="1" dirty="0" smtClean="0"/>
              <a:t> Theorem</a:t>
            </a:r>
            <a:endParaRPr lang="en-GB" b="1" dirty="0" smtClean="0"/>
          </a:p>
          <a:p>
            <a:r>
              <a:rPr lang="en-GB" sz="2400" dirty="0"/>
              <a:t>The minimum wave frequency should be at least twice the highest frequency in the signal.</a:t>
            </a:r>
          </a:p>
          <a:p>
            <a:r>
              <a:rPr lang="en-GB" sz="2400" dirty="0" smtClean="0"/>
              <a:t>E.G</a:t>
            </a:r>
            <a:r>
              <a:rPr lang="en-GB" sz="2400" dirty="0"/>
              <a:t>. For a CD with sound going up to 20KHz, the minimum sampling rate should be 40KHz.</a:t>
            </a:r>
          </a:p>
          <a:p>
            <a:r>
              <a:rPr lang="en-GB" sz="2400" dirty="0"/>
              <a:t>The music industry usually uses 44.1 KHz 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sound is represented in a computer</a:t>
            </a:r>
            <a:endParaRPr lang="en-GB" dirty="0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548300"/>
              </p:ext>
            </p:extLst>
          </p:nvPr>
        </p:nvGraphicFramePr>
        <p:xfrm>
          <a:off x="3410712" y="2799682"/>
          <a:ext cx="4940808" cy="3702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Chart" r:id="rId3" imgW="5134367" imgH="3848588" progId="Excel.Chart.8">
                  <p:embed/>
                </p:oleObj>
              </mc:Choice>
              <mc:Fallback>
                <p:oleObj name="Chart" r:id="rId3" imgW="5134367" imgH="3848588" progId="Excel.Chart.8">
                  <p:embed/>
                  <p:pic>
                    <p:nvPicPr>
                      <p:cNvPr id="24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712" y="2799682"/>
                        <a:ext cx="4940808" cy="3702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730752" y="6381030"/>
            <a:ext cx="563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Sampling Frequency = 2 X Wave Frequency</a:t>
            </a:r>
          </a:p>
        </p:txBody>
      </p:sp>
    </p:spTree>
    <p:extLst>
      <p:ext uri="{BB962C8B-B14F-4D97-AF65-F5344CB8AC3E}">
        <p14:creationId xmlns:p14="http://schemas.microsoft.com/office/powerpoint/2010/main" val="193962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Sound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/>
          <a:p>
            <a:r>
              <a:rPr lang="en-GB" b="1" dirty="0" smtClean="0"/>
              <a:t>Sampling Depth</a:t>
            </a:r>
            <a:endParaRPr lang="en-GB" b="1" dirty="0" smtClean="0"/>
          </a:p>
          <a:p>
            <a:r>
              <a:rPr lang="en-GB" sz="2400" dirty="0" smtClean="0"/>
              <a:t>The number of bits used to store the samples</a:t>
            </a:r>
          </a:p>
          <a:p>
            <a:r>
              <a:rPr lang="en-GB" sz="2400" dirty="0" smtClean="0"/>
              <a:t>This determines the range of samples that can be stored</a:t>
            </a:r>
          </a:p>
          <a:p>
            <a:r>
              <a:rPr lang="en-GB" sz="2400" dirty="0" smtClean="0"/>
              <a:t>A </a:t>
            </a:r>
            <a:r>
              <a:rPr lang="en-GB" sz="2400" dirty="0"/>
              <a:t>2 bit binary number can only have 4 possible values. </a:t>
            </a:r>
          </a:p>
          <a:p>
            <a:endParaRPr lang="en-GB" sz="2400" dirty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sound is represented in a computer</a:t>
            </a:r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564" y="3809352"/>
            <a:ext cx="6847567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5793" y="3945076"/>
            <a:ext cx="4620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For low quality applications, 8 bit resolution is usually used for sound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This gives 256 values / levels </a:t>
            </a:r>
          </a:p>
          <a:p>
            <a:r>
              <a:rPr lang="en-GB" dirty="0"/>
              <a:t>Maximum value is 11111111</a:t>
            </a:r>
          </a:p>
          <a:p>
            <a:r>
              <a:rPr lang="en-GB" dirty="0"/>
              <a:t>Minimum value is 0000 0000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9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Sound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/>
          <a:p>
            <a:r>
              <a:rPr lang="en-GB" b="1" dirty="0" smtClean="0"/>
              <a:t>Investigating Sampling Depth</a:t>
            </a:r>
            <a:endParaRPr lang="en-GB" b="1" dirty="0" smtClean="0"/>
          </a:p>
          <a:p>
            <a:endParaRPr lang="en-GB" sz="2400" dirty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sound is represented in a computer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491" y="1871496"/>
            <a:ext cx="8075608" cy="166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11491" y="3945076"/>
            <a:ext cx="8075608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What is the relationship between sampling depth, quality and file size? </a:t>
            </a:r>
          </a:p>
        </p:txBody>
      </p:sp>
    </p:spTree>
    <p:extLst>
      <p:ext uri="{BB962C8B-B14F-4D97-AF65-F5344CB8AC3E}">
        <p14:creationId xmlns:p14="http://schemas.microsoft.com/office/powerpoint/2010/main" val="398193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Sound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/>
          <a:p>
            <a:r>
              <a:rPr lang="en-GB" b="1" dirty="0" smtClean="0"/>
              <a:t>Specification Points</a:t>
            </a:r>
          </a:p>
          <a:p>
            <a:r>
              <a:rPr lang="en-GB" dirty="0"/>
              <a:t>3.5.6 Representing images, sound and other data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sound is represented in a computer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1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Sound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/>
              <a:t>Prep:</a:t>
            </a:r>
          </a:p>
          <a:p>
            <a:r>
              <a:rPr lang="en-GB" b="1" dirty="0" smtClean="0"/>
              <a:t>Streaming </a:t>
            </a:r>
            <a:r>
              <a:rPr lang="en-GB" b="1" dirty="0" smtClean="0"/>
              <a:t>Audio</a:t>
            </a:r>
          </a:p>
          <a:p>
            <a:r>
              <a:rPr lang="en-GB" sz="2400" b="1" dirty="0"/>
              <a:t>The process of streaming audio over the internet works as follows:</a:t>
            </a:r>
          </a:p>
          <a:p>
            <a:r>
              <a:rPr lang="en-GB" sz="2400" dirty="0"/>
              <a:t>Digital audio file compressed (on the server)</a:t>
            </a:r>
          </a:p>
          <a:p>
            <a:r>
              <a:rPr lang="en-GB" sz="2400" dirty="0"/>
              <a:t>Digital audio file broken down into </a:t>
            </a:r>
            <a:r>
              <a:rPr lang="en-GB" sz="2400" dirty="0" smtClean="0"/>
              <a:t>packets </a:t>
            </a:r>
            <a:r>
              <a:rPr lang="en-GB" sz="2400" dirty="0"/>
              <a:t>of data</a:t>
            </a:r>
          </a:p>
          <a:p>
            <a:r>
              <a:rPr lang="en-GB" sz="2400" dirty="0"/>
              <a:t>Packets are sent one after another over the Internet</a:t>
            </a:r>
          </a:p>
          <a:p>
            <a:r>
              <a:rPr lang="en-GB" sz="2400" dirty="0"/>
              <a:t>Packets of data are "buffered" so a number of them are downloaded to the user's machine before playback to maintain the illusion of seamless play</a:t>
            </a:r>
          </a:p>
          <a:p>
            <a:r>
              <a:rPr lang="en-GB" sz="2400" dirty="0"/>
              <a:t>Packets of data reassembled and decompressed into a form that can be played by the user's system.</a:t>
            </a:r>
          </a:p>
          <a:p>
            <a:r>
              <a:rPr lang="en-GB" sz="2400" dirty="0"/>
              <a:t>As the buffered packets play, more packets are being downloaded and queued up for playback</a:t>
            </a:r>
          </a:p>
          <a:p>
            <a:endParaRPr lang="en-GB" sz="2400" dirty="0"/>
          </a:p>
          <a:p>
            <a:r>
              <a:rPr lang="en-GB" sz="2400" b="1" dirty="0"/>
              <a:t>Problem</a:t>
            </a:r>
          </a:p>
          <a:p>
            <a:r>
              <a:rPr lang="en-GB" sz="2400" dirty="0"/>
              <a:t>When the stream of packets gets too slow (due to network congestion), the client audio player can ‘run out of’  buffered packets and have </a:t>
            </a:r>
            <a:r>
              <a:rPr lang="en-GB" sz="2400" dirty="0" smtClean="0"/>
              <a:t>nothing </a:t>
            </a:r>
            <a:r>
              <a:rPr lang="en-GB" sz="2400" dirty="0"/>
              <a:t>to play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sound is represented in a computer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5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Sound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Prep:</a:t>
            </a:r>
          </a:p>
          <a:p>
            <a:r>
              <a:rPr lang="en-GB" dirty="0" smtClean="0"/>
              <a:t>Read </a:t>
            </a:r>
            <a:r>
              <a:rPr lang="en-GB" dirty="0" smtClean="0"/>
              <a:t>the following article on Windowing. </a:t>
            </a:r>
            <a:r>
              <a:rPr lang="en-GB" dirty="0"/>
              <a:t>How is this applicable to this topic?</a:t>
            </a:r>
          </a:p>
          <a:p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searchnetworking.techtarget.com/definition/sliding-windows</a:t>
            </a:r>
            <a:endParaRPr lang="en-GB" dirty="0" smtClean="0"/>
          </a:p>
          <a:p>
            <a:endParaRPr lang="en-GB" sz="2200" dirty="0"/>
          </a:p>
          <a:p>
            <a:r>
              <a:rPr lang="en-GB" dirty="0" smtClean="0"/>
              <a:t>Read the following article on analogue to digital conversion:</a:t>
            </a:r>
          </a:p>
          <a:p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electronics.howstuffworks.com/analog-digital3.htm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sound is represented in a computer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1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9" y="562249"/>
            <a:ext cx="688908" cy="737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29" y="1510470"/>
            <a:ext cx="688908" cy="743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12" y="2424536"/>
            <a:ext cx="658425" cy="731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004" y="1402085"/>
            <a:ext cx="999831" cy="1188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1876" y="2533860"/>
            <a:ext cx="640135" cy="792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4296" y="4801528"/>
            <a:ext cx="829128" cy="627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1876" y="3722683"/>
            <a:ext cx="707197" cy="658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5004" y="4662156"/>
            <a:ext cx="1103655" cy="990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8054" y="3115034"/>
            <a:ext cx="1019618" cy="1101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4238" y="4816745"/>
            <a:ext cx="1034388" cy="688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4865" y="4867611"/>
            <a:ext cx="630554" cy="777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23100" y="4765103"/>
            <a:ext cx="740092" cy="7400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4" b="25451"/>
          <a:stretch/>
        </p:blipFill>
        <p:spPr>
          <a:xfrm>
            <a:off x="3334744" y="2090431"/>
            <a:ext cx="2010229" cy="5219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28715" y="1622138"/>
            <a:ext cx="3203848" cy="23036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u="sng" dirty="0" smtClean="0">
                <a:solidFill>
                  <a:srgbClr val="FFFF00"/>
                </a:solidFill>
              </a:rPr>
              <a:t>Key words: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Noted clearly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Topic specific vocabulary wherever necessary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8345" y="2405789"/>
            <a:ext cx="247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for extension activity if appropriate</a:t>
            </a:r>
            <a:endParaRPr lang="en-GB" dirty="0"/>
          </a:p>
        </p:txBody>
      </p:sp>
      <p:pic>
        <p:nvPicPr>
          <p:cNvPr id="17" name="Picture 16" descr="http://bestclipartblog.com/clipart-pics/ear-clip-art-14.jpg">
            <a:hlinkClick r:id="rId15"/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47" y="3287833"/>
            <a:ext cx="536595" cy="88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683335" y="3310219"/>
            <a:ext cx="2013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might want to develop subject specific icons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04" y="4162581"/>
            <a:ext cx="1196904" cy="8976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435735" y="2817546"/>
            <a:ext cx="1432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same colour as </a:t>
            </a:r>
            <a:r>
              <a:rPr lang="en-GB" dirty="0" err="1" smtClean="0"/>
              <a:t>dept</a:t>
            </a:r>
            <a:r>
              <a:rPr lang="en-GB" dirty="0" smtClean="0"/>
              <a:t> ex book</a:t>
            </a:r>
            <a:endParaRPr lang="en-GB" dirty="0"/>
          </a:p>
        </p:txBody>
      </p:sp>
      <p:pic>
        <p:nvPicPr>
          <p:cNvPr id="21" name="Picture 12" descr="image00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4416425"/>
            <a:ext cx="992188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2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Sound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/>
          <a:p>
            <a:r>
              <a:rPr lang="en-GB" b="1" dirty="0" smtClean="0"/>
              <a:t>Analogue </a:t>
            </a:r>
            <a:r>
              <a:rPr lang="en-GB" b="1" dirty="0"/>
              <a:t>and digital </a:t>
            </a:r>
            <a:r>
              <a:rPr lang="en-GB" b="1" dirty="0" smtClean="0"/>
              <a:t>signals</a:t>
            </a:r>
          </a:p>
          <a:p>
            <a:r>
              <a:rPr lang="en-GB" b="1" dirty="0"/>
              <a:t>Analogue data </a:t>
            </a:r>
            <a:r>
              <a:rPr lang="en-GB" dirty="0"/>
              <a:t>is data that </a:t>
            </a:r>
            <a:br>
              <a:rPr lang="en-GB" dirty="0"/>
            </a:br>
            <a:r>
              <a:rPr lang="en-GB" dirty="0"/>
              <a:t>is infinitely variable and is </a:t>
            </a:r>
            <a:br>
              <a:rPr lang="en-GB" dirty="0"/>
            </a:br>
            <a:r>
              <a:rPr lang="en-GB" dirty="0"/>
              <a:t>often represented in the </a:t>
            </a:r>
            <a:br>
              <a:rPr lang="en-GB" dirty="0"/>
            </a:br>
            <a:r>
              <a:rPr lang="en-GB" dirty="0"/>
              <a:t>form of a wave. </a:t>
            </a:r>
          </a:p>
          <a:p>
            <a:r>
              <a:rPr lang="en-GB" b="1" dirty="0"/>
              <a:t>Digital data </a:t>
            </a:r>
            <a:r>
              <a:rPr lang="en-GB" dirty="0"/>
              <a:t>is often represented as discrete values shown here with the </a:t>
            </a:r>
            <a:r>
              <a:rPr lang="en-GB" dirty="0" err="1"/>
              <a:t>ons</a:t>
            </a:r>
            <a:r>
              <a:rPr lang="en-GB" dirty="0"/>
              <a:t> and offs (or zeros and ones)  shown as set peaks and troughs. 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sound is represented in a computer</a:t>
            </a:r>
            <a:endParaRPr lang="en-GB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118" y="1773239"/>
            <a:ext cx="4601633" cy="1844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38" y="5661248"/>
            <a:ext cx="5050273" cy="63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Sound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>
            <a:normAutofit/>
          </a:bodyPr>
          <a:lstStyle/>
          <a:p>
            <a:r>
              <a:rPr lang="en-GB" b="1" dirty="0"/>
              <a:t>Analogue to digital </a:t>
            </a:r>
            <a:r>
              <a:rPr lang="en-GB" b="1" dirty="0" smtClean="0"/>
              <a:t>conversion</a:t>
            </a:r>
          </a:p>
          <a:p>
            <a:r>
              <a:rPr lang="en-GB" sz="2800" dirty="0"/>
              <a:t>A problem arises when we need to input analogue </a:t>
            </a:r>
            <a:r>
              <a:rPr lang="en-GB" sz="2800" dirty="0" smtClean="0"/>
              <a:t>data </a:t>
            </a:r>
            <a:r>
              <a:rPr lang="en-GB" sz="2800" dirty="0"/>
              <a:t>into the computer or when we want to output digital data from the computer in analogue form. </a:t>
            </a:r>
          </a:p>
          <a:p>
            <a:r>
              <a:rPr lang="en-GB" sz="2800" dirty="0"/>
              <a:t>In order to do this, an </a:t>
            </a:r>
            <a:r>
              <a:rPr lang="en-GB" sz="2800" b="1" dirty="0"/>
              <a:t>analogue to digital converter (ADC)</a:t>
            </a:r>
            <a:r>
              <a:rPr lang="en-GB" sz="2800" dirty="0"/>
              <a:t> is needed.</a:t>
            </a:r>
          </a:p>
          <a:p>
            <a:r>
              <a:rPr lang="en-GB" sz="2800" dirty="0"/>
              <a:t>Perhaps the most common converter is the </a:t>
            </a:r>
            <a:r>
              <a:rPr lang="en-GB" sz="2800" b="1" dirty="0"/>
              <a:t>modem</a:t>
            </a:r>
            <a:r>
              <a:rPr lang="en-GB" sz="2800" dirty="0"/>
              <a:t> which is a device embedded within broadband routers that changes (</a:t>
            </a:r>
            <a:r>
              <a:rPr lang="en-GB" sz="2800" b="1" dirty="0"/>
              <a:t>modulates</a:t>
            </a:r>
            <a:r>
              <a:rPr lang="en-GB" sz="2800" dirty="0"/>
              <a:t>) a digital signal into analogue so that it can be sent down a telephone wire. </a:t>
            </a:r>
          </a:p>
          <a:p>
            <a:r>
              <a:rPr lang="en-GB" sz="2800" dirty="0"/>
              <a:t>When it is received at the other end, another modem </a:t>
            </a:r>
            <a:r>
              <a:rPr lang="en-GB" sz="2800" b="1" dirty="0"/>
              <a:t>demodulates</a:t>
            </a:r>
            <a:r>
              <a:rPr lang="en-GB" sz="2800" dirty="0"/>
              <a:t> the signal, converting it back into digital form.</a:t>
            </a:r>
          </a:p>
          <a:p>
            <a:endParaRPr lang="en-GB" dirty="0" smtClean="0"/>
          </a:p>
          <a:p>
            <a:r>
              <a:rPr lang="en-GB" sz="2000" dirty="0" smtClean="0"/>
              <a:t>Read this article about how analogue to digital conversion works on the Arduino </a:t>
            </a:r>
            <a:r>
              <a:rPr lang="en-GB" sz="2000" dirty="0"/>
              <a:t>microcontroller board</a:t>
            </a:r>
            <a:r>
              <a:rPr lang="en-GB" sz="2000" dirty="0" smtClean="0"/>
              <a:t>:</a:t>
            </a:r>
          </a:p>
          <a:p>
            <a:r>
              <a:rPr lang="en-GB" sz="2000" dirty="0" smtClean="0">
                <a:hlinkClick r:id="rId2"/>
              </a:rPr>
              <a:t>https</a:t>
            </a:r>
            <a:r>
              <a:rPr lang="en-GB" sz="2000" dirty="0">
                <a:hlinkClick r:id="rId2"/>
              </a:rPr>
              <a:t>://</a:t>
            </a:r>
            <a:r>
              <a:rPr lang="en-GB" sz="2000" dirty="0" smtClean="0">
                <a:hlinkClick r:id="rId2"/>
              </a:rPr>
              <a:t>learn.sparkfun.com/tutorials/analog-to-digital-conversion</a:t>
            </a:r>
            <a:endParaRPr lang="en-GB" sz="2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sound is represented in a computer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Sound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/>
          <a:p>
            <a:r>
              <a:rPr lang="en-GB" b="1" dirty="0"/>
              <a:t>Sound </a:t>
            </a:r>
            <a:r>
              <a:rPr lang="en-GB" b="1" dirty="0" smtClean="0"/>
              <a:t>sampling</a:t>
            </a:r>
          </a:p>
          <a:p>
            <a:r>
              <a:rPr lang="en-GB" sz="2800" b="1" dirty="0"/>
              <a:t>Sampling</a:t>
            </a:r>
            <a:r>
              <a:rPr lang="en-GB" sz="2800" dirty="0"/>
              <a:t> is the process of converting analogue sound waves into digital form </a:t>
            </a:r>
            <a:br>
              <a:rPr lang="en-GB" sz="2800" dirty="0"/>
            </a:br>
            <a:r>
              <a:rPr lang="en-GB" sz="2800" dirty="0"/>
              <a:t>to create what is commonly</a:t>
            </a:r>
            <a:br>
              <a:rPr lang="en-GB" sz="2800" dirty="0"/>
            </a:br>
            <a:r>
              <a:rPr lang="en-GB" sz="2800" dirty="0"/>
              <a:t>known as </a:t>
            </a:r>
            <a:r>
              <a:rPr lang="en-GB" sz="2800" b="1" dirty="0"/>
              <a:t>digitised</a:t>
            </a:r>
            <a:r>
              <a:rPr lang="en-GB" sz="2800" dirty="0"/>
              <a:t> or </a:t>
            </a:r>
            <a:r>
              <a:rPr lang="en-GB" sz="2800" b="1" dirty="0"/>
              <a:t>digital </a:t>
            </a:r>
            <a:br>
              <a:rPr lang="en-GB" sz="2800" b="1" dirty="0"/>
            </a:br>
            <a:r>
              <a:rPr lang="en-GB" sz="2800" b="1" dirty="0"/>
              <a:t>sound</a:t>
            </a:r>
            <a:r>
              <a:rPr lang="en-GB" sz="2800" dirty="0"/>
              <a:t>.</a:t>
            </a:r>
            <a:br>
              <a:rPr lang="en-GB" sz="2800" dirty="0"/>
            </a:br>
            <a:r>
              <a:rPr lang="en-GB" sz="2800" dirty="0"/>
              <a:t> </a:t>
            </a:r>
          </a:p>
          <a:p>
            <a:r>
              <a:rPr lang="en-GB" sz="2800" dirty="0"/>
              <a:t>An analogue sound wave is infinitely variable so in order to store this digitally, a series of readings at fixed intervals are taken from the wave in order to create the discrete data values that are a defining feature of binary data. 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sound is represented in a computer</a:t>
            </a: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123" y="2049330"/>
            <a:ext cx="4392083" cy="159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Sound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/>
          <a:p>
            <a:r>
              <a:rPr lang="en-GB" b="1" dirty="0"/>
              <a:t>Sound </a:t>
            </a:r>
            <a:r>
              <a:rPr lang="en-GB" b="1" dirty="0" smtClean="0"/>
              <a:t>sampling</a:t>
            </a:r>
          </a:p>
          <a:p>
            <a:r>
              <a:rPr lang="en-GB" sz="2400" dirty="0" smtClean="0"/>
              <a:t>Using </a:t>
            </a:r>
            <a:r>
              <a:rPr lang="en-GB" sz="2400" dirty="0"/>
              <a:t>a sensor of some sort e.g. a microphone</a:t>
            </a:r>
          </a:p>
          <a:p>
            <a:pPr lvl="1"/>
            <a:r>
              <a:rPr lang="en-GB" sz="2400" dirty="0"/>
              <a:t>Transducers convert physical senses such as brightness or pressure into an electrical signal</a:t>
            </a:r>
          </a:p>
          <a:p>
            <a:r>
              <a:rPr lang="en-GB" sz="2400" dirty="0"/>
              <a:t>The electronic analogue signal is converted to digital using an Analogue to Digital Converter (ADC)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sound is represented in a computer</a:t>
            </a:r>
            <a:endParaRPr lang="en-GB" dirty="0"/>
          </a:p>
        </p:txBody>
      </p:sp>
      <p:pic>
        <p:nvPicPr>
          <p:cNvPr id="6" name="Picture 2" descr="http://markun.cs.shinshu-u.ac.jp/learn/osi/e_zub-3-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91"/>
          <a:stretch/>
        </p:blipFill>
        <p:spPr bwMode="auto">
          <a:xfrm>
            <a:off x="7032105" y="3969639"/>
            <a:ext cx="2877459" cy="87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markun.cs.shinshu-u.ac.jp/learn/osi/e_zub-3-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09"/>
          <a:stretch/>
        </p:blipFill>
        <p:spPr bwMode="auto">
          <a:xfrm>
            <a:off x="1847528" y="3969639"/>
            <a:ext cx="2736304" cy="103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47928" y="3861048"/>
            <a:ext cx="864096" cy="1440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ADC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871865" y="4293097"/>
            <a:ext cx="455555" cy="54750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>
            <a:off x="6456041" y="4293097"/>
            <a:ext cx="455555" cy="54750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30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Sound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/>
          <a:p>
            <a:r>
              <a:rPr lang="en-GB" b="1" dirty="0"/>
              <a:t>Sound </a:t>
            </a:r>
            <a:r>
              <a:rPr lang="en-GB" b="1" dirty="0" smtClean="0"/>
              <a:t>sampling</a:t>
            </a:r>
          </a:p>
          <a:p>
            <a:r>
              <a:rPr lang="en-GB" sz="2400" dirty="0"/>
              <a:t>Samples of the analogue signal are taken at certain time intervals</a:t>
            </a:r>
          </a:p>
          <a:p>
            <a:r>
              <a:rPr lang="en-GB" sz="2400" dirty="0"/>
              <a:t>The more samples taken the greater accuracy of the digital representation of the sound wave</a:t>
            </a:r>
          </a:p>
          <a:p>
            <a:r>
              <a:rPr lang="en-GB" sz="2400" dirty="0"/>
              <a:t>The number of samples taken per </a:t>
            </a:r>
            <a:r>
              <a:rPr lang="en-GB" sz="2400" dirty="0" smtClean="0"/>
              <a:t>second (frequency) </a:t>
            </a:r>
            <a:r>
              <a:rPr lang="en-GB" sz="2400" dirty="0"/>
              <a:t>= </a:t>
            </a:r>
            <a:r>
              <a:rPr lang="en-GB" sz="2400" b="1" dirty="0"/>
              <a:t>sample </a:t>
            </a:r>
            <a:r>
              <a:rPr lang="en-GB" sz="2400" b="1" dirty="0" smtClean="0"/>
              <a:t>rate</a:t>
            </a:r>
          </a:p>
          <a:p>
            <a:r>
              <a:rPr lang="en-GB" sz="2400" dirty="0" smtClean="0"/>
              <a:t>The time between each sample = </a:t>
            </a:r>
            <a:r>
              <a:rPr lang="en-GB" sz="2400" b="1" dirty="0" smtClean="0"/>
              <a:t>sample </a:t>
            </a:r>
            <a:r>
              <a:rPr lang="en-GB" sz="2400" b="1" dirty="0"/>
              <a:t>interval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sound is represented in a computer</a:t>
            </a:r>
            <a:endParaRPr lang="en-GB" dirty="0"/>
          </a:p>
        </p:txBody>
      </p:sp>
      <p:pic>
        <p:nvPicPr>
          <p:cNvPr id="12" name="Picture 2" descr="http://www.surroundsoundmusic.com/wp-content/uploads/S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88" y="3624207"/>
            <a:ext cx="4184325" cy="313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82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Sound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/>
          <a:p>
            <a:r>
              <a:rPr lang="en-GB" b="1" dirty="0"/>
              <a:t>Sound </a:t>
            </a:r>
            <a:r>
              <a:rPr lang="en-GB" b="1" dirty="0" smtClean="0"/>
              <a:t>sampling</a:t>
            </a:r>
          </a:p>
          <a:p>
            <a:r>
              <a:rPr lang="en-GB" sz="2400" dirty="0"/>
              <a:t>The measurement of the sound wave taken at each interval must be stored digitally using binary.</a:t>
            </a:r>
          </a:p>
          <a:p>
            <a:r>
              <a:rPr lang="en-GB" sz="2400" dirty="0"/>
              <a:t>The more bits used to store the measurement or Sample, the greater the detail it is stored to… </a:t>
            </a:r>
          </a:p>
          <a:p>
            <a:pPr lvl="1"/>
            <a:r>
              <a:rPr lang="en-GB" sz="2000" dirty="0"/>
              <a:t>more detail  = better quality</a:t>
            </a:r>
          </a:p>
          <a:p>
            <a:endParaRPr lang="en-GB" sz="2000" dirty="0"/>
          </a:p>
          <a:p>
            <a:r>
              <a:rPr lang="en-GB" sz="2400" dirty="0"/>
              <a:t>e.g. sample 3 in this</a:t>
            </a:r>
          </a:p>
          <a:p>
            <a:r>
              <a:rPr lang="en-GB" sz="2400" dirty="0"/>
              <a:t>example is 9 which is</a:t>
            </a:r>
          </a:p>
          <a:p>
            <a:r>
              <a:rPr lang="en-GB" sz="2400" dirty="0"/>
              <a:t>represent in binary as</a:t>
            </a:r>
          </a:p>
          <a:p>
            <a:r>
              <a:rPr lang="en-GB" sz="2400" dirty="0"/>
              <a:t>follows:</a:t>
            </a:r>
          </a:p>
          <a:p>
            <a:endParaRPr lang="en-GB" sz="2400" dirty="0"/>
          </a:p>
          <a:p>
            <a:r>
              <a:rPr lang="en-GB" sz="2400" dirty="0"/>
              <a:t>1 0 0 1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sound is represented in a computer</a:t>
            </a:r>
            <a:endParaRPr lang="en-GB" dirty="0"/>
          </a:p>
        </p:txBody>
      </p:sp>
      <p:pic>
        <p:nvPicPr>
          <p:cNvPr id="12" name="Picture 2" descr="http://www.surroundsoundmusic.com/wp-content/uploads/S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12" y="2709806"/>
            <a:ext cx="5291908" cy="396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9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Sound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/>
          <a:p>
            <a:r>
              <a:rPr lang="en-GB" b="1" dirty="0"/>
              <a:t>Sound </a:t>
            </a:r>
            <a:r>
              <a:rPr lang="en-GB" b="1" dirty="0" smtClean="0"/>
              <a:t>sampling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how sound is represented in a computer</a:t>
            </a:r>
            <a:endParaRPr lang="en-GB" dirty="0"/>
          </a:p>
        </p:txBody>
      </p:sp>
      <p:pic>
        <p:nvPicPr>
          <p:cNvPr id="6" name="Picture 2" descr="http://www.surroundsoundmusic.com/wp-content/uploads/S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37" y="2128727"/>
            <a:ext cx="412845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95847"/>
              </p:ext>
            </p:extLst>
          </p:nvPr>
        </p:nvGraphicFramePr>
        <p:xfrm>
          <a:off x="6494677" y="1984711"/>
          <a:ext cx="30243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Sample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Value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Binary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8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CF606A979DC44894736665245F394F" ma:contentTypeVersion="12" ma:contentTypeDescription="Create a new document." ma:contentTypeScope="" ma:versionID="f4e250cc5a06a1b5dbd89e0164d9361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fefa9bea55d2fa40d32303509fe1c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70B0CE-6F2C-4406-8B5C-4C109A49EB1A}">
  <ds:schemaRefs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F27E461-463C-44ED-A708-BA2FE8EA99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AD191A-FD5F-438A-9F99-6C5AAD180F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1101</Words>
  <Application>Microsoft Office PowerPoint</Application>
  <PresentationFormat>Widescreen</PresentationFormat>
  <Paragraphs>165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Office Theme</vt:lpstr>
      <vt:lpstr>Chart</vt:lpstr>
      <vt:lpstr>Representing Sound</vt:lpstr>
      <vt:lpstr>Representing Sound</vt:lpstr>
      <vt:lpstr>Representing Sound</vt:lpstr>
      <vt:lpstr>Representing Sound</vt:lpstr>
      <vt:lpstr>Representing Sound</vt:lpstr>
      <vt:lpstr>Representing Sound</vt:lpstr>
      <vt:lpstr>Representing Sound</vt:lpstr>
      <vt:lpstr>Representing Sound</vt:lpstr>
      <vt:lpstr>Representing Sound</vt:lpstr>
      <vt:lpstr>Representing Sound</vt:lpstr>
      <vt:lpstr>Representing Sound</vt:lpstr>
      <vt:lpstr>Representing Sound</vt:lpstr>
      <vt:lpstr>Representing Sound</vt:lpstr>
      <vt:lpstr>Representing Sound</vt:lpstr>
      <vt:lpstr>Representing Sound</vt:lpstr>
      <vt:lpstr>Representing Sound</vt:lpstr>
      <vt:lpstr>Representing Sound</vt:lpstr>
      <vt:lpstr>Representing Sound</vt:lpstr>
      <vt:lpstr>Representing Sound</vt:lpstr>
      <vt:lpstr>Representing Sound</vt:lpstr>
      <vt:lpstr>Representing Sound</vt:lpstr>
      <vt:lpstr>PowerPoint Presentation</vt:lpstr>
    </vt:vector>
  </TitlesOfParts>
  <Company>Twyford CE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Wiggins</dc:creator>
  <cp:lastModifiedBy>Chris Wiggins</cp:lastModifiedBy>
  <cp:revision>35</cp:revision>
  <dcterms:created xsi:type="dcterms:W3CDTF">2015-09-03T10:10:43Z</dcterms:created>
  <dcterms:modified xsi:type="dcterms:W3CDTF">2016-11-04T09:52:09Z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0x0101000CCF606A979DC44894736665245F394F</vt:lpwstr>
  </property>
</Properties>
</file>