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6" r:id="rId5"/>
    <p:sldId id="267" r:id="rId6"/>
    <p:sldId id="260" r:id="rId7"/>
    <p:sldId id="262" r:id="rId8"/>
    <p:sldId id="268" r:id="rId9"/>
    <p:sldId id="264" r:id="rId10"/>
    <p:sldId id="269" r:id="rId11"/>
    <p:sldId id="263" r:id="rId12"/>
    <p:sldId id="258" r:id="rId13"/>
    <p:sldId id="257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0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4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5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0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AC1D-AB85-4DAF-9BC8-FD6A6DE03C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AC1D-AB85-4DAF-9BC8-FD6A6DE03C9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1E0B-F5BC-490C-95D0-762675F7A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8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NLU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5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38200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Egy kis filozófia: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A modell definiálja, mit kell érteni „tudás”, „megértés”, „jelentés” alatt: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tudás, megértés, jelentés tulajdonságával conceptek bírnak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tudás, jelentés, megértés mértéke a concept gyerekeinek száma.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9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Adatszerkezet áttekintése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76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Concept osztály. Minden concept egy példány.</a:t>
            </a:r>
          </a:p>
          <a:p>
            <a:endParaRPr lang="en-US" dirty="0" smtClean="0"/>
          </a:p>
          <a:p>
            <a:r>
              <a:rPr lang="hu-HU" dirty="0" smtClean="0"/>
              <a:t>Kbase </a:t>
            </a:r>
            <a:r>
              <a:rPr lang="hu-HU" dirty="0" smtClean="0"/>
              <a:t>osztály: conceptek tárolására.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WM példány: conceptek rövid távú tárolása (most olvasott szöveg)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Ugyanaz többször is előfordulhat.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KB  példány: conceptek hosszú távú tárolása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Minden egyszeresen fordul elő.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cp=[ ] mező: concept lista</a:t>
            </a:r>
          </a:p>
          <a:p>
            <a:endParaRPr lang="hu-HU" dirty="0" smtClean="0"/>
          </a:p>
          <a:p>
            <a:r>
              <a:rPr lang="hu-HU" dirty="0" smtClean="0"/>
              <a:t>Wordlist osztály WL példánya a szóalakok tárolására (egy szóalak listában)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Minden szóalakhoz (word) a wchild =[ ] mezőben van a szó jelentések listája (KB indexek)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szó jelentés concept, a KB példányban tároljuk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r>
              <a:rPr lang="hu-HU" dirty="0" smtClean="0"/>
              <a:t>Testinput osztály mezői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Input mentalese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Output válaszok a kérdésekre (mentalese)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Értékelés, jók-e a válaszok.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8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57800" y="6005823"/>
            <a:ext cx="22860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 smtClean="0"/>
              <a:t>Aktiválás csökkentése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1922" y="2470665"/>
            <a:ext cx="2521154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hu-HU" dirty="0" smtClean="0"/>
              <a:t>öbbértelműség? Több szálra bont.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1535" y="1104293"/>
            <a:ext cx="97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922" y="1801300"/>
            <a:ext cx="254655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Tárolás (WM)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6521" y="4191000"/>
            <a:ext cx="2546555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Minden új aktivált concept-párra: következtetés.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6522" y="5410200"/>
            <a:ext cx="254655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Aktiválás.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1104293"/>
            <a:ext cx="22860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Ellentmondás, megerősítés.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38135" y="2164030"/>
            <a:ext cx="22860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Rossz szálak vége.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135" y="2971800"/>
            <a:ext cx="22860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Kérdésre válasz keresése WM-ben és KB-ben.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4890700"/>
            <a:ext cx="22860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WM részleges törlése, KB-be írása.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33435" y="4191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output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142834" y="1485503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140970" y="3136833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133598" y="3895130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Right Arrow 17"/>
          <p:cNvSpPr/>
          <p:nvPr/>
        </p:nvSpPr>
        <p:spPr>
          <a:xfrm>
            <a:off x="533400" y="4953000"/>
            <a:ext cx="228600" cy="6418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>
            <a:off x="3483077" y="4832866"/>
            <a:ext cx="304800" cy="762000"/>
          </a:xfrm>
          <a:prstGeom prst="curvedLeftArrow">
            <a:avLst/>
          </a:prstGeom>
          <a:scene3d>
            <a:camera prst="orthographicFront">
              <a:rot lat="96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362700" y="5689933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133600" y="5867400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286500" y="838200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248400" y="1861066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6243782" y="2641431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319982" y="4038600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6362700" y="4576465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57400" y="1524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Működés (natlan.py)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934212" y="3396520"/>
            <a:ext cx="254655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aktiválás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2138659" y="2201672"/>
            <a:ext cx="1524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7582" y="1564263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8927" y="2093884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y,z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90009" y="2093884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A(</a:t>
            </a:r>
            <a:r>
              <a:rPr lang="en-US" dirty="0" err="1" smtClean="0"/>
              <a:t>z,q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8927" y="1564263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A(</a:t>
            </a:r>
            <a:r>
              <a:rPr lang="en-US" dirty="0" err="1" smtClean="0"/>
              <a:t>y,q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4977" y="1076632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A(</a:t>
            </a:r>
            <a:r>
              <a:rPr lang="en-US" dirty="0" err="1" smtClean="0"/>
              <a:t>x,q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533400"/>
            <a:ext cx="838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A(</a:t>
            </a:r>
            <a:r>
              <a:rPr lang="en-US" dirty="0" err="1" smtClean="0"/>
              <a:t>x,q</a:t>
            </a:r>
            <a:r>
              <a:rPr lang="en-US" dirty="0" smtClean="0"/>
              <a:t>)</a:t>
            </a:r>
            <a:r>
              <a:rPr lang="hu-HU" dirty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4977" y="2696299"/>
            <a:ext cx="13703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IM(</a:t>
            </a:r>
            <a:r>
              <a:rPr lang="en-US" dirty="0" err="1" smtClean="0"/>
              <a:t>y,A</a:t>
            </a:r>
            <a:r>
              <a:rPr lang="en-US" dirty="0" smtClean="0"/>
              <a:t>(</a:t>
            </a:r>
            <a:r>
              <a:rPr lang="en-US" dirty="0" err="1" smtClean="0"/>
              <a:t>x,q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57384" y="3276539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z,w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7582" y="3276539"/>
            <a:ext cx="194801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IM(F(</a:t>
            </a:r>
            <a:r>
              <a:rPr lang="en-US" dirty="0" err="1" smtClean="0"/>
              <a:t>z,r</a:t>
            </a:r>
            <a:r>
              <a:rPr lang="en-US" dirty="0" smtClean="0"/>
              <a:t>),A(</a:t>
            </a:r>
            <a:r>
              <a:rPr lang="en-US" dirty="0" err="1" smtClean="0"/>
              <a:t>x,q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27300" y="2696299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6436" y="3276539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F(</a:t>
            </a:r>
            <a:r>
              <a:rPr lang="en-US" dirty="0" err="1" smtClean="0"/>
              <a:t>w,r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7582" y="3810000"/>
            <a:ext cx="80501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A(</a:t>
            </a:r>
            <a:r>
              <a:rPr lang="en-US" dirty="0" err="1" smtClean="0"/>
              <a:t>z,q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50973" y="3810000"/>
            <a:ext cx="181282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IM(P(</a:t>
            </a:r>
            <a:r>
              <a:rPr lang="en-US" dirty="0" err="1"/>
              <a:t>x</a:t>
            </a:r>
            <a:r>
              <a:rPr lang="en-US" dirty="0" err="1" smtClean="0"/>
              <a:t>,w</a:t>
            </a:r>
            <a:r>
              <a:rPr lang="en-US" dirty="0" smtClean="0"/>
              <a:t>),C(</a:t>
            </a:r>
            <a:r>
              <a:rPr lang="en-US" dirty="0" err="1" smtClean="0"/>
              <a:t>x,z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4977" y="2093884"/>
            <a:ext cx="83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1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Példák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7526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Mondatok közötti összefüggés.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Hiányzó információ : </a:t>
            </a:r>
            <a:r>
              <a:rPr lang="hu-HU" i="1" dirty="0" smtClean="0"/>
              <a:t>Joe went home. He opened the door.  C1: A(Joe, F(went, R(home))   P(Joe,home)  C2: A(he, I(open, door))   F(door,R(home))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Implicit kapcsolat.   </a:t>
            </a:r>
            <a:r>
              <a:rPr lang="hu-HU" i="1" dirty="0" smtClean="0"/>
              <a:t>D(Joe,he)    T(C2, R(after, C1))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Explicit kapcsolat.   </a:t>
            </a:r>
            <a:r>
              <a:rPr lang="hu-HU" i="1" dirty="0" smtClean="0"/>
              <a:t>Joe was hungry. So he started to eat.   IM(F(Joe,hungry),  A(he, I(start,eat)))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Bonyolultabb conceptek.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Több oldalas szöveg például Eger 1552-es ostromáról. A </a:t>
            </a:r>
            <a:r>
              <a:rPr lang="hu-HU" i="1" dirty="0" smtClean="0"/>
              <a:t>P(Eger, F(ostrom,T(1552)))  </a:t>
            </a:r>
            <a:r>
              <a:rPr lang="hu-HU" dirty="0" smtClean="0"/>
              <a:t>concept a szöveg hatására egy halom bonyolult concept argumentumaként jelenik meg. Ezek pedig időnként lazán kapcsolódnak egymáshoz, időnként szorosan.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385985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Achievements in natural language </a:t>
            </a:r>
            <a:r>
              <a:rPr lang="en-US" b="1" dirty="0" smtClean="0"/>
              <a:t>research</a:t>
            </a:r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1401996"/>
            <a:ext cx="76962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Non-ambitious AI approach</a:t>
            </a:r>
          </a:p>
          <a:p>
            <a:r>
              <a:rPr lang="en-US" dirty="0"/>
              <a:t>	</a:t>
            </a:r>
            <a:r>
              <a:rPr lang="en-US" sz="1400" dirty="0" smtClean="0"/>
              <a:t>Information retrieval</a:t>
            </a:r>
          </a:p>
          <a:p>
            <a:r>
              <a:rPr lang="en-US" sz="1400" dirty="0" smtClean="0"/>
              <a:t>	Text categorization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Text summarization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Information extraction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Word sense disambiguation</a:t>
            </a:r>
          </a:p>
          <a:p>
            <a:r>
              <a:rPr lang="en-US" sz="1400" dirty="0"/>
              <a:t>	M</a:t>
            </a:r>
            <a:r>
              <a:rPr lang="en-US" sz="1400" dirty="0" smtClean="0"/>
              <a:t>achine translation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Syntactic parsing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Semantic role labelling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Semantic relation extraction</a:t>
            </a:r>
          </a:p>
          <a:p>
            <a:r>
              <a:rPr lang="en-US" sz="1400" dirty="0"/>
              <a:t>	R</a:t>
            </a:r>
            <a:r>
              <a:rPr lang="en-US" sz="1400" dirty="0" smtClean="0"/>
              <a:t>eference resolution</a:t>
            </a:r>
          </a:p>
          <a:p>
            <a:r>
              <a:rPr lang="en-US" sz="1400" dirty="0"/>
              <a:t>	</a:t>
            </a:r>
            <a:r>
              <a:rPr lang="en-US" sz="1400" b="1" dirty="0"/>
              <a:t>C</a:t>
            </a:r>
            <a:r>
              <a:rPr lang="en-US" sz="1400" b="1" dirty="0" smtClean="0"/>
              <a:t>ommon sense reasoning</a:t>
            </a:r>
          </a:p>
          <a:p>
            <a:r>
              <a:rPr lang="en-US" sz="1400" b="1" dirty="0"/>
              <a:t>	Q</a:t>
            </a:r>
            <a:r>
              <a:rPr lang="en-US" sz="1400" b="1" dirty="0" smtClean="0"/>
              <a:t>uestion answering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8018" y="4437494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Ambitious AI approach – human level language </a:t>
            </a:r>
            <a:r>
              <a:rPr lang="en-US" dirty="0" smtClean="0"/>
              <a:t>capabilities  (AI-complete)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84903" y="5122379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SHRDLU (</a:t>
            </a:r>
            <a:r>
              <a:rPr lang="en-US" dirty="0" err="1" smtClean="0"/>
              <a:t>Winograd</a:t>
            </a:r>
            <a:r>
              <a:rPr lang="en-US" dirty="0" smtClean="0"/>
              <a:t>, 1972 (1968))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4903" y="5476139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Minsky: The Society of Mind (1986)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458" y="6172200"/>
            <a:ext cx="809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Challenges: </a:t>
            </a:r>
            <a:r>
              <a:rPr lang="en-US" i="1" dirty="0" smtClean="0"/>
              <a:t>model power, </a:t>
            </a:r>
            <a:r>
              <a:rPr lang="en-US" i="1" dirty="0" smtClean="0"/>
              <a:t>computer and human </a:t>
            </a:r>
            <a:r>
              <a:rPr lang="en-US" i="1" dirty="0" smtClean="0"/>
              <a:t>resource, scalability</a:t>
            </a:r>
            <a:r>
              <a:rPr lang="en-US" i="1" dirty="0"/>
              <a:t>.</a:t>
            </a:r>
            <a:endParaRPr lang="en-US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84903" y="4777974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Generative grammar, Deep structure, Chomsky (1957, 1965)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1073522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Philosophy, psychology, linguistics, cognitive psychology,… </a:t>
            </a:r>
            <a:r>
              <a:rPr lang="en-US" u="sng" dirty="0" smtClean="0"/>
              <a:t>artificial intelligence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903" y="5813205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CYC (</a:t>
            </a:r>
            <a:r>
              <a:rPr lang="en-US" dirty="0" err="1" smtClean="0"/>
              <a:t>Cycorp</a:t>
            </a:r>
            <a:r>
              <a:rPr lang="en-US" dirty="0" smtClean="0"/>
              <a:t>, 1984 </a:t>
            </a:r>
            <a:r>
              <a:rPr lang="hu-HU" dirty="0" smtClean="0"/>
              <a:t>- </a:t>
            </a:r>
            <a:r>
              <a:rPr lang="en-US" dirty="0" smtClean="0"/>
              <a:t>) </a:t>
            </a:r>
            <a:r>
              <a:rPr lang="en-US" dirty="0" smtClean="0"/>
              <a:t>and followers: </a:t>
            </a:r>
            <a:r>
              <a:rPr lang="en-US" dirty="0" err="1" smtClean="0"/>
              <a:t>Evi</a:t>
            </a:r>
            <a:r>
              <a:rPr lang="en-US" dirty="0" smtClean="0"/>
              <a:t>/True Knowledge (</a:t>
            </a:r>
            <a:r>
              <a:rPr lang="en-US" dirty="0" smtClean="0"/>
              <a:t>2007-) </a:t>
            </a:r>
            <a:r>
              <a:rPr lang="en-US" dirty="0" smtClean="0"/>
              <a:t>……….</a:t>
            </a:r>
          </a:p>
        </p:txBody>
      </p:sp>
    </p:spTree>
    <p:extLst>
      <p:ext uri="{BB962C8B-B14F-4D97-AF65-F5344CB8AC3E}">
        <p14:creationId xmlns:p14="http://schemas.microsoft.com/office/powerpoint/2010/main" val="260703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feladat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2209800"/>
            <a:ext cx="624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Penguins are a strange type of bird. </a:t>
            </a:r>
          </a:p>
          <a:p>
            <a:r>
              <a:rPr lang="en-US" dirty="0" smtClean="0"/>
              <a:t>They are very different than most birds because they do not fly. </a:t>
            </a:r>
          </a:p>
          <a:p>
            <a:r>
              <a:rPr lang="en-US" dirty="0" smtClean="0"/>
              <a:t>Penguins swim. </a:t>
            </a:r>
          </a:p>
          <a:p>
            <a:r>
              <a:rPr lang="en-US" dirty="0" smtClean="0"/>
              <a:t>Penguins </a:t>
            </a:r>
            <a:r>
              <a:rPr lang="en-US" dirty="0" smtClean="0"/>
              <a:t>are great at living in the ocean.</a:t>
            </a:r>
            <a:endParaRPr lang="hu-HU" dirty="0" smtClean="0"/>
          </a:p>
          <a:p>
            <a:r>
              <a:rPr lang="hu-HU" dirty="0" smtClean="0"/>
              <a:t>Do </a:t>
            </a:r>
            <a:r>
              <a:rPr lang="hu-HU" dirty="0" smtClean="0"/>
              <a:t>penguins have wings?</a:t>
            </a:r>
          </a:p>
          <a:p>
            <a:r>
              <a:rPr lang="hu-HU" dirty="0" smtClean="0"/>
              <a:t>Do penguins live on trees?</a:t>
            </a:r>
          </a:p>
          <a:p>
            <a:r>
              <a:rPr lang="hu-HU" dirty="0" smtClean="0"/>
              <a:t>Can penguins move around in water quickly?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73913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33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A </a:t>
            </a:r>
            <a:r>
              <a:rPr lang="en-US" sz="2800" dirty="0" err="1" smtClean="0"/>
              <a:t>gondolkod</a:t>
            </a:r>
            <a:r>
              <a:rPr lang="hu-HU" sz="2800" dirty="0" smtClean="0"/>
              <a:t>ás belső nyelve:</a:t>
            </a:r>
            <a:br>
              <a:rPr lang="hu-HU" sz="2800" dirty="0" smtClean="0"/>
            </a:br>
            <a:r>
              <a:rPr lang="en-US" sz="2800" dirty="0" smtClean="0"/>
              <a:t>Language of thought (LOT)</a:t>
            </a:r>
            <a:br>
              <a:rPr lang="en-US" sz="2800" dirty="0" smtClean="0"/>
            </a:br>
            <a:r>
              <a:rPr lang="en-US" sz="2800" dirty="0" err="1" smtClean="0"/>
              <a:t>mentalese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/>
              <a:t/>
            </a:r>
            <a:br>
              <a:rPr lang="hu-HU" sz="2800" dirty="0"/>
            </a:br>
            <a:r>
              <a:rPr lang="hu-HU" sz="2800" dirty="0" smtClean="0"/>
              <a:t>Pinker: The language instinct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263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415" y="1368939"/>
            <a:ext cx="1143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3415" y="1902339"/>
            <a:ext cx="16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English </a:t>
            </a:r>
          </a:p>
          <a:p>
            <a:r>
              <a:rPr lang="en-US" dirty="0" smtClean="0"/>
              <a:t>parser	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8344" y="1373404"/>
            <a:ext cx="1143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8344" y="1906804"/>
            <a:ext cx="16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English to </a:t>
            </a:r>
            <a:r>
              <a:rPr lang="en-US" dirty="0" err="1" smtClean="0"/>
              <a:t>mentalese</a:t>
            </a:r>
            <a:r>
              <a:rPr lang="en-US" dirty="0" smtClean="0"/>
              <a:t>	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1200" y="1368939"/>
            <a:ext cx="1143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1902339"/>
            <a:ext cx="16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Mentalese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English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6129" y="1373404"/>
            <a:ext cx="1143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9618" y="1897873"/>
            <a:ext cx="16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English  constructor	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21512" y="1384555"/>
            <a:ext cx="1412488" cy="198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1512" y="1902339"/>
            <a:ext cx="14886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Processing</a:t>
            </a:r>
          </a:p>
          <a:p>
            <a:r>
              <a:rPr lang="en-US" sz="1700" dirty="0"/>
              <a:t>o</a:t>
            </a:r>
            <a:r>
              <a:rPr lang="en-US" sz="1700" dirty="0" smtClean="0"/>
              <a:t>f </a:t>
            </a:r>
            <a:r>
              <a:rPr lang="en-US" sz="1700" dirty="0" err="1" smtClean="0"/>
              <a:t>mentalese</a:t>
            </a:r>
            <a:endParaRPr lang="en-US" sz="1700" dirty="0" smtClean="0"/>
          </a:p>
          <a:p>
            <a:r>
              <a:rPr lang="en-US" sz="1700" dirty="0" smtClean="0"/>
              <a:t>representation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31853" y="2232826"/>
            <a:ext cx="494835" cy="21618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773509" y="2225504"/>
            <a:ext cx="494835" cy="21618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426677" y="2251445"/>
            <a:ext cx="494835" cy="21618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324708" y="2251445"/>
            <a:ext cx="494835" cy="21618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906322" y="2267061"/>
            <a:ext cx="494835" cy="21618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459129" y="2267061"/>
            <a:ext cx="494835" cy="21618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6717" y="940574"/>
            <a:ext cx="36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59101" y="940574"/>
            <a:ext cx="36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447013" y="940574"/>
            <a:ext cx="36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81957" y="929422"/>
            <a:ext cx="36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06886" y="940574"/>
            <a:ext cx="36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80786" y="460899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High level architecture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204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Tudás reprezentáció: concept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Penguins are </a:t>
            </a:r>
            <a:r>
              <a:rPr lang="hu-HU" dirty="0" smtClean="0"/>
              <a:t>birds.   	C(penguin, bird)</a:t>
            </a:r>
          </a:p>
          <a:p>
            <a:endParaRPr lang="hu-HU" dirty="0" smtClean="0"/>
          </a:p>
          <a:p>
            <a:r>
              <a:rPr lang="hu-HU" dirty="0" smtClean="0"/>
              <a:t>They			D(they, penguin)</a:t>
            </a:r>
          </a:p>
          <a:p>
            <a:r>
              <a:rPr lang="hu-HU" dirty="0"/>
              <a:t> </a:t>
            </a:r>
            <a:r>
              <a:rPr lang="hu-HU" dirty="0" smtClean="0"/>
              <a:t>   are different		</a:t>
            </a:r>
            <a:endParaRPr lang="en-US" dirty="0" smtClean="0"/>
          </a:p>
          <a:p>
            <a:r>
              <a:rPr lang="hu-HU" dirty="0" smtClean="0"/>
              <a:t>          </a:t>
            </a:r>
            <a:r>
              <a:rPr lang="hu-HU" dirty="0" smtClean="0"/>
              <a:t>than most birds.	F(they, F(different,R(than,Q(most,bird))))</a:t>
            </a:r>
          </a:p>
          <a:p>
            <a:endParaRPr lang="hu-HU" dirty="0" smtClean="0"/>
          </a:p>
          <a:p>
            <a:r>
              <a:rPr lang="hu-HU" dirty="0" smtClean="0"/>
              <a:t>Penguins swim.		A(penguin, swim)</a:t>
            </a:r>
          </a:p>
          <a:p>
            <a:endParaRPr lang="hu-HU" dirty="0"/>
          </a:p>
          <a:p>
            <a:r>
              <a:rPr lang="hu-HU" dirty="0" smtClean="0"/>
              <a:t>Penguins are birds of the water.    C(penguin, P(water,bird))</a:t>
            </a:r>
          </a:p>
          <a:p>
            <a:endParaRPr lang="hu-HU" dirty="0"/>
          </a:p>
          <a:p>
            <a:r>
              <a:rPr lang="hu-HU" dirty="0" smtClean="0"/>
              <a:t>Penguins are great at living in the ocean.   </a:t>
            </a:r>
          </a:p>
          <a:p>
            <a:r>
              <a:rPr lang="hu-HU" dirty="0"/>
              <a:t> </a:t>
            </a:r>
            <a:r>
              <a:rPr lang="hu-HU" dirty="0" smtClean="0"/>
              <a:t>                                                  F(penguin, F(great, R(at, F(living, R(in,ocean)))))</a:t>
            </a:r>
          </a:p>
          <a:p>
            <a:endParaRPr lang="hu-HU" dirty="0"/>
          </a:p>
          <a:p>
            <a:r>
              <a:rPr lang="hu-HU" dirty="0" smtClean="0"/>
              <a:t>Penguins eat fish.		A(penguin, I(eat,fish))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2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</a:t>
            </a:r>
            <a:r>
              <a:rPr lang="hu-HU" dirty="0" smtClean="0"/>
              <a:t>oncept implementációja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295400"/>
            <a:ext cx="754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Concept osztály fontos mezői:</a:t>
            </a:r>
          </a:p>
          <a:p>
            <a:r>
              <a:rPr lang="hu-HU" dirty="0"/>
              <a:t>	</a:t>
            </a:r>
            <a:r>
              <a:rPr lang="hu-HU" dirty="0" smtClean="0"/>
              <a:t>- relation</a:t>
            </a:r>
          </a:p>
          <a:p>
            <a:r>
              <a:rPr lang="hu-HU" dirty="0"/>
              <a:t>	</a:t>
            </a:r>
            <a:r>
              <a:rPr lang="hu-HU" dirty="0" smtClean="0"/>
              <a:t>- parent  [ ]</a:t>
            </a:r>
          </a:p>
          <a:p>
            <a:r>
              <a:rPr lang="hu-HU" dirty="0"/>
              <a:t>	</a:t>
            </a:r>
            <a:r>
              <a:rPr lang="hu-HU" dirty="0" smtClean="0"/>
              <a:t>- child  [ ]</a:t>
            </a:r>
          </a:p>
          <a:p>
            <a:r>
              <a:rPr lang="hu-HU" dirty="0"/>
              <a:t>	</a:t>
            </a:r>
            <a:r>
              <a:rPr lang="hu-HU" dirty="0" smtClean="0"/>
              <a:t>- p   (probability</a:t>
            </a:r>
            <a:r>
              <a:rPr lang="hu-HU" dirty="0" smtClean="0"/>
              <a:t>) igazság, „meglepetés-érték”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- wordlink</a:t>
            </a:r>
          </a:p>
          <a:p>
            <a:r>
              <a:rPr lang="hu-HU" dirty="0" smtClean="0"/>
              <a:t>Kbase osztály fontos mezője:</a:t>
            </a:r>
          </a:p>
          <a:p>
            <a:r>
              <a:rPr lang="hu-HU" dirty="0"/>
              <a:t>	</a:t>
            </a:r>
            <a:r>
              <a:rPr lang="hu-HU" dirty="0" smtClean="0"/>
              <a:t>- cp   [ ]    (conceptek listája)</a:t>
            </a:r>
          </a:p>
          <a:p>
            <a:r>
              <a:rPr lang="hu-HU" dirty="0" smtClean="0"/>
              <a:t>Kbase osztály fontos pédánya:   WM</a:t>
            </a:r>
          </a:p>
          <a:p>
            <a:endParaRPr lang="hu-HU" dirty="0"/>
          </a:p>
          <a:p>
            <a:r>
              <a:rPr lang="hu-HU" dirty="0" smtClean="0"/>
              <a:t>Példa:  A(Joe,run)         0    relation=1  wordlink=0  (Joe)   child= [2]</a:t>
            </a:r>
          </a:p>
          <a:p>
            <a:r>
              <a:rPr lang="hu-HU" dirty="0"/>
              <a:t> </a:t>
            </a:r>
            <a:r>
              <a:rPr lang="hu-HU" dirty="0" smtClean="0"/>
              <a:t>                                       1    relation=1  wordlink=1  (run)  child= [2]</a:t>
            </a:r>
          </a:p>
          <a:p>
            <a:r>
              <a:rPr lang="hu-HU" dirty="0"/>
              <a:t> </a:t>
            </a:r>
            <a:r>
              <a:rPr lang="hu-HU" dirty="0" smtClean="0"/>
              <a:t>                                       2    relation=5  parent= [0,1]  child= [4]</a:t>
            </a:r>
          </a:p>
          <a:p>
            <a:r>
              <a:rPr lang="hu-HU" dirty="0" smtClean="0"/>
              <a:t>F(A(Joe,run),fast)          3    relation=1   wordlink=2  (fast)   child= [4]</a:t>
            </a:r>
          </a:p>
          <a:p>
            <a:r>
              <a:rPr lang="hu-HU" dirty="0" smtClean="0"/>
              <a:t>		      4    relation=7  parent= [2,3]  child= []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515581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WM.cp[4]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0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relációk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838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W  word (szó jelentés)	Joe</a:t>
            </a:r>
          </a:p>
          <a:p>
            <a:r>
              <a:rPr lang="hu-HU" dirty="0" smtClean="0"/>
              <a:t>D  identical (azonos)      	D(Joe, my neighbour)</a:t>
            </a:r>
          </a:p>
          <a:p>
            <a:r>
              <a:rPr lang="hu-HU" dirty="0" smtClean="0"/>
              <a:t>S   similar   (hasonló)      	S(Joe, Jim)</a:t>
            </a:r>
          </a:p>
          <a:p>
            <a:r>
              <a:rPr lang="hu-HU" dirty="0" smtClean="0"/>
              <a:t>C  class   (osztály tagja)  	C(Joe, person)</a:t>
            </a:r>
          </a:p>
          <a:p>
            <a:r>
              <a:rPr lang="hu-HU" dirty="0" smtClean="0"/>
              <a:t>F   feature  (tulajdonság) 	F(Joe, tall)   F(run, fast)</a:t>
            </a:r>
          </a:p>
          <a:p>
            <a:r>
              <a:rPr lang="hu-HU" dirty="0" smtClean="0"/>
              <a:t>Q  quantifier  (mennyiség)      Q(three, people)   Q(all, people)    Q(the, person)</a:t>
            </a:r>
          </a:p>
          <a:p>
            <a:r>
              <a:rPr lang="hu-HU" dirty="0" smtClean="0"/>
              <a:t>A   actor and action		A(Joe, run)</a:t>
            </a:r>
          </a:p>
          <a:p>
            <a:r>
              <a:rPr lang="hu-HU" dirty="0" smtClean="0"/>
              <a:t>I    action impact (tágy)	I(drive, car)</a:t>
            </a:r>
          </a:p>
          <a:p>
            <a:r>
              <a:rPr lang="hu-HU" dirty="0" smtClean="0"/>
              <a:t>R   relative position             	R(behind, door)</a:t>
            </a:r>
          </a:p>
          <a:p>
            <a:r>
              <a:rPr lang="hu-HU" dirty="0" smtClean="0"/>
              <a:t>T   time			T(1552)</a:t>
            </a:r>
          </a:p>
          <a:p>
            <a:r>
              <a:rPr lang="hu-HU" dirty="0" smtClean="0"/>
              <a:t>P   part of sg, owner of sg	P(Joe, head)</a:t>
            </a:r>
          </a:p>
          <a:p>
            <a:r>
              <a:rPr lang="hu-HU" dirty="0" smtClean="0"/>
              <a:t>IM </a:t>
            </a:r>
            <a:r>
              <a:rPr lang="hu-HU" sz="1600" dirty="0" smtClean="0"/>
              <a:t>implication (elégséges ok)</a:t>
            </a:r>
            <a:r>
              <a:rPr lang="hu-HU" dirty="0" smtClean="0"/>
              <a:t>	IM(F(street, dark), A(Joe, see))</a:t>
            </a:r>
          </a:p>
          <a:p>
            <a:r>
              <a:rPr lang="hu-HU" dirty="0" smtClean="0"/>
              <a:t>AND  and			AND(Joe, Jim)</a:t>
            </a:r>
          </a:p>
          <a:p>
            <a:r>
              <a:rPr lang="hu-HU" dirty="0" smtClean="0"/>
              <a:t>OR   or			OR(Joe, Jim)</a:t>
            </a:r>
          </a:p>
          <a:p>
            <a:r>
              <a:rPr lang="hu-HU" dirty="0" smtClean="0"/>
              <a:t>NOT  not			NOT(A(Joe, see))</a:t>
            </a:r>
          </a:p>
          <a:p>
            <a:r>
              <a:rPr lang="hu-HU" dirty="0" smtClean="0"/>
              <a:t>XOR  xor			XOR(C(Joe, boy), C(Joe, girl))</a:t>
            </a:r>
          </a:p>
          <a:p>
            <a:r>
              <a:rPr lang="hu-HU" dirty="0" smtClean="0"/>
              <a:t>N  necessary condition	N(F(place, light), A(person, see))</a:t>
            </a:r>
          </a:p>
          <a:p>
            <a:r>
              <a:rPr lang="hu-HU" dirty="0" smtClean="0"/>
              <a:t>M  ordering, more		M(one, two)   M(one plus one, two)  M(two, one plus one)</a:t>
            </a:r>
          </a:p>
          <a:p>
            <a:r>
              <a:rPr lang="hu-HU" dirty="0" smtClean="0"/>
              <a:t>V  relevance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1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-Point Star 7"/>
          <p:cNvSpPr/>
          <p:nvPr/>
        </p:nvSpPr>
        <p:spPr>
          <a:xfrm>
            <a:off x="2971800" y="8382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53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Joe</a:t>
            </a:r>
            <a:endParaRPr lang="en-US" dirty="0"/>
          </a:p>
        </p:txBody>
      </p:sp>
      <p:sp>
        <p:nvSpPr>
          <p:cNvPr id="10" name="5-Point Star 9"/>
          <p:cNvSpPr/>
          <p:nvPr/>
        </p:nvSpPr>
        <p:spPr>
          <a:xfrm>
            <a:off x="3962400" y="856706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55190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Jim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4838700" y="863237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86300" y="55843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boy</a:t>
            </a:r>
            <a:endParaRPr lang="en-US" dirty="0"/>
          </a:p>
        </p:txBody>
      </p:sp>
      <p:sp>
        <p:nvSpPr>
          <p:cNvPr id="14" name="5-Point Star 13"/>
          <p:cNvSpPr/>
          <p:nvPr/>
        </p:nvSpPr>
        <p:spPr>
          <a:xfrm>
            <a:off x="5675811" y="847997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23411" y="5431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16" name="5-Point Star 15"/>
          <p:cNvSpPr/>
          <p:nvPr/>
        </p:nvSpPr>
        <p:spPr>
          <a:xfrm>
            <a:off x="6551023" y="830972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98623" y="5261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8" name="5-Point Star 17"/>
          <p:cNvSpPr/>
          <p:nvPr/>
        </p:nvSpPr>
        <p:spPr>
          <a:xfrm>
            <a:off x="7467600" y="872643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56784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eat</a:t>
            </a:r>
            <a:endParaRPr lang="en-US" dirty="0"/>
          </a:p>
        </p:txBody>
      </p:sp>
      <p:sp>
        <p:nvSpPr>
          <p:cNvPr id="20" name="5-Point Star 19"/>
          <p:cNvSpPr/>
          <p:nvPr/>
        </p:nvSpPr>
        <p:spPr>
          <a:xfrm>
            <a:off x="2133600" y="861757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81200" y="55695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pig</a:t>
            </a:r>
            <a:endParaRPr lang="en-US" dirty="0"/>
          </a:p>
        </p:txBody>
      </p:sp>
      <p:sp>
        <p:nvSpPr>
          <p:cNvPr id="22" name="5-Point Star 21"/>
          <p:cNvSpPr/>
          <p:nvPr/>
        </p:nvSpPr>
        <p:spPr>
          <a:xfrm>
            <a:off x="2628900" y="24384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28850" y="21336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Pig eats</a:t>
            </a:r>
            <a:endParaRPr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619500" y="2461736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19450" y="215693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Pig runs</a:t>
            </a:r>
            <a:endParaRPr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4591050" y="2461736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90999" y="2156936"/>
            <a:ext cx="148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Jim is a boy</a:t>
            </a:r>
            <a:endParaRPr lang="en-US" dirty="0"/>
          </a:p>
        </p:txBody>
      </p:sp>
      <p:sp>
        <p:nvSpPr>
          <p:cNvPr id="28" name="5-Point Star 27"/>
          <p:cNvSpPr/>
          <p:nvPr/>
        </p:nvSpPr>
        <p:spPr>
          <a:xfrm>
            <a:off x="5879919" y="2488168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479869" y="21833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at pig</a:t>
            </a:r>
            <a:endParaRPr lang="en-US" dirty="0"/>
          </a:p>
        </p:txBody>
      </p:sp>
      <p:sp>
        <p:nvSpPr>
          <p:cNvPr id="30" name="5-Point Star 29"/>
          <p:cNvSpPr/>
          <p:nvPr/>
        </p:nvSpPr>
        <p:spPr>
          <a:xfrm>
            <a:off x="6838950" y="2511504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38900" y="220670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Joe run fast</a:t>
            </a:r>
            <a:endParaRPr lang="en-US" dirty="0"/>
          </a:p>
        </p:txBody>
      </p:sp>
      <p:sp>
        <p:nvSpPr>
          <p:cNvPr id="32" name="5-Point Star 31"/>
          <p:cNvSpPr/>
          <p:nvPr/>
        </p:nvSpPr>
        <p:spPr>
          <a:xfrm>
            <a:off x="1581150" y="2430337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81100" y="21255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Joe is fast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286000" y="1295400"/>
            <a:ext cx="342900" cy="91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57450" y="1295400"/>
            <a:ext cx="889818" cy="88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9" idx="0"/>
          </p:cNvCxnSpPr>
          <p:nvPr/>
        </p:nvCxnSpPr>
        <p:spPr>
          <a:xfrm>
            <a:off x="2457450" y="1219200"/>
            <a:ext cx="3612969" cy="964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857500" y="1219200"/>
            <a:ext cx="4457700" cy="98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675811" y="1219200"/>
            <a:ext cx="1906089" cy="98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-Point Star 44"/>
          <p:cNvSpPr/>
          <p:nvPr/>
        </p:nvSpPr>
        <p:spPr>
          <a:xfrm>
            <a:off x="1390650" y="38862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2400" y="3581400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Joe is fast because he runs fast. </a:t>
            </a:r>
            <a:endParaRPr lang="en-US" dirty="0"/>
          </a:p>
        </p:txBody>
      </p:sp>
      <p:sp>
        <p:nvSpPr>
          <p:cNvPr id="47" name="5-Point Star 46"/>
          <p:cNvSpPr/>
          <p:nvPr/>
        </p:nvSpPr>
        <p:spPr>
          <a:xfrm>
            <a:off x="8402683" y="867897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153400" y="572283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49" name="5-Point Star 48"/>
          <p:cNvSpPr/>
          <p:nvPr/>
        </p:nvSpPr>
        <p:spPr>
          <a:xfrm>
            <a:off x="8024404" y="2537936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624354" y="2233136"/>
            <a:ext cx="129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ant to eat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1581150" y="1219200"/>
            <a:ext cx="127635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19450" y="1219200"/>
            <a:ext cx="3483973" cy="1013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76700" y="1219200"/>
            <a:ext cx="609600" cy="98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838700" y="1219200"/>
            <a:ext cx="114300" cy="1013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905000" y="1219200"/>
            <a:ext cx="3885111" cy="906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904411" y="1219200"/>
            <a:ext cx="1448889" cy="45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733800" y="1219200"/>
            <a:ext cx="2895055" cy="1013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703423" y="1219200"/>
            <a:ext cx="764177" cy="48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696200" y="1219200"/>
            <a:ext cx="442504" cy="1091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50" idx="0"/>
          </p:cNvCxnSpPr>
          <p:nvPr/>
        </p:nvCxnSpPr>
        <p:spPr>
          <a:xfrm flipH="1">
            <a:off x="8269877" y="1219200"/>
            <a:ext cx="132806" cy="1013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390650" y="2766536"/>
            <a:ext cx="0" cy="81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581150" y="2819400"/>
            <a:ext cx="5084174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5-Point Star 74"/>
          <p:cNvSpPr/>
          <p:nvPr/>
        </p:nvSpPr>
        <p:spPr>
          <a:xfrm>
            <a:off x="2952749" y="3935968"/>
            <a:ext cx="394519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552700" y="3631168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Want to eat pig</a:t>
            </a:r>
            <a:endParaRPr lang="en-US" dirty="0"/>
          </a:p>
        </p:txBody>
      </p:sp>
      <p:cxnSp>
        <p:nvCxnSpPr>
          <p:cNvPr id="78" name="Straight Connector 77"/>
          <p:cNvCxnSpPr>
            <a:endCxn id="76" idx="0"/>
          </p:cNvCxnSpPr>
          <p:nvPr/>
        </p:nvCxnSpPr>
        <p:spPr>
          <a:xfrm>
            <a:off x="2362200" y="1295400"/>
            <a:ext cx="1209675" cy="2335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347268" y="2819400"/>
            <a:ext cx="4570184" cy="81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5-Point Star 81"/>
          <p:cNvSpPr/>
          <p:nvPr/>
        </p:nvSpPr>
        <p:spPr>
          <a:xfrm>
            <a:off x="7353300" y="1895288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953250" y="159048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un fast</a:t>
            </a:r>
            <a:endParaRPr lang="en-US" dirty="0"/>
          </a:p>
        </p:txBody>
      </p:sp>
      <p:cxnSp>
        <p:nvCxnSpPr>
          <p:cNvPr id="87" name="Straight Connector 86"/>
          <p:cNvCxnSpPr>
            <a:endCxn id="31" idx="0"/>
          </p:cNvCxnSpPr>
          <p:nvPr/>
        </p:nvCxnSpPr>
        <p:spPr>
          <a:xfrm flipH="1">
            <a:off x="7067550" y="2123888"/>
            <a:ext cx="171450" cy="8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5-Point Star 87"/>
          <p:cNvSpPr/>
          <p:nvPr/>
        </p:nvSpPr>
        <p:spPr>
          <a:xfrm>
            <a:off x="5105400" y="3985736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705350" y="368093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Pig runs fast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2457450" y="1295400"/>
            <a:ext cx="2769197" cy="238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523411" y="2156936"/>
            <a:ext cx="1944189" cy="1474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5-Point Star 93"/>
          <p:cNvSpPr/>
          <p:nvPr/>
        </p:nvSpPr>
        <p:spPr>
          <a:xfrm>
            <a:off x="2011311" y="5334000"/>
            <a:ext cx="419259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181100" y="5029200"/>
            <a:ext cx="216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Joe wants to eat pig</a:t>
            </a:r>
            <a:endParaRPr lang="en-US" dirty="0"/>
          </a:p>
        </p:txBody>
      </p:sp>
      <p:sp>
        <p:nvSpPr>
          <p:cNvPr id="96" name="5-Point Star 95"/>
          <p:cNvSpPr/>
          <p:nvPr/>
        </p:nvSpPr>
        <p:spPr>
          <a:xfrm>
            <a:off x="4972998" y="6172200"/>
            <a:ext cx="597941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183527" y="5640169"/>
            <a:ext cx="506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IM(A(</a:t>
            </a:r>
            <a:r>
              <a:rPr lang="en-US" dirty="0" err="1" smtClean="0"/>
              <a:t>Joe,I</a:t>
            </a:r>
            <a:r>
              <a:rPr lang="en-US" dirty="0" smtClean="0"/>
              <a:t>(F(</a:t>
            </a:r>
            <a:r>
              <a:rPr lang="en-US" dirty="0" err="1" smtClean="0"/>
              <a:t>eat,R</a:t>
            </a:r>
            <a:r>
              <a:rPr lang="en-US" dirty="0" smtClean="0"/>
              <a:t>(</a:t>
            </a:r>
            <a:r>
              <a:rPr lang="en-US" dirty="0" err="1" smtClean="0"/>
              <a:t>to,want</a:t>
            </a:r>
            <a:r>
              <a:rPr lang="en-US" dirty="0" smtClean="0"/>
              <a:t>)),pig)),A(</a:t>
            </a:r>
            <a:r>
              <a:rPr lang="en-US" dirty="0" err="1" smtClean="0"/>
              <a:t>pig,F</a:t>
            </a:r>
            <a:r>
              <a:rPr lang="en-US" dirty="0" smtClean="0"/>
              <a:t>(</a:t>
            </a:r>
            <a:r>
              <a:rPr lang="en-US" dirty="0" err="1" smtClean="0"/>
              <a:t>run,fast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The pig runs fast because Joe wants to eat him.</a:t>
            </a:r>
            <a:endParaRPr lang="en-US" dirty="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2133600" y="1219200"/>
            <a:ext cx="95250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95" idx="0"/>
          </p:cNvCxnSpPr>
          <p:nvPr/>
        </p:nvCxnSpPr>
        <p:spPr>
          <a:xfrm flipH="1">
            <a:off x="2264184" y="4267200"/>
            <a:ext cx="67904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086100" y="5448300"/>
            <a:ext cx="1752600" cy="24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5181327" y="4419600"/>
            <a:ext cx="90642" cy="115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80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5869</TotalTime>
  <Words>604</Words>
  <Application>Microsoft Office PowerPoint</Application>
  <PresentationFormat>On-screen Show (4:3)</PresentationFormat>
  <Paragraphs>180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NLU slides</vt:lpstr>
      <vt:lpstr>PowerPoint Presentation</vt:lpstr>
      <vt:lpstr>A feladat</vt:lpstr>
      <vt:lpstr>A gondolkodás belső nyelve: Language of thought (LOT) mentalese  Pinker: The language instinct</vt:lpstr>
      <vt:lpstr>PowerPoint Presentation</vt:lpstr>
      <vt:lpstr>Tudás reprezentáció: concept</vt:lpstr>
      <vt:lpstr>concept implementációja</vt:lpstr>
      <vt:lpstr>relációk</vt:lpstr>
      <vt:lpstr>PowerPoint Presentation</vt:lpstr>
      <vt:lpstr>PowerPoint Presentation</vt:lpstr>
      <vt:lpstr>Adatszerkezet áttekintése</vt:lpstr>
      <vt:lpstr>PowerPoint Presentation</vt:lpstr>
      <vt:lpstr>PowerPoint Presentation</vt:lpstr>
      <vt:lpstr>Példák</vt:lpstr>
    </vt:vector>
  </TitlesOfParts>
  <Company>Morgan Stanley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NLU slides</dc:title>
  <dc:creator>Foris, Zoltan (MSSM)</dc:creator>
  <cp:lastModifiedBy>Foris, Zoltan (MSSM)</cp:lastModifiedBy>
  <cp:revision>31</cp:revision>
  <dcterms:created xsi:type="dcterms:W3CDTF">2018-09-20T09:05:23Z</dcterms:created>
  <dcterms:modified xsi:type="dcterms:W3CDTF">2018-10-04T11:10:22Z</dcterms:modified>
</cp:coreProperties>
</file>