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846" y="-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CBBA6-A039-46E9-A65C-2F336BA5B514}" type="datetimeFigureOut">
              <a:rPr lang="hu-HU" smtClean="0"/>
              <a:pPr/>
              <a:t>2021.05.19.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60CDC-A121-427A-A6CF-D0D0713BF8B3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CBBA6-A039-46E9-A65C-2F336BA5B514}" type="datetimeFigureOut">
              <a:rPr lang="hu-HU" smtClean="0"/>
              <a:pPr/>
              <a:t>2021.05.19.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60CDC-A121-427A-A6CF-D0D0713BF8B3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CBBA6-A039-46E9-A65C-2F336BA5B514}" type="datetimeFigureOut">
              <a:rPr lang="hu-HU" smtClean="0"/>
              <a:pPr/>
              <a:t>2021.05.19.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60CDC-A121-427A-A6CF-D0D0713BF8B3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CBBA6-A039-46E9-A65C-2F336BA5B514}" type="datetimeFigureOut">
              <a:rPr lang="hu-HU" smtClean="0"/>
              <a:pPr/>
              <a:t>2021.05.19.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60CDC-A121-427A-A6CF-D0D0713BF8B3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CBBA6-A039-46E9-A65C-2F336BA5B514}" type="datetimeFigureOut">
              <a:rPr lang="hu-HU" smtClean="0"/>
              <a:pPr/>
              <a:t>2021.05.19.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60CDC-A121-427A-A6CF-D0D0713BF8B3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CBBA6-A039-46E9-A65C-2F336BA5B514}" type="datetimeFigureOut">
              <a:rPr lang="hu-HU" smtClean="0"/>
              <a:pPr/>
              <a:t>2021.05.19.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60CDC-A121-427A-A6CF-D0D0713BF8B3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CBBA6-A039-46E9-A65C-2F336BA5B514}" type="datetimeFigureOut">
              <a:rPr lang="hu-HU" smtClean="0"/>
              <a:pPr/>
              <a:t>2021.05.19.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60CDC-A121-427A-A6CF-D0D0713BF8B3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CBBA6-A039-46E9-A65C-2F336BA5B514}" type="datetimeFigureOut">
              <a:rPr lang="hu-HU" smtClean="0"/>
              <a:pPr/>
              <a:t>2021.05.19.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60CDC-A121-427A-A6CF-D0D0713BF8B3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CBBA6-A039-46E9-A65C-2F336BA5B514}" type="datetimeFigureOut">
              <a:rPr lang="hu-HU" smtClean="0"/>
              <a:pPr/>
              <a:t>2021.05.19.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60CDC-A121-427A-A6CF-D0D0713BF8B3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CBBA6-A039-46E9-A65C-2F336BA5B514}" type="datetimeFigureOut">
              <a:rPr lang="hu-HU" smtClean="0"/>
              <a:pPr/>
              <a:t>2021.05.19.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60CDC-A121-427A-A6CF-D0D0713BF8B3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CBBA6-A039-46E9-A65C-2F336BA5B514}" type="datetimeFigureOut">
              <a:rPr lang="hu-HU" smtClean="0"/>
              <a:pPr/>
              <a:t>2021.05.19.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60CDC-A121-427A-A6CF-D0D0713BF8B3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9CBBA6-A039-46E9-A65C-2F336BA5B514}" type="datetimeFigureOut">
              <a:rPr lang="hu-HU" smtClean="0"/>
              <a:pPr/>
              <a:t>2021.05.19.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B60CDC-A121-427A-A6CF-D0D0713BF8B3}" type="slidenum">
              <a:rPr lang="hu-HU" smtClean="0"/>
              <a:pPr/>
              <a:t>‹#›</a:t>
            </a:fld>
            <a:endParaRPr 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>
            <a:normAutofit/>
          </a:bodyPr>
          <a:lstStyle/>
          <a:p>
            <a:r>
              <a:rPr lang="hu-HU" sz="3200" dirty="0" smtClean="0"/>
              <a:t>Concepter modules</a:t>
            </a:r>
            <a:endParaRPr lang="hu-HU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214282" y="1214422"/>
            <a:ext cx="871543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hu-HU" dirty="0" smtClean="0"/>
              <a:t>SpaCy package: used for grammatical parsing.  Input is English text.</a:t>
            </a:r>
          </a:p>
          <a:p>
            <a:pPr marL="342900" indent="-342900">
              <a:buAutoNum type="arabicPeriod"/>
            </a:pPr>
            <a:endParaRPr lang="hu-HU" dirty="0" smtClean="0"/>
          </a:p>
          <a:p>
            <a:pPr marL="342900" indent="-342900">
              <a:buAutoNum type="arabicPeriod"/>
            </a:pPr>
            <a:r>
              <a:rPr lang="hu-HU" dirty="0" smtClean="0"/>
              <a:t>translate.py:  used for mentalese translation. Inputs: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hu-HU" dirty="0" smtClean="0"/>
              <a:t>Grammatically parsed sentences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hu-HU" dirty="0" smtClean="0"/>
              <a:t>A file of rules.</a:t>
            </a:r>
          </a:p>
          <a:p>
            <a:endParaRPr lang="hu-HU" dirty="0" smtClean="0"/>
          </a:p>
          <a:p>
            <a:pPr marL="342900" indent="-342900">
              <a:buAutoNum type="arabicPeriod" startAt="3"/>
            </a:pPr>
            <a:r>
              <a:rPr lang="hu-HU" dirty="0" smtClean="0"/>
              <a:t>The thinking and question answering system has 8 source files.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hu-HU" dirty="0" smtClean="0"/>
              <a:t>Input:  text of mentalese strings, coming from translate.py (includes questions)</a:t>
            </a:r>
          </a:p>
          <a:p>
            <a:pPr marL="342900" indent="-342900"/>
            <a:endParaRPr lang="hu-HU" dirty="0" smtClean="0"/>
          </a:p>
          <a:p>
            <a:r>
              <a:rPr lang="hu-HU" dirty="0" smtClean="0"/>
              <a:t>natlan.py    main module, initialization, main cycle</a:t>
            </a:r>
          </a:p>
          <a:p>
            <a:r>
              <a:rPr lang="hu-HU" dirty="0" smtClean="0"/>
              <a:t>wrd.py         word string storage and retrieval</a:t>
            </a:r>
          </a:p>
          <a:p>
            <a:r>
              <a:rPr lang="hu-HU" dirty="0" smtClean="0"/>
              <a:t>conc.py        concept manipulation</a:t>
            </a:r>
          </a:p>
          <a:p>
            <a:r>
              <a:rPr lang="hu-HU" dirty="0" smtClean="0"/>
              <a:t>reason.py    reasoning</a:t>
            </a:r>
          </a:p>
          <a:p>
            <a:r>
              <a:rPr lang="hu-HU" dirty="0" smtClean="0"/>
              <a:t>branch.py    ambiguity resolution (coreference resolution (mapping), word sense selection)</a:t>
            </a:r>
          </a:p>
          <a:p>
            <a:r>
              <a:rPr lang="hu-HU" dirty="0" smtClean="0"/>
              <a:t>act.py 	    activation of concepts, deactivation</a:t>
            </a:r>
          </a:p>
          <a:p>
            <a:r>
              <a:rPr lang="hu-HU" dirty="0" smtClean="0"/>
              <a:t>testing.py    input/output manipulation, debugging</a:t>
            </a:r>
          </a:p>
          <a:p>
            <a:r>
              <a:rPr lang="hu-HU" dirty="0" smtClean="0"/>
              <a:t>gl.py 	    system parameters and other global variables</a:t>
            </a:r>
          </a:p>
          <a:p>
            <a:r>
              <a:rPr lang="hu-HU" dirty="0" smtClean="0"/>
              <a:t>	    this is the only module that must be imported into every other module</a:t>
            </a:r>
            <a:endParaRPr lang="hu-H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>
            <a:normAutofit/>
          </a:bodyPr>
          <a:lstStyle/>
          <a:p>
            <a:r>
              <a:rPr lang="hu-HU" sz="3200" dirty="0" smtClean="0"/>
              <a:t>Data structures, initializing</a:t>
            </a:r>
            <a:endParaRPr lang="hu-HU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642910" y="1214422"/>
            <a:ext cx="828680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g</a:t>
            </a:r>
            <a:r>
              <a:rPr lang="hu-HU" dirty="0" smtClean="0"/>
              <a:t>l.py 	  class Arguments   </a:t>
            </a:r>
            <a:r>
              <a:rPr lang="hu-HU" dirty="0" smtClean="0">
                <a:solidFill>
                  <a:srgbClr val="FF0000"/>
                </a:solidFill>
              </a:rPr>
              <a:t>args</a:t>
            </a:r>
            <a:r>
              <a:rPr lang="hu-HU" dirty="0" smtClean="0"/>
              <a:t>	global system parameters</a:t>
            </a:r>
          </a:p>
          <a:p>
            <a:r>
              <a:rPr lang="hu-HU" dirty="0" smtClean="0"/>
              <a:t>wrd.py 	  class Word		a single word: string, list of meanings</a:t>
            </a:r>
          </a:p>
          <a:p>
            <a:r>
              <a:rPr lang="hu-HU" dirty="0"/>
              <a:t>	</a:t>
            </a:r>
            <a:r>
              <a:rPr lang="hu-HU" dirty="0" smtClean="0"/>
              <a:t>  class Wlist          </a:t>
            </a:r>
            <a:r>
              <a:rPr lang="hu-HU" dirty="0" smtClean="0">
                <a:solidFill>
                  <a:srgbClr val="FF0000"/>
                </a:solidFill>
              </a:rPr>
              <a:t>WL</a:t>
            </a:r>
            <a:r>
              <a:rPr lang="hu-HU" dirty="0" smtClean="0"/>
              <a:t>	list of Word instances</a:t>
            </a:r>
          </a:p>
          <a:p>
            <a:r>
              <a:rPr lang="hu-HU" dirty="0"/>
              <a:t>c</a:t>
            </a:r>
            <a:r>
              <a:rPr lang="hu-HU" dirty="0" smtClean="0"/>
              <a:t>onc.py	  class Concept		concept</a:t>
            </a:r>
          </a:p>
          <a:p>
            <a:r>
              <a:rPr lang="hu-HU" dirty="0"/>
              <a:t>	</a:t>
            </a:r>
            <a:r>
              <a:rPr lang="hu-HU" dirty="0" smtClean="0"/>
              <a:t>  class Kbase         </a:t>
            </a:r>
            <a:r>
              <a:rPr lang="hu-HU" dirty="0" smtClean="0">
                <a:solidFill>
                  <a:srgbClr val="FF0000"/>
                </a:solidFill>
              </a:rPr>
              <a:t>KB,  WM</a:t>
            </a:r>
            <a:r>
              <a:rPr lang="hu-HU" dirty="0" smtClean="0"/>
              <a:t>	list of concepts and other data</a:t>
            </a:r>
          </a:p>
          <a:p>
            <a:r>
              <a:rPr lang="hu-HU" dirty="0" smtClean="0"/>
              <a:t>branch.py  class Version      </a:t>
            </a:r>
            <a:r>
              <a:rPr lang="hu-HU" dirty="0" smtClean="0">
                <a:solidFill>
                  <a:srgbClr val="FF0000"/>
                </a:solidFill>
              </a:rPr>
              <a:t>VS</a:t>
            </a:r>
            <a:r>
              <a:rPr lang="hu-HU" dirty="0" smtClean="0"/>
              <a:t>	list of WMs (for hypothesis evaluation)</a:t>
            </a:r>
          </a:p>
          <a:p>
            <a:r>
              <a:rPr lang="hu-HU" dirty="0"/>
              <a:t>t</a:t>
            </a:r>
            <a:r>
              <a:rPr lang="hu-HU" dirty="0" smtClean="0"/>
              <a:t>esting.py  class Testinput    </a:t>
            </a:r>
            <a:r>
              <a:rPr lang="hu-HU" dirty="0" smtClean="0">
                <a:solidFill>
                  <a:srgbClr val="FF0000"/>
                </a:solidFill>
              </a:rPr>
              <a:t>test</a:t>
            </a:r>
            <a:r>
              <a:rPr lang="hu-HU" dirty="0" smtClean="0"/>
              <a:t>              hold inputs and outputs</a:t>
            </a:r>
          </a:p>
          <a:p>
            <a:endParaRPr lang="hu-HU" dirty="0"/>
          </a:p>
          <a:p>
            <a:endParaRPr lang="hu-HU" dirty="0" smtClean="0"/>
          </a:p>
          <a:p>
            <a:r>
              <a:rPr lang="hu-HU" dirty="0" smtClean="0"/>
              <a:t>Initializing in natlan.py</a:t>
            </a:r>
          </a:p>
          <a:p>
            <a:pPr>
              <a:buFont typeface="Arial" pitchFamily="34" charset="0"/>
              <a:buChar char="•"/>
            </a:pPr>
            <a:r>
              <a:rPr lang="hu-HU" dirty="0"/>
              <a:t> </a:t>
            </a:r>
            <a:r>
              <a:rPr lang="hu-HU" dirty="0" smtClean="0"/>
              <a:t>create instances:   args, WL, KB, WM, VS  (and reasoning, act)</a:t>
            </a:r>
          </a:p>
          <a:p>
            <a:pPr>
              <a:buFont typeface="Arial" pitchFamily="34" charset="0"/>
              <a:buChar char="•"/>
            </a:pPr>
            <a:r>
              <a:rPr lang="hu-HU" dirty="0"/>
              <a:t> </a:t>
            </a:r>
            <a:r>
              <a:rPr lang="hu-HU" dirty="0" smtClean="0"/>
              <a:t>create instance test of class Testinput. It opens the input and output files.</a:t>
            </a:r>
          </a:p>
          <a:p>
            <a:pPr>
              <a:buFont typeface="Arial" pitchFamily="34" charset="0"/>
              <a:buChar char="•"/>
            </a:pPr>
            <a:r>
              <a:rPr lang="hu-HU" dirty="0"/>
              <a:t> </a:t>
            </a:r>
            <a:r>
              <a:rPr lang="hu-HU" dirty="0" smtClean="0"/>
              <a:t>call test.readtest() :  </a:t>
            </a:r>
          </a:p>
          <a:p>
            <a:pPr lvl="1">
              <a:buFont typeface="Arial" pitchFamily="34" charset="0"/>
              <a:buChar char="•"/>
            </a:pPr>
            <a:r>
              <a:rPr lang="hu-HU" dirty="0" smtClean="0"/>
              <a:t> reads the input file</a:t>
            </a:r>
          </a:p>
          <a:p>
            <a:pPr lvl="1">
              <a:buFont typeface="Arial" pitchFamily="34" charset="0"/>
              <a:buChar char="•"/>
            </a:pPr>
            <a:r>
              <a:rPr lang="hu-HU" dirty="0"/>
              <a:t> </a:t>
            </a:r>
            <a:r>
              <a:rPr lang="hu-HU" dirty="0" smtClean="0"/>
              <a:t>populates fields like test.mentalese etc. Each item in the list is a row in the input.</a:t>
            </a:r>
            <a:endParaRPr lang="hu-HU" dirty="0"/>
          </a:p>
          <a:p>
            <a:pPr>
              <a:buFont typeface="Arial" pitchFamily="34" charset="0"/>
              <a:buChar char="•"/>
            </a:pPr>
            <a:r>
              <a:rPr lang="hu-HU" dirty="0" smtClean="0"/>
              <a:t> calls process_testinput(gl.test)</a:t>
            </a:r>
          </a:p>
          <a:p>
            <a:pPr lvl="1">
              <a:buFont typeface="Arial" pitchFamily="34" charset="0"/>
              <a:buChar char="•"/>
            </a:pPr>
            <a:r>
              <a:rPr lang="hu-HU" dirty="0"/>
              <a:t> </a:t>
            </a:r>
            <a:r>
              <a:rPr lang="hu-HU" dirty="0" smtClean="0"/>
              <a:t>this  cycle goes through </a:t>
            </a:r>
            <a:r>
              <a:rPr lang="hu-HU" b="1" dirty="0" smtClean="0"/>
              <a:t>rows </a:t>
            </a:r>
            <a:r>
              <a:rPr lang="hu-HU" dirty="0" smtClean="0"/>
              <a:t>in the input file</a:t>
            </a:r>
          </a:p>
          <a:p>
            <a:endParaRPr lang="hu-H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>
            <a:normAutofit/>
          </a:bodyPr>
          <a:lstStyle/>
          <a:p>
            <a:r>
              <a:rPr lang="hu-HU" sz="3200" dirty="0" smtClean="0"/>
              <a:t>Natlan.py:  process_testinput</a:t>
            </a:r>
            <a:endParaRPr lang="hu-HU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642910" y="1214422"/>
            <a:ext cx="828680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 cycle goes through </a:t>
            </a:r>
            <a:r>
              <a:rPr lang="hu-HU" b="1" dirty="0" smtClean="0"/>
              <a:t>rows </a:t>
            </a:r>
            <a:r>
              <a:rPr lang="hu-HU" dirty="0" smtClean="0"/>
              <a:t>in the input file</a:t>
            </a:r>
          </a:p>
          <a:p>
            <a:endParaRPr lang="hu-HU" dirty="0" smtClean="0"/>
          </a:p>
          <a:p>
            <a:pPr>
              <a:buFont typeface="Arial" pitchFamily="34" charset="0"/>
              <a:buChar char="•"/>
            </a:pPr>
            <a:r>
              <a:rPr lang="hu-HU" dirty="0" smtClean="0"/>
              <a:t>  call conc.py: </a:t>
            </a:r>
            <a:r>
              <a:rPr lang="hu-HU" dirty="0" smtClean="0">
                <a:solidFill>
                  <a:srgbClr val="FF0000"/>
                </a:solidFill>
              </a:rPr>
              <a:t>process_Para</a:t>
            </a:r>
            <a:r>
              <a:rPr lang="hu-HU" dirty="0" smtClean="0"/>
              <a:t>   if we are at end of paragraph</a:t>
            </a:r>
          </a:p>
          <a:p>
            <a:pPr lvl="1">
              <a:buFont typeface="Arial" pitchFamily="34" charset="0"/>
              <a:buChar char="•"/>
            </a:pPr>
            <a:r>
              <a:rPr lang="hu-HU" dirty="0" smtClean="0"/>
              <a:t>   this will move the content of WM into KB</a:t>
            </a:r>
          </a:p>
          <a:p>
            <a:pPr>
              <a:buFont typeface="Arial" pitchFamily="34" charset="0"/>
              <a:buChar char="•"/>
            </a:pPr>
            <a:r>
              <a:rPr lang="hu-HU" dirty="0" smtClean="0"/>
              <a:t>  call conc.py:  </a:t>
            </a:r>
            <a:r>
              <a:rPr lang="hu-HU" dirty="0" smtClean="0">
                <a:solidFill>
                  <a:srgbClr val="FF0000"/>
                </a:solidFill>
              </a:rPr>
              <a:t>branch_read_concept</a:t>
            </a:r>
            <a:r>
              <a:rPr lang="hu-HU" dirty="0" smtClean="0"/>
              <a:t>  </a:t>
            </a:r>
          </a:p>
          <a:p>
            <a:pPr lvl="1">
              <a:buFont typeface="Arial" pitchFamily="34" charset="0"/>
              <a:buChar char="•"/>
            </a:pPr>
            <a:r>
              <a:rPr lang="hu-HU" dirty="0" smtClean="0"/>
              <a:t>  this will take the mentalese row from test.mentalese (tfment) and convert it into the concept object(s) and store them in WM</a:t>
            </a:r>
          </a:p>
          <a:p>
            <a:pPr lvl="1">
              <a:buFont typeface="Arial" pitchFamily="34" charset="0"/>
              <a:buChar char="•"/>
            </a:pPr>
            <a:r>
              <a:rPr lang="hu-HU" dirty="0" smtClean="0"/>
              <a:t>  this will create further WMs in case of ambiguity</a:t>
            </a:r>
          </a:p>
          <a:p>
            <a:pPr lvl="1">
              <a:buFont typeface="Arial" pitchFamily="34" charset="0"/>
              <a:buChar char="•"/>
            </a:pPr>
            <a:r>
              <a:rPr lang="hu-HU" dirty="0" smtClean="0"/>
              <a:t>  this will also initiate activation of some KB concepts</a:t>
            </a:r>
          </a:p>
          <a:p>
            <a:pPr>
              <a:buFont typeface="Arial" pitchFamily="34" charset="0"/>
              <a:buChar char="•"/>
            </a:pPr>
            <a:r>
              <a:rPr lang="hu-HU" dirty="0" smtClean="0"/>
              <a:t>  call  reason.py:  </a:t>
            </a:r>
            <a:r>
              <a:rPr lang="hu-HU" dirty="0" smtClean="0">
                <a:solidFill>
                  <a:srgbClr val="FF0000"/>
                </a:solidFill>
              </a:rPr>
              <a:t>vs_perform_Reason</a:t>
            </a:r>
          </a:p>
          <a:p>
            <a:pPr lvl="1">
              <a:buFont typeface="Arial" pitchFamily="34" charset="0"/>
              <a:buChar char="•"/>
            </a:pPr>
            <a:r>
              <a:rPr lang="hu-HU" dirty="0" smtClean="0"/>
              <a:t>  this will perform another round of activation if we are at a question</a:t>
            </a:r>
          </a:p>
          <a:p>
            <a:pPr lvl="1">
              <a:buFont typeface="Arial" pitchFamily="34" charset="0"/>
              <a:buChar char="•"/>
            </a:pPr>
            <a:r>
              <a:rPr lang="hu-HU" dirty="0" smtClean="0"/>
              <a:t>  then it will perform reasoning using activated concepts</a:t>
            </a:r>
          </a:p>
          <a:p>
            <a:pPr lvl="2">
              <a:buFont typeface="Arial" pitchFamily="34" charset="0"/>
              <a:buChar char="•"/>
            </a:pPr>
            <a:r>
              <a:rPr lang="hu-HU" dirty="0" smtClean="0"/>
              <a:t>  after each reasoning round it checks if further reasoning becomes possible</a:t>
            </a:r>
          </a:p>
          <a:p>
            <a:pPr>
              <a:buFont typeface="Arial" pitchFamily="34" charset="0"/>
              <a:buChar char="•"/>
            </a:pPr>
            <a:r>
              <a:rPr lang="hu-HU" dirty="0" smtClean="0"/>
              <a:t>  call conc.py:  </a:t>
            </a:r>
            <a:r>
              <a:rPr lang="hu-HU" dirty="0" smtClean="0">
                <a:solidFill>
                  <a:srgbClr val="FF0000"/>
                </a:solidFill>
              </a:rPr>
              <a:t>answer_question</a:t>
            </a:r>
          </a:p>
          <a:p>
            <a:pPr lvl="1">
              <a:buFont typeface="Arial" pitchFamily="34" charset="0"/>
              <a:buChar char="•"/>
            </a:pPr>
            <a:r>
              <a:rPr lang="hu-HU" dirty="0" smtClean="0">
                <a:solidFill>
                  <a:srgbClr val="FF0000"/>
                </a:solidFill>
              </a:rPr>
              <a:t>  </a:t>
            </a:r>
            <a:r>
              <a:rPr lang="hu-HU" dirty="0" smtClean="0"/>
              <a:t>this will answer the question and record the answer in the test instance</a:t>
            </a:r>
            <a:endParaRPr lang="hu-HU" dirty="0" smtClean="0">
              <a:solidFill>
                <a:srgbClr val="FF0000"/>
              </a:solidFill>
            </a:endParaRPr>
          </a:p>
          <a:p>
            <a:endParaRPr lang="hu-HU" dirty="0"/>
          </a:p>
          <a:p>
            <a:r>
              <a:rPr lang="hu-HU" dirty="0" smtClean="0"/>
              <a:t> </a:t>
            </a:r>
            <a:endParaRPr lang="hu-H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>
            <a:normAutofit/>
          </a:bodyPr>
          <a:lstStyle/>
          <a:p>
            <a:r>
              <a:rPr lang="hu-HU" sz="3200" dirty="0" smtClean="0"/>
              <a:t>Input syntax </a:t>
            </a:r>
            <a:endParaRPr lang="hu-HU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642910" y="1214422"/>
            <a:ext cx="828680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 smtClean="0"/>
              <a:t>Prefixes used in the input file of natlan.py:</a:t>
            </a:r>
          </a:p>
          <a:p>
            <a:pPr lvl="1">
              <a:buFont typeface="Arial" pitchFamily="34" charset="0"/>
              <a:buChar char="•"/>
            </a:pPr>
            <a:r>
              <a:rPr lang="hu-HU" sz="1600" dirty="0" smtClean="0"/>
              <a:t>  //    comment</a:t>
            </a:r>
          </a:p>
          <a:p>
            <a:pPr lvl="1">
              <a:buFont typeface="Arial" pitchFamily="34" charset="0"/>
              <a:buChar char="•"/>
            </a:pPr>
            <a:r>
              <a:rPr lang="hu-HU" sz="1600" dirty="0" smtClean="0"/>
              <a:t>  e/    english text, just for information</a:t>
            </a:r>
          </a:p>
          <a:p>
            <a:pPr lvl="1">
              <a:buFont typeface="Arial" pitchFamily="34" charset="0"/>
              <a:buChar char="•"/>
            </a:pPr>
            <a:r>
              <a:rPr lang="hu-HU" sz="1600" dirty="0" smtClean="0"/>
              <a:t>  m/  mentalese translation, this is what gets processed</a:t>
            </a:r>
          </a:p>
          <a:p>
            <a:pPr lvl="1">
              <a:buFont typeface="Arial" pitchFamily="34" charset="0"/>
              <a:buChar char="•"/>
            </a:pPr>
            <a:r>
              <a:rPr lang="hu-HU" sz="1600" dirty="0" smtClean="0"/>
              <a:t>  a/   for questions, the expected answers in mentalese</a:t>
            </a:r>
          </a:p>
          <a:p>
            <a:pPr lvl="1">
              <a:buFont typeface="Arial" pitchFamily="34" charset="0"/>
              <a:buChar char="•"/>
            </a:pPr>
            <a:r>
              <a:rPr lang="hu-HU" sz="1600" dirty="0" smtClean="0"/>
              <a:t>  s/   in the output (xxx_result.txt) only:  answers provided by the system</a:t>
            </a:r>
          </a:p>
          <a:p>
            <a:pPr lvl="1">
              <a:buFont typeface="Arial" pitchFamily="34" charset="0"/>
              <a:buChar char="•"/>
            </a:pPr>
            <a:endParaRPr lang="hu-HU" sz="1600" dirty="0" smtClean="0"/>
          </a:p>
          <a:p>
            <a:r>
              <a:rPr lang="hu-HU" sz="1600" dirty="0" smtClean="0"/>
              <a:t>Mentalese syntax conventions:</a:t>
            </a:r>
          </a:p>
          <a:p>
            <a:pPr>
              <a:buFont typeface="Arial" pitchFamily="34" charset="0"/>
              <a:buChar char="•"/>
            </a:pPr>
            <a:r>
              <a:rPr lang="hu-HU" sz="1600" dirty="0" smtClean="0"/>
              <a:t>  a rule is a mentalese concept that has %1, %2, ... wildcards</a:t>
            </a:r>
          </a:p>
          <a:p>
            <a:pPr>
              <a:buFont typeface="Arial" pitchFamily="34" charset="0"/>
              <a:buChar char="•"/>
            </a:pPr>
            <a:r>
              <a:rPr lang="hu-HU" sz="1600" dirty="0" smtClean="0"/>
              <a:t>  all rules must end with )p=xxx  where xxx is an existing table in gl.py: args.pmap</a:t>
            </a:r>
          </a:p>
          <a:p>
            <a:pPr>
              <a:buFont typeface="Arial" pitchFamily="34" charset="0"/>
              <a:buChar char="•"/>
            </a:pPr>
            <a:r>
              <a:rPr lang="hu-HU" sz="1600" dirty="0" smtClean="0"/>
              <a:t>  a rule that has 2 or more conditions must have p=p1 and p=p2 (...) for each condition</a:t>
            </a:r>
          </a:p>
          <a:p>
            <a:pPr>
              <a:buFont typeface="Arial" pitchFamily="34" charset="0"/>
              <a:buChar char="•"/>
            </a:pPr>
            <a:r>
              <a:rPr lang="hu-HU" sz="1600" dirty="0" smtClean="0"/>
              <a:t>  special purpose rules:</a:t>
            </a:r>
          </a:p>
          <a:p>
            <a:pPr lvl="1">
              <a:buFont typeface="Arial" pitchFamily="34" charset="0"/>
              <a:buChar char="•"/>
            </a:pPr>
            <a:r>
              <a:rPr lang="hu-HU" sz="1600" dirty="0" smtClean="0"/>
              <a:t>  a rule with p=inhibit  will inhibit the reasoning of the given structure</a:t>
            </a:r>
          </a:p>
          <a:p>
            <a:pPr lvl="1">
              <a:buFont typeface="Arial" pitchFamily="34" charset="0"/>
              <a:buChar char="•"/>
            </a:pPr>
            <a:r>
              <a:rPr lang="hu-HU" sz="1600" dirty="0" smtClean="0"/>
              <a:t>  a rule with p=question will be used for spreading activation for questions</a:t>
            </a:r>
          </a:p>
          <a:p>
            <a:pPr lvl="1">
              <a:buFont typeface="Arial" pitchFamily="34" charset="0"/>
              <a:buChar char="•"/>
            </a:pPr>
            <a:r>
              <a:rPr lang="hu-HU" sz="1600" dirty="0" smtClean="0"/>
              <a:t>  a rule with p=induction...  will be a rule for induction, must be IM() concept</a:t>
            </a:r>
          </a:p>
          <a:p>
            <a:pPr>
              <a:buFont typeface="Arial" pitchFamily="34" charset="0"/>
              <a:buChar char="•"/>
            </a:pPr>
            <a:r>
              <a:rPr lang="hu-HU" sz="1600" dirty="0" smtClean="0"/>
              <a:t>  all other rules must be an IM() concept with 2 arguments</a:t>
            </a:r>
          </a:p>
          <a:p>
            <a:pPr>
              <a:buFont typeface="Arial" pitchFamily="34" charset="0"/>
              <a:buChar char="•"/>
            </a:pPr>
            <a:r>
              <a:rPr lang="hu-HU" sz="1600" dirty="0" smtClean="0"/>
              <a:t>  a row that  has no mentalese is the end of paragraph</a:t>
            </a:r>
          </a:p>
          <a:p>
            <a:pPr>
              <a:buFont typeface="Arial" pitchFamily="34" charset="0"/>
              <a:buChar char="•"/>
            </a:pPr>
            <a:r>
              <a:rPr lang="hu-HU" sz="1600" dirty="0" smtClean="0"/>
              <a:t>  a mentalese that has a ? character and an a/ clause is a question</a:t>
            </a:r>
          </a:p>
          <a:p>
            <a:pPr>
              <a:buFont typeface="Arial" pitchFamily="34" charset="0"/>
              <a:buChar char="•"/>
            </a:pPr>
            <a:r>
              <a:rPr lang="hu-HU" sz="1600" dirty="0" smtClean="0"/>
              <a:t>  property values for concepts can be given by appending :  .p=3.r=1.c=2  </a:t>
            </a:r>
          </a:p>
          <a:p>
            <a:pPr lvl="1">
              <a:buFont typeface="Arial" pitchFamily="34" charset="0"/>
              <a:buChar char="•"/>
            </a:pPr>
            <a:r>
              <a:rPr lang="hu-HU" sz="1600" dirty="0" smtClean="0"/>
              <a:t>  only values understood by store_Inputvalues are allowed </a:t>
            </a:r>
            <a:endParaRPr lang="hu-HU" sz="1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0"/>
            <a:ext cx="8229600" cy="796908"/>
          </a:xfrm>
        </p:spPr>
        <p:txBody>
          <a:bodyPr>
            <a:normAutofit/>
          </a:bodyPr>
          <a:lstStyle/>
          <a:p>
            <a:r>
              <a:rPr lang="hu-HU" sz="3200" dirty="0" smtClean="0"/>
              <a:t>conc.py:  branch_read_concept</a:t>
            </a:r>
            <a:endParaRPr lang="hu-HU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500034" y="785794"/>
            <a:ext cx="864396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i="1" dirty="0" smtClean="0"/>
              <a:t>A „branch” is a WM, which represents a potential way how to resolve ambiguity</a:t>
            </a:r>
          </a:p>
          <a:p>
            <a:pPr lvl="1">
              <a:buFont typeface="Arial" pitchFamily="34" charset="0"/>
              <a:buChar char="•"/>
            </a:pPr>
            <a:r>
              <a:rPr lang="hu-HU" i="1" dirty="0" smtClean="0"/>
              <a:t>  ambiguity may come from mapping  (in the future: from multiple word meaning)</a:t>
            </a:r>
          </a:p>
          <a:p>
            <a:r>
              <a:rPr lang="hu-HU" dirty="0" smtClean="0"/>
              <a:t>cycle through all current living WMs</a:t>
            </a:r>
          </a:p>
          <a:p>
            <a:pPr lvl="1">
              <a:buFont typeface="Arial" pitchFamily="34" charset="0"/>
              <a:buChar char="•"/>
            </a:pPr>
            <a:r>
              <a:rPr lang="hu-HU" dirty="0" smtClean="0"/>
              <a:t>  read_concept (calls add_concept) will parse and store the input mentalese into WM</a:t>
            </a:r>
          </a:p>
          <a:p>
            <a:pPr lvl="1">
              <a:buFont typeface="Arial" pitchFamily="34" charset="0"/>
              <a:buChar char="•"/>
            </a:pPr>
            <a:r>
              <a:rPr lang="hu-HU" dirty="0" smtClean="0"/>
              <a:t>  move_rule  will delete rules from WM and copy them into KB</a:t>
            </a:r>
          </a:p>
          <a:p>
            <a:pPr lvl="1">
              <a:buFont typeface="Arial" pitchFamily="34" charset="0"/>
              <a:buChar char="•"/>
            </a:pPr>
            <a:r>
              <a:rPr lang="hu-HU" dirty="0" smtClean="0"/>
              <a:t>  move_relevant  will move input with relevance==4 into KB</a:t>
            </a:r>
          </a:p>
          <a:p>
            <a:pPr lvl="2">
              <a:buFont typeface="Arial" pitchFamily="34" charset="0"/>
              <a:buChar char="•"/>
            </a:pPr>
            <a:r>
              <a:rPr lang="hu-HU" dirty="0" smtClean="0"/>
              <a:t>  this is now used for high importance C relations that we use for mapping</a:t>
            </a:r>
          </a:p>
          <a:p>
            <a:pPr lvl="1">
              <a:buFont typeface="Arial" pitchFamily="34" charset="0"/>
              <a:buChar char="•"/>
            </a:pPr>
            <a:r>
              <a:rPr lang="hu-HU" dirty="0" smtClean="0"/>
              <a:t>  creates the </a:t>
            </a:r>
            <a:r>
              <a:rPr lang="hu-HU" dirty="0" smtClean="0">
                <a:solidFill>
                  <a:srgbClr val="FF0000"/>
                </a:solidFill>
              </a:rPr>
              <a:t>brancho </a:t>
            </a:r>
            <a:r>
              <a:rPr lang="hu-HU" dirty="0" smtClean="0"/>
              <a:t>instance of the branch.Branch class</a:t>
            </a:r>
          </a:p>
          <a:p>
            <a:pPr lvl="2">
              <a:buFont typeface="Arial" pitchFamily="34" charset="0"/>
              <a:buChar char="•"/>
            </a:pPr>
            <a:r>
              <a:rPr lang="hu-HU" dirty="0" smtClean="0"/>
              <a:t>  this is used as a transient instance to perform branching</a:t>
            </a:r>
          </a:p>
          <a:p>
            <a:pPr lvl="1">
              <a:buFont typeface="Arial" pitchFamily="34" charset="0"/>
              <a:buChar char="•"/>
            </a:pPr>
            <a:r>
              <a:rPr lang="hu-HU" dirty="0" smtClean="0"/>
              <a:t>  vs_perform_Branching does branching:  create new WMs in case of ambiguity</a:t>
            </a:r>
          </a:p>
          <a:p>
            <a:pPr lvl="2">
              <a:buFont typeface="Arial" pitchFamily="34" charset="0"/>
              <a:buChar char="•"/>
            </a:pPr>
            <a:r>
              <a:rPr lang="hu-HU" dirty="0" smtClean="0"/>
              <a:t>  if mapping is needed, a new WM is created for each possible mapping</a:t>
            </a:r>
          </a:p>
          <a:p>
            <a:pPr lvl="2">
              <a:buFont typeface="Arial" pitchFamily="34" charset="0"/>
              <a:buChar char="•"/>
            </a:pPr>
            <a:r>
              <a:rPr lang="hu-HU" dirty="0" smtClean="0"/>
              <a:t>  living WMs are listed in VS.wmliv   (class Version in branch.py)</a:t>
            </a:r>
            <a:endParaRPr lang="hu-HU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57158" y="4071942"/>
            <a:ext cx="8229600" cy="796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sz="3200" dirty="0" smtClean="0">
                <a:latin typeface="+mj-lt"/>
                <a:ea typeface="+mj-ea"/>
                <a:cs typeface="+mj-cs"/>
              </a:rPr>
              <a:t>branch</a:t>
            </a:r>
            <a:r>
              <a:rPr kumimoji="0" lang="hu-HU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.py:  vs_perform_Branching</a:t>
            </a:r>
            <a:endParaRPr kumimoji="0" lang="hu-HU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7158" y="4857760"/>
            <a:ext cx="82868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get_Maprules and trymap_Single find out if mapping is necessary</a:t>
            </a:r>
          </a:p>
          <a:p>
            <a:pPr lvl="1">
              <a:buFont typeface="Arial" pitchFamily="34" charset="0"/>
              <a:buChar char="•"/>
            </a:pPr>
            <a:r>
              <a:rPr lang="hu-HU" dirty="0" smtClean="0"/>
              <a:t>  if the current concept x is in C(x, something) with relevance==4</a:t>
            </a:r>
          </a:p>
          <a:p>
            <a:r>
              <a:rPr lang="hu-HU" dirty="0" smtClean="0"/>
              <a:t>add_Mapbranch  creates a new WM if mapping is necessary</a:t>
            </a:r>
          </a:p>
          <a:p>
            <a:endParaRPr lang="hu-HU" dirty="0" smtClean="0"/>
          </a:p>
          <a:p>
            <a:r>
              <a:rPr lang="hu-HU" dirty="0" smtClean="0"/>
              <a:t>All processing (reasoning, question answering etc) will be performed on all branches</a:t>
            </a:r>
            <a:endParaRPr lang="hu-H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>
            <a:normAutofit/>
          </a:bodyPr>
          <a:lstStyle/>
          <a:p>
            <a:r>
              <a:rPr lang="hu-HU" sz="3200" dirty="0" smtClean="0"/>
              <a:t>wrd.py</a:t>
            </a:r>
            <a:endParaRPr lang="hu-HU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642910" y="1214422"/>
            <a:ext cx="828680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class Word</a:t>
            </a:r>
          </a:p>
          <a:p>
            <a:r>
              <a:rPr lang="hu-HU" dirty="0" smtClean="0"/>
              <a:t>     to hold a single word</a:t>
            </a:r>
          </a:p>
          <a:p>
            <a:r>
              <a:rPr lang="hu-HU" dirty="0" smtClean="0"/>
              <a:t>     string (.word)  and list of meanings (.wchild)</a:t>
            </a:r>
          </a:p>
          <a:p>
            <a:r>
              <a:rPr lang="hu-HU" dirty="0" smtClean="0"/>
              <a:t>	meanings are concepts in KB </a:t>
            </a:r>
          </a:p>
          <a:p>
            <a:endParaRPr lang="hu-HU" dirty="0" smtClean="0"/>
          </a:p>
          <a:p>
            <a:r>
              <a:rPr lang="hu-HU" dirty="0" smtClean="0"/>
              <a:t>class Wlist</a:t>
            </a:r>
          </a:p>
          <a:p>
            <a:r>
              <a:rPr lang="hu-HU" dirty="0" smtClean="0"/>
              <a:t>     to hold the list of words (.wcp)</a:t>
            </a:r>
          </a:p>
          <a:p>
            <a:r>
              <a:rPr lang="hu-HU" dirty="0" smtClean="0"/>
              <a:t>     add a new word:   add_word</a:t>
            </a:r>
          </a:p>
          <a:p>
            <a:r>
              <a:rPr lang="hu-HU" dirty="0" smtClean="0"/>
              <a:t>     find a word based on string:  find_word</a:t>
            </a:r>
            <a:endParaRPr lang="hu-H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>
            <a:normAutofit/>
          </a:bodyPr>
          <a:lstStyle/>
          <a:p>
            <a:r>
              <a:rPr lang="hu-HU" sz="3200" dirty="0" smtClean="0"/>
              <a:t>act.py</a:t>
            </a:r>
            <a:endParaRPr lang="hu-HU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642910" y="1214422"/>
            <a:ext cx="828680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i="1" dirty="0" smtClean="0"/>
              <a:t>Peforms activation of KB concepts (WM concepts are all activated)</a:t>
            </a:r>
          </a:p>
          <a:p>
            <a:pPr lvl="1">
              <a:buFont typeface="Arial" pitchFamily="34" charset="0"/>
              <a:buChar char="•"/>
            </a:pPr>
            <a:r>
              <a:rPr lang="hu-HU" i="1" dirty="0" smtClean="0"/>
              <a:t>  called from branch_read_concept -&gt; add_concept for new input</a:t>
            </a:r>
          </a:p>
          <a:p>
            <a:pPr lvl="1">
              <a:buFont typeface="Arial" pitchFamily="34" charset="0"/>
              <a:buChar char="•"/>
            </a:pPr>
            <a:r>
              <a:rPr lang="hu-HU" i="1" dirty="0" smtClean="0"/>
              <a:t>  called from vs_perform_ Reason for questions</a:t>
            </a:r>
          </a:p>
          <a:p>
            <a:pPr lvl="1">
              <a:buFont typeface="Arial" pitchFamily="34" charset="0"/>
              <a:buChar char="•"/>
            </a:pPr>
            <a:r>
              <a:rPr lang="hu-HU" i="1" dirty="0" smtClean="0"/>
              <a:t>  called from vs_perform_ Reason if reasoned concept is already in KB</a:t>
            </a:r>
          </a:p>
          <a:p>
            <a:pPr lvl="1">
              <a:buFont typeface="Arial" pitchFamily="34" charset="0"/>
              <a:buChar char="•"/>
            </a:pPr>
            <a:r>
              <a:rPr lang="hu-HU" i="1" dirty="0" smtClean="0"/>
              <a:t>  called from itself for </a:t>
            </a:r>
            <a:r>
              <a:rPr lang="hu-HU" b="1" i="1" dirty="0" smtClean="0"/>
              <a:t>spreading activation </a:t>
            </a:r>
            <a:r>
              <a:rPr lang="hu-HU" i="1" dirty="0" smtClean="0"/>
              <a:t>(an activation triggers another)</a:t>
            </a:r>
            <a:endParaRPr lang="hu-HU" b="1" i="1" dirty="0"/>
          </a:p>
          <a:p>
            <a:endParaRPr lang="hu-HU" b="1" i="1" dirty="0" smtClean="0"/>
          </a:p>
          <a:p>
            <a:r>
              <a:rPr lang="hu-HU" i="1" dirty="0" smtClean="0"/>
              <a:t>Inputs</a:t>
            </a:r>
            <a:r>
              <a:rPr lang="hu-HU" i="1" dirty="0" smtClean="0"/>
              <a:t>, reasoned concepts, questions get activated, and it is spreading towards children</a:t>
            </a:r>
          </a:p>
          <a:p>
            <a:r>
              <a:rPr lang="hu-HU" i="1" dirty="0" smtClean="0"/>
              <a:t>For questions activation may spread from x to y if we have C(x,y) .</a:t>
            </a:r>
          </a:p>
          <a:p>
            <a:endParaRPr lang="hu-HU" i="1" dirty="0" smtClean="0"/>
          </a:p>
          <a:p>
            <a:r>
              <a:rPr lang="hu-HU" dirty="0" smtClean="0"/>
              <a:t>vs_activate_fromwords</a:t>
            </a:r>
          </a:p>
          <a:p>
            <a:pPr lvl="1">
              <a:buFont typeface="Arial" pitchFamily="34" charset="0"/>
              <a:buChar char="•"/>
            </a:pPr>
            <a:r>
              <a:rPr lang="hu-HU" dirty="0" smtClean="0"/>
              <a:t>  questions only. activates question concepts by adding to kbactiv_new.</a:t>
            </a:r>
          </a:p>
          <a:p>
            <a:pPr lvl="1">
              <a:buFont typeface="Arial" pitchFamily="34" charset="0"/>
              <a:buChar char="•"/>
            </a:pPr>
            <a:r>
              <a:rPr lang="hu-HU" dirty="0" smtClean="0"/>
              <a:t>  performs spreading activation by calling activKB_Allchild.</a:t>
            </a:r>
          </a:p>
          <a:p>
            <a:pPr lvl="1">
              <a:buFont typeface="Arial" pitchFamily="34" charset="0"/>
              <a:buChar char="•"/>
            </a:pPr>
            <a:endParaRPr lang="hu-HU" dirty="0" smtClean="0"/>
          </a:p>
          <a:p>
            <a:r>
              <a:rPr lang="hu-HU" dirty="0" smtClean="0"/>
              <a:t>activKB_Allchild</a:t>
            </a:r>
          </a:p>
          <a:p>
            <a:pPr lvl="1">
              <a:buFont typeface="Arial" pitchFamily="34" charset="0"/>
              <a:buChar char="•"/>
            </a:pPr>
            <a:r>
              <a:rPr lang="hu-HU" dirty="0" smtClean="0"/>
              <a:t>  used for inputs and questions.</a:t>
            </a:r>
          </a:p>
          <a:p>
            <a:pPr lvl="1">
              <a:buFont typeface="Arial" pitchFamily="34" charset="0"/>
              <a:buChar char="•"/>
            </a:pPr>
            <a:r>
              <a:rPr lang="hu-HU" dirty="0" smtClean="0"/>
              <a:t>  activates  the concept provided and tries to activate its children etc ... </a:t>
            </a:r>
          </a:p>
          <a:p>
            <a:pPr lvl="2">
              <a:buFont typeface="Arial" pitchFamily="34" charset="0"/>
              <a:buChar char="•"/>
            </a:pPr>
            <a:r>
              <a:rPr lang="hu-HU" dirty="0" smtClean="0"/>
              <a:t>  for this, system parameters are used (kbactiv_limit etc)</a:t>
            </a:r>
          </a:p>
          <a:p>
            <a:pPr lvl="1">
              <a:buFont typeface="Arial" pitchFamily="34" charset="0"/>
              <a:buChar char="•"/>
            </a:pPr>
            <a:r>
              <a:rPr lang="hu-HU" dirty="0" smtClean="0"/>
              <a:t>  spreads activation from x to y  if we have C(x,y)  </a:t>
            </a:r>
          </a:p>
          <a:p>
            <a:pPr lvl="2">
              <a:buFont typeface="Arial" pitchFamily="34" charset="0"/>
              <a:buChar char="•"/>
            </a:pPr>
            <a:r>
              <a:rPr lang="hu-HU" dirty="0" smtClean="0"/>
              <a:t> by calling pre_Activate and spread_Actpattern</a:t>
            </a:r>
          </a:p>
        </p:txBody>
      </p:sp>
      <p:cxnSp>
        <p:nvCxnSpPr>
          <p:cNvPr id="5" name="Straight Connector 4"/>
          <p:cNvCxnSpPr/>
          <p:nvPr/>
        </p:nvCxnSpPr>
        <p:spPr>
          <a:xfrm rot="16200000" flipH="1">
            <a:off x="928662" y="3143248"/>
            <a:ext cx="285752" cy="2857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rot="5400000">
            <a:off x="1357290" y="3214686"/>
            <a:ext cx="357190" cy="2143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>
            <a:normAutofit/>
          </a:bodyPr>
          <a:lstStyle/>
          <a:p>
            <a:r>
              <a:rPr lang="hu-HU" sz="3200" dirty="0" smtClean="0"/>
              <a:t>vs_perform_Reason</a:t>
            </a:r>
            <a:endParaRPr lang="hu-HU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642910" y="1214422"/>
            <a:ext cx="828680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i="1" dirty="0" smtClean="0"/>
              <a:t>Do reasoning, which means that new concepts are generated based on the existing activated concepts and on the rules.</a:t>
            </a:r>
            <a:r>
              <a:rPr lang="hu-HU" dirty="0" smtClean="0"/>
              <a:t> </a:t>
            </a:r>
            <a:endParaRPr lang="hu-HU" dirty="0" smtClean="0"/>
          </a:p>
          <a:p>
            <a:r>
              <a:rPr lang="hu-HU" i="1" dirty="0" smtClean="0"/>
              <a:t>d</a:t>
            </a:r>
            <a:r>
              <a:rPr lang="hu-HU" i="1" dirty="0" smtClean="0"/>
              <a:t>eduction,  induction,  abduction</a:t>
            </a:r>
            <a:endParaRPr lang="hu-HU" i="1" dirty="0" smtClean="0"/>
          </a:p>
          <a:p>
            <a:endParaRPr lang="hu-HU" dirty="0" smtClean="0"/>
          </a:p>
          <a:p>
            <a:pPr>
              <a:buFont typeface="Arial" pitchFamily="34" charset="0"/>
              <a:buChar char="•"/>
            </a:pPr>
            <a:r>
              <a:rPr lang="hu-HU" dirty="0" smtClean="0"/>
              <a:t>  fill_Kbrules  :  notes if the latest concept can be used with a rule </a:t>
            </a:r>
          </a:p>
          <a:p>
            <a:r>
              <a:rPr lang="hu-HU" dirty="0" smtClean="0"/>
              <a:t> </a:t>
            </a:r>
            <a:r>
              <a:rPr lang="hu-HU" dirty="0" smtClean="0"/>
              <a:t>                            for single condition rule, calls generate_Uniconcept</a:t>
            </a:r>
          </a:p>
          <a:p>
            <a:pPr>
              <a:buFont typeface="Arial" pitchFamily="34" charset="0"/>
              <a:buChar char="•"/>
            </a:pPr>
            <a:r>
              <a:rPr lang="hu-HU" dirty="0" smtClean="0"/>
              <a:t> </a:t>
            </a:r>
            <a:r>
              <a:rPr lang="hu-HU" dirty="0" smtClean="0"/>
              <a:t> generate_Uniconcept:  creates reasoned concept based on a single condition</a:t>
            </a:r>
          </a:p>
          <a:p>
            <a:pPr>
              <a:buFont typeface="Arial" pitchFamily="34" charset="0"/>
              <a:buChar char="•"/>
            </a:pPr>
            <a:r>
              <a:rPr lang="hu-HU" dirty="0" smtClean="0"/>
              <a:t> </a:t>
            </a:r>
            <a:r>
              <a:rPr lang="hu-HU" dirty="0" smtClean="0"/>
              <a:t> generate_Multiconcept: </a:t>
            </a:r>
            <a:r>
              <a:rPr lang="hu-HU" dirty="0" smtClean="0"/>
              <a:t>creates reasoned concept based on a </a:t>
            </a:r>
            <a:r>
              <a:rPr lang="hu-HU" dirty="0" smtClean="0"/>
              <a:t>multiple condition</a:t>
            </a:r>
          </a:p>
          <a:p>
            <a:pPr>
              <a:buFont typeface="Arial" pitchFamily="34" charset="0"/>
              <a:buChar char="•"/>
            </a:pPr>
            <a:r>
              <a:rPr lang="hu-HU" dirty="0" smtClean="0"/>
              <a:t> </a:t>
            </a:r>
            <a:r>
              <a:rPr lang="hu-HU" dirty="0" smtClean="0"/>
              <a:t> generate_IMconcept:  reasons Y based on IM(X,Y)  and X  </a:t>
            </a:r>
          </a:p>
          <a:p>
            <a:pPr>
              <a:buFont typeface="Arial" pitchFamily="34" charset="0"/>
              <a:buChar char="•"/>
            </a:pPr>
            <a:r>
              <a:rPr lang="hu-HU" dirty="0" smtClean="0"/>
              <a:t> </a:t>
            </a:r>
            <a:r>
              <a:rPr lang="hu-HU" dirty="0" smtClean="0"/>
              <a:t> process_CDrel : reasons  e.g. F(A,b)  based on  C(A,X)  and  F(X,b)</a:t>
            </a:r>
          </a:p>
          <a:p>
            <a:pPr>
              <a:buFont typeface="Arial" pitchFamily="34" charset="0"/>
              <a:buChar char="•"/>
            </a:pPr>
            <a:endParaRPr lang="hu-HU" dirty="0" smtClean="0"/>
          </a:p>
          <a:p>
            <a:pPr>
              <a:buFont typeface="Arial" pitchFamily="34" charset="0"/>
              <a:buChar char="•"/>
            </a:pPr>
            <a:r>
              <a:rPr lang="hu-HU" dirty="0" smtClean="0"/>
              <a:t>  generate_CInduction  :  </a:t>
            </a:r>
          </a:p>
          <a:p>
            <a:pPr lvl="1">
              <a:buFont typeface="Arial" pitchFamily="34" charset="0"/>
              <a:buChar char="•"/>
            </a:pPr>
            <a:r>
              <a:rPr lang="hu-HU" dirty="0" smtClean="0"/>
              <a:t> </a:t>
            </a:r>
            <a:r>
              <a:rPr lang="hu-HU" dirty="0" smtClean="0"/>
              <a:t> A(a,x)  and A(b,x)  .....    -&gt;   C(a,b)  vagy  C(b,a)   </a:t>
            </a:r>
          </a:p>
          <a:p>
            <a:pPr lvl="1">
              <a:buFont typeface="Arial" pitchFamily="34" charset="0"/>
              <a:buChar char="•"/>
            </a:pPr>
            <a:r>
              <a:rPr lang="hu-HU" dirty="0" smtClean="0"/>
              <a:t> </a:t>
            </a:r>
            <a:r>
              <a:rPr lang="hu-HU" dirty="0" smtClean="0"/>
              <a:t> A(a,x)  and C(a,b)    A(c,x)  C(c,b)  .....    -&gt;   A(b,x)    </a:t>
            </a:r>
            <a:endParaRPr lang="hu-HU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>
            <a:normAutofit/>
          </a:bodyPr>
          <a:lstStyle/>
          <a:p>
            <a:r>
              <a:rPr lang="hu-HU" sz="3200" dirty="0" smtClean="0"/>
              <a:t>Conc.py: answer_question</a:t>
            </a:r>
            <a:endParaRPr lang="hu-HU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642910" y="1214422"/>
            <a:ext cx="828680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If the input row is a question,  answer_question will search for the answer</a:t>
            </a:r>
            <a:r>
              <a:rPr lang="hu-HU" dirty="0" smtClean="0"/>
              <a:t>.</a:t>
            </a:r>
          </a:p>
          <a:p>
            <a:endParaRPr lang="hu-HU" dirty="0" smtClean="0"/>
          </a:p>
          <a:p>
            <a:r>
              <a:rPr lang="hu-HU" dirty="0" smtClean="0"/>
              <a:t>It browses WM and KB and looks for a structurally matching concept.</a:t>
            </a:r>
          </a:p>
          <a:p>
            <a:r>
              <a:rPr lang="hu-HU" dirty="0" smtClean="0"/>
              <a:t>Missing: if multiple answers are found, there is no selection of a single answer.</a:t>
            </a:r>
            <a:endParaRPr lang="hu-HU" dirty="0" smtClean="0"/>
          </a:p>
          <a:p>
            <a:endParaRPr lang="hu-HU" dirty="0" smtClean="0"/>
          </a:p>
          <a:p>
            <a:r>
              <a:rPr lang="hu-HU" dirty="0" smtClean="0"/>
              <a:t>Yes/no:    A(dog,move)?      -&gt;   A(dog,move)</a:t>
            </a:r>
          </a:p>
          <a:p>
            <a:endParaRPr lang="hu-HU" dirty="0" smtClean="0"/>
          </a:p>
          <a:p>
            <a:r>
              <a:rPr lang="hu-HU" dirty="0" smtClean="0"/>
              <a:t>Elaboration:   A(dog,?)    -&gt;     A(dog,move)  A(dog,eat)  ..............</a:t>
            </a:r>
          </a:p>
          <a:p>
            <a:endParaRPr lang="hu-HU" dirty="0" smtClean="0"/>
          </a:p>
          <a:p>
            <a:endParaRPr lang="hu-HU" dirty="0" smtClean="0"/>
          </a:p>
          <a:p>
            <a:r>
              <a:rPr lang="hu-HU" smtClean="0"/>
              <a:t>Search in KB:</a:t>
            </a:r>
            <a:endParaRPr lang="hu-HU" dirty="0" smtClean="0"/>
          </a:p>
          <a:p>
            <a:r>
              <a:rPr lang="hu-HU" dirty="0" smtClean="0"/>
              <a:t>A(F(dog,dead),NOT(turn),R(into,?))</a:t>
            </a:r>
          </a:p>
          <a:p>
            <a:endParaRPr lang="hu-HU" dirty="0" smtClean="0"/>
          </a:p>
          <a:p>
            <a:r>
              <a:rPr lang="hu-HU" dirty="0" smtClean="0"/>
              <a:t>Dog</a:t>
            </a:r>
          </a:p>
          <a:p>
            <a:r>
              <a:rPr lang="hu-HU" dirty="0" smtClean="0"/>
              <a:t>..........      F(dog,dead)</a:t>
            </a:r>
          </a:p>
          <a:p>
            <a:r>
              <a:rPr lang="hu-HU" dirty="0" smtClean="0"/>
              <a:t> </a:t>
            </a:r>
            <a:r>
              <a:rPr lang="hu-HU" dirty="0" smtClean="0"/>
              <a:t>                                 ............ </a:t>
            </a:r>
            <a:r>
              <a:rPr lang="hu-HU" dirty="0" smtClean="0"/>
              <a:t>A(F(dog,dead),NOT(turn),</a:t>
            </a:r>
            <a:r>
              <a:rPr lang="hu-HU" dirty="0" smtClean="0"/>
              <a:t>R(into,bacon))</a:t>
            </a:r>
            <a:endParaRPr lang="hu-HU" dirty="0" smtClean="0"/>
          </a:p>
          <a:p>
            <a:endParaRPr lang="hu-HU" dirty="0" smtClean="0"/>
          </a:p>
          <a:p>
            <a:endParaRPr lang="hu-HU" dirty="0" smtClean="0"/>
          </a:p>
          <a:p>
            <a:endParaRPr lang="hu-HU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826</TotalTime>
  <Words>1068</Words>
  <Application>Microsoft Office PowerPoint</Application>
  <PresentationFormat>On-screen Show (4:3)</PresentationFormat>
  <Paragraphs>156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Concepter modules</vt:lpstr>
      <vt:lpstr>Data structures, initializing</vt:lpstr>
      <vt:lpstr>Natlan.py:  process_testinput</vt:lpstr>
      <vt:lpstr>Input syntax </vt:lpstr>
      <vt:lpstr>conc.py:  branch_read_concept</vt:lpstr>
      <vt:lpstr>wrd.py</vt:lpstr>
      <vt:lpstr>act.py</vt:lpstr>
      <vt:lpstr>vs_perform_Reason</vt:lpstr>
      <vt:lpstr>Conc.py: answer_question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User</cp:lastModifiedBy>
  <cp:revision>36</cp:revision>
  <dcterms:created xsi:type="dcterms:W3CDTF">2021-05-05T09:22:27Z</dcterms:created>
  <dcterms:modified xsi:type="dcterms:W3CDTF">2021-05-19T13:00:11Z</dcterms:modified>
</cp:coreProperties>
</file>