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58" r:id="rId5"/>
    <p:sldId id="260" r:id="rId6"/>
    <p:sldId id="264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07" autoAdjust="0"/>
    <p:restoredTop sz="94886" autoAdjust="0"/>
  </p:normalViewPr>
  <p:slideViewPr>
    <p:cSldViewPr snapToGrid="0">
      <p:cViewPr varScale="1">
        <p:scale>
          <a:sx n="76" d="100"/>
          <a:sy n="76" d="100"/>
        </p:scale>
        <p:origin x="98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2AE2A-872A-44A5-9B19-78AE3F013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84FAA-1B18-4B0E-88B3-D76F85E21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83D1D-C168-4F9E-AAD4-30CFBBDDC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48050-D074-49C8-944C-5A1E094E6462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3EC93-BC42-4EBB-95A5-72049DB3A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F8DB3-84DC-448B-89B9-4C2338C17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AC67B-EE40-4EEF-9446-4E9F8DB9D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69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DA1B4-A48B-4575-8DB4-778482B83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973843-B64B-4097-92D0-5CA14B0ED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0CC01-C394-4D38-90E1-6525E3864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48050-D074-49C8-944C-5A1E094E6462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BF649-7A82-4981-8A73-380581B1C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7FC3-AA35-4831-88C8-942A15F27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AC67B-EE40-4EEF-9446-4E9F8DB9D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73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D4A069-BFC7-41BE-A0A4-BBD6638128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7B72F-F8CD-4F03-BDBB-80938424A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F47BB-970E-4D84-9AE5-CB0376CA8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48050-D074-49C8-944C-5A1E094E6462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F7CC5-12D7-43A0-A86F-EA40C64A2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BBDA8-5F8F-4CEA-BD80-520D62406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AC67B-EE40-4EEF-9446-4E9F8DB9D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8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FB46A-95A2-4F35-8849-EE333032C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452F5-0B12-4411-9336-EB0F4639F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182D5-0F0F-4BA2-A706-108C8B350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48050-D074-49C8-944C-5A1E094E6462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FB107-0DDD-480E-8352-77776D236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FAE87-FC25-44F9-A826-55C649AB6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AC67B-EE40-4EEF-9446-4E9F8DB9D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2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FDFF2-88DE-41B3-BC8E-254999C5D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B425D-7B2B-4C08-8894-21E5015C9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E3405-FCD0-4454-8B99-4623BC670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48050-D074-49C8-944C-5A1E094E6462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3CBD8-8386-4501-9287-F3B2E5EF1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86051-0AFB-4859-ADE1-67F63C477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AC67B-EE40-4EEF-9446-4E9F8DB9D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48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B823A-C8D1-45CB-9831-01FC15BDC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0194F-EDC3-4E3C-B11D-642E9CD387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6A8E6-2F05-4932-B473-E11C333CA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EEC04-A547-475A-96CE-23E5DC1D2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48050-D074-49C8-944C-5A1E094E6462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87185-8F68-43C4-A227-D7F9270FA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D3EAD-D5AB-4A80-A535-81F7F7FA7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AC67B-EE40-4EEF-9446-4E9F8DB9D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21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896C5-4AD0-4434-A980-C75DFCB96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8E03A-5CD7-4B61-9901-662EA38B3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E13D2-3B26-4DA0-AD96-91CBF5AD5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D2AC3-5DE7-4232-A396-7BDC60CBA8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AAFBAA-EC28-4D28-81B5-B76FB16E7D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E799E8-2AD6-42E4-86CB-B17B6C511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48050-D074-49C8-944C-5A1E094E6462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90859F-2905-4D5C-AB50-EB68F916A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C64097-D69F-4EFC-98A7-A6BC9ADEC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AC67B-EE40-4EEF-9446-4E9F8DB9D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08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28842-D9B1-4BBF-8885-C9E89207B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13C6C1-81D1-4813-8EF1-D17A95A53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48050-D074-49C8-944C-5A1E094E6462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2F6038-6D2A-466F-BBB2-4A34BC634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1D8CD-AC31-486D-9DA7-1E082B341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AC67B-EE40-4EEF-9446-4E9F8DB9D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7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CF5457-AF39-4CD1-B222-DA422493A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48050-D074-49C8-944C-5A1E094E6462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45A4EA-E5BE-463B-BCFB-95216137C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4A648-35D8-47B4-B842-0A68D35C2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AC67B-EE40-4EEF-9446-4E9F8DB9D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0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E29A-EC18-4778-A833-DFDE13EA1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B106C-1F17-42B5-A923-9F132E640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FC35D2-ECEE-4022-A956-5EED4EF55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564D8-F572-4795-AB92-9D28CE90E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48050-D074-49C8-944C-5A1E094E6462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29BBB-75A3-4745-A8AA-01D33F60A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6C36E9-0635-46FA-813D-029CB35E4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AC67B-EE40-4EEF-9446-4E9F8DB9D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65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703AA-FE72-422C-B532-A9A6950AE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ACDDE4-B563-4F4B-B1B3-845D74498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2DA23C-95E1-41B9-B6A1-C69D9974E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F06E32-F674-4582-876E-22A83F2BA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48050-D074-49C8-944C-5A1E094E6462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3A81F-301A-4230-8121-411BA7191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00092-DECB-4702-8D51-CE138AEB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AC67B-EE40-4EEF-9446-4E9F8DB9D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17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B244FE-B64A-4DCD-891A-DE9C2E18B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8013E-948F-42E7-8544-20B9BF1D4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F3BBF-90D7-48A5-9548-057375C4E2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48050-D074-49C8-944C-5A1E094E6462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176EE-21CC-4BBC-B2F2-1233F0FD2B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ADD84-285C-47B4-856B-257410ECBC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AC67B-EE40-4EEF-9446-4E9F8DB9D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f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39">
            <a:extLst>
              <a:ext uri="{FF2B5EF4-FFF2-40B4-BE49-F238E27FC236}">
                <a16:creationId xmlns:a16="http://schemas.microsoft.com/office/drawing/2014/main" id="{65F5A495-8C80-46D5-ABAB-E367A47C1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1212" y="4377683"/>
            <a:ext cx="9655955" cy="131548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  (Body)"/>
              </a:rPr>
              <a:t>The Outcomes of Unprotected </a:t>
            </a:r>
            <a:br>
              <a:rPr lang="en-US" sz="4000" dirty="0">
                <a:latin typeface="Calibri  (Body)"/>
              </a:rPr>
            </a:br>
            <a:r>
              <a:rPr lang="en-US" sz="4000" dirty="0">
                <a:latin typeface="Calibri  (Body)"/>
              </a:rPr>
              <a:t>Sensitive Information</a:t>
            </a:r>
          </a:p>
        </p:txBody>
      </p:sp>
      <p:sp>
        <p:nvSpPr>
          <p:cNvPr id="42" name="Subtitle 41">
            <a:extLst>
              <a:ext uri="{FF2B5EF4-FFF2-40B4-BE49-F238E27FC236}">
                <a16:creationId xmlns:a16="http://schemas.microsoft.com/office/drawing/2014/main" id="{8BE4BB19-774C-49BC-8063-6D7256675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2221" y="6174658"/>
            <a:ext cx="4969779" cy="683341"/>
          </a:xfrm>
        </p:spPr>
        <p:txBody>
          <a:bodyPr/>
          <a:lstStyle/>
          <a:p>
            <a:r>
              <a:rPr lang="en-US" dirty="0"/>
              <a:t>Presented By: Natnael Kebede</a:t>
            </a:r>
          </a:p>
          <a:p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1A85D51-3754-46C3-9861-C90DDC28E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11" y="3020512"/>
            <a:ext cx="3793598" cy="133632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28" name="Picture 27" descr="A close up of a sign&#10;&#10;Description automatically generated">
            <a:extLst>
              <a:ext uri="{FF2B5EF4-FFF2-40B4-BE49-F238E27FC236}">
                <a16:creationId xmlns:a16="http://schemas.microsoft.com/office/drawing/2014/main" id="{F66BB48C-5517-4391-8E63-157FCC9669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194" y="1434736"/>
            <a:ext cx="2775315" cy="15857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4" name="Picture 23" descr="A drawing of a person&#10;&#10;Description automatically generated">
            <a:extLst>
              <a:ext uri="{FF2B5EF4-FFF2-40B4-BE49-F238E27FC236}">
                <a16:creationId xmlns:a16="http://schemas.microsoft.com/office/drawing/2014/main" id="{4E79C2DC-6FC4-4225-B221-FCB66D89A5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509" y="397766"/>
            <a:ext cx="4308687" cy="9723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D01757-63D7-4842-97D2-A05541C2AA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715" y="3041356"/>
            <a:ext cx="4160452" cy="131548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544921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74A24-30FF-42AE-91A7-274D2240E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American Medical Collection Agency (AMCA)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6D4D6-C846-418E-B02E-8A47E6417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York-based third-party billing collections firm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Aggressively collects debt for a range of businesses including medical labs, hospitals, telecom companies, marketers, and toll agencies. </a:t>
            </a:r>
          </a:p>
          <a:p>
            <a:r>
              <a:rPr lang="en-US" dirty="0"/>
              <a:t>Diagnostic lab testing firm Quest Diagnostics, and medical testing giant, LabCorp were also clients of AMCA</a:t>
            </a:r>
          </a:p>
          <a:p>
            <a:r>
              <a:rPr lang="en-US" dirty="0"/>
              <a:t>AMCA’s weaknesses that led to the Victimization of millions of individuals: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Payments page was breached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Network was compromised</a:t>
            </a:r>
          </a:p>
        </p:txBody>
      </p:sp>
    </p:spTree>
    <p:extLst>
      <p:ext uri="{BB962C8B-B14F-4D97-AF65-F5344CB8AC3E}">
        <p14:creationId xmlns:p14="http://schemas.microsoft.com/office/powerpoint/2010/main" val="1941675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83686-9E9C-443A-87A5-1094A3F79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Quest Diagnostic’s Exposure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69CEA-54FF-4DC5-A01F-8B63BCB3A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AMCA informed Quest about the breach on May 14, 2019 but it took two weeks for AMCA to determine the number of affected people and the type of information lost.</a:t>
            </a:r>
          </a:p>
          <a:p>
            <a:r>
              <a:rPr lang="en-US" dirty="0"/>
              <a:t>Personal, financial and medical data of nearly 12 million Quest patients. The exposed data included: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SSN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Medical history information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Credit card numbers and bank account information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Service account and balance information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665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C37F2-5DE9-41EC-AC36-D391F5663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LabCorp’s Exposure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7545A-B9ED-4016-8DE9-461A47239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Disclosed days after Quest Diagnostics' breach announcement</a:t>
            </a:r>
          </a:p>
          <a:p>
            <a:r>
              <a:rPr lang="en-US" dirty="0"/>
              <a:t>Breach persisted between Aug 1, 2018 to Mar 30, 2019</a:t>
            </a:r>
          </a:p>
          <a:p>
            <a:r>
              <a:rPr lang="en-US" dirty="0"/>
              <a:t>Personal and financial data of 7.7 million consumers including: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First and Last name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DOB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Address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Bank account information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Service account and balance information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459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14E86-A534-4E41-A61A-ADF100CF5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pPr algn="ctr"/>
            <a:br>
              <a:rPr lang="en-US" sz="3400" dirty="0"/>
            </a:br>
            <a:r>
              <a:rPr lang="en-US" sz="3400" dirty="0"/>
              <a:t>  Analysis From Data-Centric Concepts’ Perspective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6770769-7629-43C9-9FDC-366869881E2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99671" y="2589086"/>
            <a:ext cx="4898626" cy="2755478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7" name="Freeform: Shape 23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97D31-FE0E-4EAE-A186-735AA6F1B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8634" y="2491991"/>
            <a:ext cx="4783365" cy="3558694"/>
          </a:xfrm>
        </p:spPr>
        <p:txBody>
          <a:bodyPr anchor="ctr"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2900" dirty="0"/>
              <a:t>What are some of the ways that the Vendor, AMACA could have protected the data?</a:t>
            </a:r>
          </a:p>
          <a:p>
            <a:endParaRPr lang="en-US" sz="2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Access control: control in depth using technical systems to prevent unauthorized access to data.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Compliance and Legal: following PCI DSS and HIPAA guidelines.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Cryptography: encrypting PII.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Network design: segmenting network and implementing strong network authentication method.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Perhaps Non-Collection: data such as SSN shouldn’t be collected in the first place if not needed. 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ü"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53097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3FB60-8330-42B4-B818-D0D8A79E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Further Consequences of Lost Data and Protection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04E63-A1DF-480D-94C0-FB54373EB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7164" cy="4351338"/>
          </a:xfrm>
        </p:spPr>
        <p:txBody>
          <a:bodyPr/>
          <a:lstStyle/>
          <a:p>
            <a:r>
              <a:rPr lang="en-US" dirty="0"/>
              <a:t>Can the lost health care data and associated information of individuals be used to cause further attacks on them? What can one do?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Attacks can occur due to healthcare information being highly valued on the dark web as any financial or personal information according to a research conducted by a cybersecurity intelligence firm, Carbon Black.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Don’t recycle passwords to use different services.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Enable 2FA whenever possible.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62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231E7-809F-40CB-8F9D-3CF1F20C1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D530A-661E-4A63-8CA1-506EAC59D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Krebs, B. (2019, June 19). LabCorp: 7.7 Million Consumers Hit in Collections Firm Breach. </a:t>
            </a:r>
            <a:r>
              <a:rPr lang="en-US" i="1" dirty="0"/>
              <a:t>Krebs on Security In-depth security news and investigation. </a:t>
            </a:r>
            <a:r>
              <a:rPr lang="en-US" dirty="0"/>
              <a:t>Retrieved from https://krebsonsecurity.com/2019/06/labcorp-7-7m-consumers-hit-in-collections-firm-breach/</a:t>
            </a:r>
          </a:p>
          <a:p>
            <a:pPr marL="0" indent="0">
              <a:buNone/>
            </a:pPr>
            <a:r>
              <a:rPr lang="en-US" dirty="0"/>
              <a:t>White, S. (2019, June 10). Data breaches show US healthcare cyber security weakness. </a:t>
            </a:r>
            <a:r>
              <a:rPr lang="en-US" i="1" dirty="0"/>
              <a:t>PrivSec Report. </a:t>
            </a:r>
            <a:r>
              <a:rPr lang="en-US" dirty="0"/>
              <a:t>Retrieved from https://gdpr.report/news/2019/06/10/data-breaches-us-healthcare/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903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434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 (Body)</vt:lpstr>
      <vt:lpstr>Calibri Light</vt:lpstr>
      <vt:lpstr>Courier New</vt:lpstr>
      <vt:lpstr>Wingdings</vt:lpstr>
      <vt:lpstr>Office Theme</vt:lpstr>
      <vt:lpstr>The Outcomes of Unprotected  Sensitive Information</vt:lpstr>
      <vt:lpstr>American Medical Collection Agency (AMCA)</vt:lpstr>
      <vt:lpstr>Quest Diagnostic’s Exposure</vt:lpstr>
      <vt:lpstr>LabCorp’s Exposure</vt:lpstr>
      <vt:lpstr>   Analysis From Data-Centric Concepts’ Perspective</vt:lpstr>
      <vt:lpstr>Further Consequences of Lost Data and Protection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Unprotected Sensitive Information Outcomes</dc:title>
  <dc:creator>Kebede, Natnael Mengistu</dc:creator>
  <cp:lastModifiedBy>Kebede, Natnael Mengistu</cp:lastModifiedBy>
  <cp:revision>7</cp:revision>
  <dcterms:created xsi:type="dcterms:W3CDTF">2019-07-08T20:19:45Z</dcterms:created>
  <dcterms:modified xsi:type="dcterms:W3CDTF">2019-07-09T04:39:53Z</dcterms:modified>
</cp:coreProperties>
</file>