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59" r:id="rId5"/>
    <p:sldId id="261" r:id="rId6"/>
    <p:sldId id="262" r:id="rId7"/>
    <p:sldId id="260" r:id="rId8"/>
    <p:sldId id="264" r:id="rId9"/>
    <p:sldId id="265" r:id="rId10"/>
    <p:sldId id="284" r:id="rId11"/>
    <p:sldId id="268" r:id="rId12"/>
    <p:sldId id="269" r:id="rId13"/>
    <p:sldId id="286" r:id="rId14"/>
    <p:sldId id="274" r:id="rId15"/>
    <p:sldId id="276" r:id="rId16"/>
    <p:sldId id="277" r:id="rId17"/>
    <p:sldId id="279" r:id="rId18"/>
    <p:sldId id="275" r:id="rId19"/>
    <p:sldId id="283" r:id="rId20"/>
    <p:sldId id="280" r:id="rId21"/>
    <p:sldId id="282" r:id="rId22"/>
    <p:sldId id="272" r:id="rId23"/>
    <p:sldId id="288" r:id="rId24"/>
    <p:sldId id="290" r:id="rId25"/>
    <p:sldId id="289" r:id="rId26"/>
    <p:sldId id="291" r:id="rId27"/>
    <p:sldId id="293"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101" autoAdjust="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46975"/>
            <a:ext cx="8825658" cy="1229668"/>
          </a:xfrm>
        </p:spPr>
        <p:txBody>
          <a:bodyPr/>
          <a:lstStyle/>
          <a:p>
            <a:pPr algn="ctr"/>
            <a:r>
              <a:rPr lang="en-US" sz="1600" dirty="0"/>
              <a:t/>
            </a:r>
            <a:br>
              <a:rPr lang="en-US" sz="1600" dirty="0"/>
            </a:br>
            <a:r>
              <a:rPr lang="en-US" sz="16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Item Database in a House </a:t>
            </a:r>
            <a:r>
              <a:rPr lang="en-US" sz="1600" dirty="0"/>
              <a:t/>
            </a:r>
            <a:br>
              <a:rPr lang="en-US" sz="1600" dirty="0"/>
            </a:br>
            <a:endParaRPr lang="en-US" sz="1600" dirty="0"/>
          </a:p>
        </p:txBody>
      </p:sp>
      <p:pic>
        <p:nvPicPr>
          <p:cNvPr id="4" name="Picture 3"/>
          <p:cNvPicPr>
            <a:picLocks noChangeAspect="1"/>
          </p:cNvPicPr>
          <p:nvPr/>
        </p:nvPicPr>
        <p:blipFill>
          <a:blip r:embed="rId2"/>
          <a:stretch>
            <a:fillRect/>
          </a:stretch>
        </p:blipFill>
        <p:spPr>
          <a:xfrm>
            <a:off x="176841" y="2293380"/>
            <a:ext cx="6351919" cy="3662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ubtitle 2"/>
          <p:cNvSpPr>
            <a:spLocks noGrp="1"/>
          </p:cNvSpPr>
          <p:nvPr>
            <p:ph type="subTitle" idx="1"/>
          </p:nvPr>
        </p:nvSpPr>
        <p:spPr>
          <a:xfrm>
            <a:off x="7405353" y="2678805"/>
            <a:ext cx="3464416" cy="3276732"/>
          </a:xfrm>
        </p:spPr>
        <p:txBody>
          <a:bodyPr>
            <a:noAutofit/>
          </a:bodyPr>
          <a:lstStyle/>
          <a:p>
            <a:pPr algn="ctr"/>
            <a:r>
              <a:rPr lang="en-US" sz="1600" dirty="0" smtClean="0"/>
              <a:t>												</a:t>
            </a:r>
            <a:endParaRPr lang="en-US" sz="1600" dirty="0"/>
          </a:p>
          <a:p>
            <a:pPr algn="ctr"/>
            <a:r>
              <a:rPr lang="en-US" sz="1800" dirty="0" smtClean="0">
                <a:latin typeface="Franklin Gothic Medium" panose="020B0603020102020204" pitchFamily="34" charset="0"/>
              </a:rPr>
              <a:t>Team 9 </a:t>
            </a:r>
          </a:p>
          <a:p>
            <a:pPr algn="ctr"/>
            <a:r>
              <a:rPr lang="en-US" sz="1800" dirty="0">
                <a:latin typeface="Franklin Gothic Medium" panose="020B0603020102020204" pitchFamily="34" charset="0"/>
              </a:rPr>
              <a:t>Carlos </a:t>
            </a:r>
            <a:r>
              <a:rPr lang="en-US" sz="1800">
                <a:latin typeface="Franklin Gothic Medium" panose="020B0603020102020204" pitchFamily="34" charset="0"/>
              </a:rPr>
              <a:t>Bustos </a:t>
            </a:r>
            <a:endParaRPr lang="en-US" sz="1800" dirty="0" smtClean="0">
              <a:latin typeface="Franklin Gothic Medium" panose="020B0603020102020204" pitchFamily="34" charset="0"/>
            </a:endParaRPr>
          </a:p>
          <a:p>
            <a:pPr algn="ctr"/>
            <a:r>
              <a:rPr lang="en-US" sz="1800" dirty="0">
                <a:latin typeface="Franklin Gothic Medium" panose="020B0603020102020204" pitchFamily="34" charset="0"/>
              </a:rPr>
              <a:t>Junu Dhungana </a:t>
            </a:r>
          </a:p>
          <a:p>
            <a:pPr algn="ctr"/>
            <a:r>
              <a:rPr lang="en-US" sz="1800" dirty="0">
                <a:latin typeface="Franklin Gothic Medium" panose="020B0603020102020204" pitchFamily="34" charset="0"/>
              </a:rPr>
              <a:t>Natnael Kebede </a:t>
            </a:r>
          </a:p>
          <a:p>
            <a:pPr algn="ctr"/>
            <a:r>
              <a:rPr lang="en-US" sz="1800" dirty="0">
                <a:latin typeface="Franklin Gothic Medium" panose="020B0603020102020204" pitchFamily="34" charset="0"/>
              </a:rPr>
              <a:t>Octavio Garcia </a:t>
            </a:r>
          </a:p>
          <a:p>
            <a:pPr algn="ctr"/>
            <a:r>
              <a:rPr lang="en-US" sz="1800" dirty="0">
                <a:latin typeface="Franklin Gothic Medium" panose="020B0603020102020204" pitchFamily="34" charset="0"/>
              </a:rPr>
              <a:t>Robert </a:t>
            </a:r>
            <a:r>
              <a:rPr lang="en-US" sz="1800" dirty="0" smtClean="0">
                <a:latin typeface="Franklin Gothic Medium" panose="020B0603020102020204" pitchFamily="34" charset="0"/>
              </a:rPr>
              <a:t>Leblanc</a:t>
            </a:r>
          </a:p>
        </p:txBody>
      </p:sp>
    </p:spTree>
    <p:extLst>
      <p:ext uri="{BB962C8B-B14F-4D97-AF65-F5344CB8AC3E}">
        <p14:creationId xmlns:p14="http://schemas.microsoft.com/office/powerpoint/2010/main" val="4150203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a:t>
            </a:r>
          </a:p>
        </p:txBody>
      </p:sp>
      <p:sp>
        <p:nvSpPr>
          <p:cNvPr id="3" name="Content Placeholder 2"/>
          <p:cNvSpPr>
            <a:spLocks noGrp="1"/>
          </p:cNvSpPr>
          <p:nvPr>
            <p:ph idx="1"/>
          </p:nvPr>
        </p:nvSpPr>
        <p:spPr>
          <a:xfrm>
            <a:off x="1103312" y="1491176"/>
            <a:ext cx="8946541" cy="3798276"/>
          </a:xfrm>
        </p:spPr>
        <p:txBody>
          <a:bodyPr/>
          <a:lstStyle/>
          <a:p>
            <a:pPr marL="0" indent="0" algn="ctr">
              <a:buNone/>
            </a:pPr>
            <a:r>
              <a:rPr lang="en-US" dirty="0" smtClean="0"/>
              <a:t> UML and ERD</a:t>
            </a:r>
          </a:p>
          <a:p>
            <a:pPr marL="0" indent="0">
              <a:buNone/>
            </a:pPr>
            <a:r>
              <a:rPr lang="en-US" dirty="0" smtClean="0">
                <a:latin typeface="Times New Roman" panose="02020603050405020304" pitchFamily="18" charset="0"/>
                <a:cs typeface="Times New Roman" panose="02020603050405020304" pitchFamily="18" charset="0"/>
              </a:rPr>
              <a:t>	The ERD represents our database in the pictorial form. It gives information  in a way that is easier for person to understand how the entities are related with each other as well as the attributes in each relation. </a:t>
            </a:r>
          </a:p>
          <a:p>
            <a:pPr marL="0" indent="0">
              <a:buNone/>
            </a:pPr>
            <a:r>
              <a:rPr lang="en-US" dirty="0" smtClean="0">
                <a:latin typeface="Times New Roman" panose="02020603050405020304" pitchFamily="18" charset="0"/>
                <a:cs typeface="Times New Roman" panose="02020603050405020304" pitchFamily="18" charset="0"/>
              </a:rPr>
              <a:t>UML shows how the SQL database in phpMyAdmin would look like. </a:t>
            </a:r>
          </a:p>
          <a:p>
            <a:pPr marL="0" indent="0">
              <a:buNone/>
            </a:pPr>
            <a:r>
              <a:rPr lang="en-US" dirty="0" smtClean="0">
                <a:latin typeface="Times New Roman" panose="02020603050405020304" pitchFamily="18" charset="0"/>
                <a:cs typeface="Times New Roman" panose="02020603050405020304" pitchFamily="18" charset="0"/>
              </a:rPr>
              <a:t>UML shows the cardinalities of entities in relationships.</a:t>
            </a:r>
          </a:p>
          <a:p>
            <a:pPr marL="0" indent="0">
              <a:buNone/>
            </a:pPr>
            <a:r>
              <a:rPr lang="en-US" dirty="0" smtClean="0">
                <a:latin typeface="Times New Roman" panose="02020603050405020304" pitchFamily="18" charset="0"/>
                <a:cs typeface="Times New Roman" panose="02020603050405020304" pitchFamily="18" charset="0"/>
              </a:rPr>
              <a:t>For creating ERD we analyzed the nature of interactions between entities.</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192665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a:t>
            </a:r>
          </a:p>
        </p:txBody>
      </p:sp>
      <p:sp>
        <p:nvSpPr>
          <p:cNvPr id="3" name="Content Placeholder 2"/>
          <p:cNvSpPr>
            <a:spLocks noGrp="1"/>
          </p:cNvSpPr>
          <p:nvPr>
            <p:ph idx="1"/>
          </p:nvPr>
        </p:nvSpPr>
        <p:spPr>
          <a:xfrm>
            <a:off x="1103312" y="1403798"/>
            <a:ext cx="8946541" cy="4844602"/>
          </a:xfrm>
        </p:spPr>
        <p:txBody>
          <a:bodyPr>
            <a:normAutofit fontScale="92500"/>
          </a:bodyPr>
          <a:lstStyle/>
          <a:p>
            <a:pPr marL="0" indent="0" algn="ctr">
              <a:buNone/>
            </a:pPr>
            <a:r>
              <a:rPr lang="en-US" sz="2600" dirty="0" smtClean="0">
                <a:latin typeface="Times New Roman" panose="02020603050405020304" pitchFamily="18" charset="0"/>
                <a:cs typeface="Times New Roman" panose="02020603050405020304" pitchFamily="18" charset="0"/>
              </a:rPr>
              <a:t>Mapping </a:t>
            </a:r>
            <a:r>
              <a:rPr lang="en-US" sz="2600" dirty="0">
                <a:latin typeface="Times New Roman" panose="02020603050405020304" pitchFamily="18" charset="0"/>
                <a:cs typeface="Times New Roman" panose="02020603050405020304" pitchFamily="18" charset="0"/>
              </a:rPr>
              <a:t>the House ERD Schema into a Relational </a:t>
            </a:r>
            <a:r>
              <a:rPr lang="en-US" sz="2600" dirty="0" smtClean="0">
                <a:latin typeface="Times New Roman" panose="02020603050405020304" pitchFamily="18" charset="0"/>
                <a:cs typeface="Times New Roman" panose="02020603050405020304" pitchFamily="18" charset="0"/>
              </a:rPr>
              <a:t>Database Schema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Mapping </a:t>
            </a:r>
            <a:r>
              <a:rPr lang="en-US" dirty="0">
                <a:latin typeface="Times New Roman" panose="02020603050405020304" pitchFamily="18" charset="0"/>
                <a:cs typeface="Times New Roman" panose="02020603050405020304" pitchFamily="18" charset="0"/>
              </a:rPr>
              <a:t>the ERD schema of the house database </a:t>
            </a:r>
            <a:r>
              <a:rPr lang="en-US" dirty="0" smtClean="0">
                <a:latin typeface="Times New Roman" panose="02020603050405020304" pitchFamily="18" charset="0"/>
                <a:cs typeface="Times New Roman" panose="02020603050405020304" pitchFamily="18" charset="0"/>
              </a:rPr>
              <a:t>into </a:t>
            </a:r>
            <a:r>
              <a:rPr lang="en-US" dirty="0">
                <a:latin typeface="Times New Roman" panose="02020603050405020304" pitchFamily="18" charset="0"/>
                <a:cs typeface="Times New Roman" panose="02020603050405020304" pitchFamily="18" charset="0"/>
              </a:rPr>
              <a:t>a relational database schema involves nine steps (as covered in the lecture). The steps are Mapping of regular entity types, Mapping of weak entity types, Mapping of binary relations (1:1, 1:N, M:N), Mapping of multivalued attributes, mapping of N-</a:t>
            </a:r>
            <a:r>
              <a:rPr lang="en-US" dirty="0" err="1">
                <a:latin typeface="Times New Roman" panose="02020603050405020304" pitchFamily="18" charset="0"/>
                <a:cs typeface="Times New Roman" panose="02020603050405020304" pitchFamily="18" charset="0"/>
              </a:rPr>
              <a:t>ary</a:t>
            </a:r>
            <a:r>
              <a:rPr lang="en-US" dirty="0">
                <a:latin typeface="Times New Roman" panose="02020603050405020304" pitchFamily="18" charset="0"/>
                <a:cs typeface="Times New Roman" panose="02020603050405020304" pitchFamily="18" charset="0"/>
              </a:rPr>
              <a:t> relationship types, Mapping specialization or generalization and Mapping of union types. Based on these steps, the appropriate ones that apply to the ERD of this database should be taken in order to design the relational database schema.</a:t>
            </a:r>
          </a:p>
          <a:p>
            <a:pPr marL="0" indent="0">
              <a:buNone/>
            </a:pPr>
            <a:r>
              <a:rPr lang="en-US" dirty="0" smtClean="0">
                <a:latin typeface="Times New Roman" panose="02020603050405020304" pitchFamily="18" charset="0"/>
                <a:cs typeface="Times New Roman" panose="02020603050405020304" pitchFamily="18" charset="0"/>
              </a:rPr>
              <a:t>	Designing the house </a:t>
            </a:r>
            <a:r>
              <a:rPr lang="en-US" dirty="0">
                <a:latin typeface="Times New Roman" panose="02020603050405020304" pitchFamily="18" charset="0"/>
                <a:cs typeface="Times New Roman" panose="02020603050405020304" pitchFamily="18" charset="0"/>
              </a:rPr>
              <a:t>relational database schema </a:t>
            </a:r>
            <a:r>
              <a:rPr lang="en-US" dirty="0" smtClean="0">
                <a:latin typeface="Times New Roman" panose="02020603050405020304" pitchFamily="18" charset="0"/>
                <a:cs typeface="Times New Roman" panose="02020603050405020304" pitchFamily="18" charset="0"/>
              </a:rPr>
              <a:t>involves:</a:t>
            </a:r>
          </a:p>
          <a:p>
            <a:pPr marL="0" indent="0">
              <a:buNone/>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tep </a:t>
            </a:r>
            <a:r>
              <a:rPr lang="en-US" dirty="0">
                <a:latin typeface="Times New Roman" panose="02020603050405020304" pitchFamily="18" charset="0"/>
                <a:cs typeface="Times New Roman" panose="02020603050405020304" pitchFamily="18" charset="0"/>
              </a:rPr>
              <a:t>1: Mapping of regular entity </a:t>
            </a:r>
            <a:r>
              <a:rPr lang="en-US" dirty="0" smtClean="0">
                <a:latin typeface="Times New Roman" panose="02020603050405020304" pitchFamily="18" charset="0"/>
                <a:cs typeface="Times New Roman" panose="02020603050405020304" pitchFamily="18" charset="0"/>
              </a:rPr>
              <a:t>types</a:t>
            </a:r>
          </a:p>
          <a:p>
            <a:pPr marL="0" indent="0">
              <a:buNone/>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2: Mapping of weak entity </a:t>
            </a:r>
            <a:r>
              <a:rPr lang="en-US" dirty="0" smtClean="0">
                <a:latin typeface="Times New Roman" panose="02020603050405020304" pitchFamily="18" charset="0"/>
                <a:cs typeface="Times New Roman" panose="02020603050405020304" pitchFamily="18" charset="0"/>
              </a:rPr>
              <a:t>types</a:t>
            </a:r>
          </a:p>
          <a:p>
            <a:pPr marL="0" indent="0">
              <a:buNone/>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3: Mapping of binary 1:1 relation types and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4: Mapping of binary 1: N relationship types. </a:t>
            </a:r>
          </a:p>
          <a:p>
            <a:pPr marL="0" indent="0" algn="ctr">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62231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a:t>
            </a:r>
          </a:p>
        </p:txBody>
      </p:sp>
      <p:sp>
        <p:nvSpPr>
          <p:cNvPr id="3" name="Content Placeholder 2"/>
          <p:cNvSpPr>
            <a:spLocks noGrp="1"/>
          </p:cNvSpPr>
          <p:nvPr>
            <p:ph idx="1"/>
          </p:nvPr>
        </p:nvSpPr>
        <p:spPr>
          <a:xfrm>
            <a:off x="1103312" y="1403798"/>
            <a:ext cx="8946541" cy="4040399"/>
          </a:xfrm>
        </p:spPr>
        <p:txBody>
          <a:bodyPr>
            <a:normAutofit/>
          </a:bodyPr>
          <a:lstStyle/>
          <a:p>
            <a:pPr marL="0" indent="0" algn="ctr">
              <a:buNone/>
            </a:pPr>
            <a:r>
              <a:rPr lang="en-US" dirty="0" smtClean="0">
                <a:latin typeface="Times New Roman" panose="02020603050405020304" pitchFamily="18" charset="0"/>
                <a:cs typeface="Times New Roman" panose="02020603050405020304" pitchFamily="18" charset="0"/>
              </a:rPr>
              <a:t>Normalizing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relationships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initial relation of the database was already in the first normal form (1NF). That is, there </a:t>
            </a:r>
            <a:r>
              <a:rPr lang="en-US" dirty="0">
                <a:latin typeface="Times New Roman" panose="02020603050405020304" pitchFamily="18" charset="0"/>
                <a:cs typeface="Times New Roman" panose="02020603050405020304" pitchFamily="18" charset="0"/>
              </a:rPr>
              <a:t>were no nested relations, composite and multivalued attributes.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order to implement the database, we have applied the second normal form (2NF) and third normal form (3NF) to our Database Schema. The second normal form (2NF) allows every non-prime attribute in the relation to be functionally dependent on the primary </a:t>
            </a:r>
            <a:r>
              <a:rPr lang="en-US" dirty="0" smtClean="0">
                <a:latin typeface="Times New Roman" panose="02020603050405020304" pitchFamily="18" charset="0"/>
                <a:cs typeface="Times New Roman" panose="02020603050405020304" pitchFamily="18" charset="0"/>
              </a:rPr>
              <a:t>key. The </a:t>
            </a:r>
            <a:r>
              <a:rPr lang="en-US" dirty="0">
                <a:latin typeface="Times New Roman" panose="02020603050405020304" pitchFamily="18" charset="0"/>
                <a:cs typeface="Times New Roman" panose="02020603050405020304" pitchFamily="18" charset="0"/>
              </a:rPr>
              <a:t>third normal form (3NF)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in the second normal form (2NF) and allows no non-prime attribute in the relation to be transitively dependent on the primary key.</a:t>
            </a:r>
          </a:p>
          <a:p>
            <a:pPr marL="0" indent="0">
              <a:buNone/>
            </a:pPr>
            <a:endParaRPr lang="en-US" dirty="0"/>
          </a:p>
        </p:txBody>
      </p:sp>
    </p:spTree>
    <p:extLst>
      <p:ext uri="{BB962C8B-B14F-4D97-AF65-F5344CB8AC3E}">
        <p14:creationId xmlns:p14="http://schemas.microsoft.com/office/powerpoint/2010/main" val="2101720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8650"/>
            <a:ext cx="9404723" cy="1400530"/>
          </a:xfrm>
        </p:spPr>
        <p:txBody>
          <a:bodyPr/>
          <a:lstStyle/>
          <a:p>
            <a:r>
              <a:rPr lang="en-US" dirty="0"/>
              <a:t>Demonstrations</a:t>
            </a:r>
          </a:p>
        </p:txBody>
      </p:sp>
      <p:sp>
        <p:nvSpPr>
          <p:cNvPr id="3" name="Content Placeholder 2"/>
          <p:cNvSpPr>
            <a:spLocks noGrp="1"/>
          </p:cNvSpPr>
          <p:nvPr>
            <p:ph idx="1"/>
          </p:nvPr>
        </p:nvSpPr>
        <p:spPr>
          <a:xfrm>
            <a:off x="1103312" y="1403798"/>
            <a:ext cx="8946541" cy="4844602"/>
          </a:xfrm>
        </p:spPr>
        <p:txBody>
          <a:bodyPr>
            <a:normAutofit/>
          </a:bodyPr>
          <a:lstStyle/>
          <a:p>
            <a:pPr marL="0" indent="0" algn="ctr">
              <a:buNone/>
            </a:pPr>
            <a:r>
              <a:rPr lang="en-US" sz="2600" dirty="0" smtClean="0">
                <a:latin typeface="Times New Roman" panose="02020603050405020304" pitchFamily="18" charset="0"/>
                <a:cs typeface="Times New Roman" panose="02020603050405020304" pitchFamily="18" charset="0"/>
              </a:rPr>
              <a:t>Mapping And Normalizing </a:t>
            </a:r>
            <a:r>
              <a:rPr lang="en-US" sz="2600" dirty="0">
                <a:latin typeface="Times New Roman" panose="02020603050405020304" pitchFamily="18" charset="0"/>
                <a:cs typeface="Times New Roman" panose="02020603050405020304" pitchFamily="18" charset="0"/>
              </a:rPr>
              <a:t>the House ERD </a:t>
            </a:r>
            <a:endParaRPr lang="en-US" sz="26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House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Floor</a:t>
            </a:r>
          </a:p>
          <a:p>
            <a:r>
              <a:rPr lang="en-US" dirty="0">
                <a:latin typeface="Times New Roman" panose="02020603050405020304" pitchFamily="18" charset="0"/>
                <a:cs typeface="Times New Roman" panose="02020603050405020304" pitchFamily="18" charset="0"/>
              </a:rPr>
              <a:t>Room</a:t>
            </a:r>
          </a:p>
          <a:p>
            <a:r>
              <a:rPr lang="en-US" dirty="0">
                <a:latin typeface="Times New Roman" panose="02020603050405020304" pitchFamily="18" charset="0"/>
                <a:cs typeface="Times New Roman" panose="02020603050405020304" pitchFamily="18" charset="0"/>
              </a:rPr>
              <a:t>Storage</a:t>
            </a:r>
          </a:p>
          <a:p>
            <a:r>
              <a:rPr lang="en-US" dirty="0" err="1">
                <a:latin typeface="Times New Roman" panose="02020603050405020304" pitchFamily="18" charset="0"/>
                <a:cs typeface="Times New Roman" panose="02020603050405020304" pitchFamily="18" charset="0"/>
              </a:rPr>
              <a:t>Family_member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House_of_fmbr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Item</a:t>
            </a:r>
          </a:p>
          <a:p>
            <a:r>
              <a:rPr lang="en-US" dirty="0" err="1">
                <a:latin typeface="Times New Roman" panose="02020603050405020304" pitchFamily="18" charset="0"/>
                <a:cs typeface="Times New Roman" panose="02020603050405020304" pitchFamily="18" charset="0"/>
              </a:rPr>
              <a:t>Item_location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87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br>
              <a:rPr lang="en-US" dirty="0" smtClean="0"/>
            </a:br>
            <a:r>
              <a:rPr lang="en-US" sz="3200" dirty="0">
                <a:latin typeface="Times New Roman" panose="02020603050405020304" pitchFamily="18" charset="0"/>
                <a:cs typeface="Times New Roman" panose="02020603050405020304" pitchFamily="18" charset="0"/>
              </a:rPr>
              <a:t>Populating </a:t>
            </a:r>
            <a:r>
              <a:rPr lang="en-US" sz="3200" dirty="0" smtClean="0">
                <a:latin typeface="Times New Roman" panose="02020603050405020304" pitchFamily="18" charset="0"/>
                <a:cs typeface="Times New Roman" panose="02020603050405020304" pitchFamily="18" charset="0"/>
              </a:rPr>
              <a:t>the </a:t>
            </a:r>
            <a:r>
              <a:rPr lang="en-US" sz="3200" dirty="0" smtClean="0">
                <a:latin typeface="Times New Roman" panose="02020603050405020304" pitchFamily="18" charset="0"/>
                <a:cs typeface="Times New Roman" panose="02020603050405020304" pitchFamily="18" charset="0"/>
              </a:rPr>
              <a:t>HOUSE </a:t>
            </a:r>
            <a:r>
              <a:rPr lang="en-US" sz="3200" dirty="0" smtClean="0">
                <a:latin typeface="Times New Roman" panose="02020603050405020304" pitchFamily="18" charset="0"/>
                <a:cs typeface="Times New Roman" panose="02020603050405020304" pitchFamily="18" charset="0"/>
              </a:rPr>
              <a:t>relation </a:t>
            </a:r>
            <a:r>
              <a:rPr lang="en-US" sz="3200" dirty="0">
                <a:latin typeface="Times New Roman" panose="02020603050405020304" pitchFamily="18" charset="0"/>
                <a:cs typeface="Times New Roman" panose="02020603050405020304" pitchFamily="18" charset="0"/>
              </a:rPr>
              <a:t>with </a:t>
            </a:r>
            <a:r>
              <a:rPr lang="en-US" sz="3200" dirty="0" smtClean="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Text Placeholder 2"/>
          <p:cNvSpPr>
            <a:spLocks noGrp="1"/>
          </p:cNvSpPr>
          <p:nvPr>
            <p:ph type="body" idx="1"/>
          </p:nvPr>
        </p:nvSpPr>
        <p:spPr/>
        <p:txBody>
          <a:bodyPr/>
          <a:lstStyle/>
          <a:p>
            <a:endParaRPr lang="en-US" dirty="0" smtClean="0"/>
          </a:p>
          <a:p>
            <a:endParaRPr lang="en-US" dirty="0"/>
          </a:p>
          <a:p>
            <a:r>
              <a:rPr lang="en-US" dirty="0" smtClean="0"/>
              <a:t>Populating HOUSE</a:t>
            </a:r>
            <a:endParaRPr lang="en-US" dirty="0"/>
          </a:p>
        </p:txBody>
      </p:sp>
      <p:sp>
        <p:nvSpPr>
          <p:cNvPr id="5" name="Text Placeholder 4"/>
          <p:cNvSpPr>
            <a:spLocks noGrp="1"/>
          </p:cNvSpPr>
          <p:nvPr>
            <p:ph type="body" sz="quarter" idx="3"/>
          </p:nvPr>
        </p:nvSpPr>
        <p:spPr/>
        <p:txBody>
          <a:bodyPr/>
          <a:lstStyle/>
          <a:p>
            <a:r>
              <a:rPr lang="en-US" dirty="0" smtClean="0"/>
              <a:t>Description</a:t>
            </a:r>
            <a:endParaRPr lang="en-US" dirty="0"/>
          </a:p>
        </p:txBody>
      </p:sp>
      <p:sp>
        <p:nvSpPr>
          <p:cNvPr id="6" name="Content Placeholder 5"/>
          <p:cNvSpPr>
            <a:spLocks noGrp="1"/>
          </p:cNvSpPr>
          <p:nvPr>
            <p:ph sz="quarter" idx="4"/>
          </p:nvPr>
        </p:nvSpPr>
        <p:spPr>
          <a:xfrm>
            <a:off x="1103313" y="4529797"/>
            <a:ext cx="9825944" cy="1726541"/>
          </a:xfrm>
        </p:spPr>
        <p:txBody>
          <a:bodyPr/>
          <a:lstStyle/>
          <a:p>
            <a:pPr marL="0" indent="0">
              <a:buNone/>
            </a:pPr>
            <a:endParaRPr lang="en-US" dirty="0" smtClean="0"/>
          </a:p>
          <a:p>
            <a:pPr marL="0" indent="0" algn="ctr">
              <a:buNone/>
            </a:pPr>
            <a:r>
              <a:rPr lang="en-US" dirty="0" smtClean="0"/>
              <a:t>This Relation represents the houses in the Database with their Unique ID that can be used to track anything in any house</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064263"/>
            <a:ext cx="9825944" cy="2465534"/>
          </a:xfrm>
        </p:spPr>
      </p:pic>
    </p:spTree>
    <p:extLst>
      <p:ext uri="{BB962C8B-B14F-4D97-AF65-F5344CB8AC3E}">
        <p14:creationId xmlns:p14="http://schemas.microsoft.com/office/powerpoint/2010/main" val="3753367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br>
              <a:rPr lang="en-US" dirty="0" smtClean="0"/>
            </a:br>
            <a:r>
              <a:rPr lang="en-US" sz="3200" dirty="0">
                <a:latin typeface="Times New Roman" panose="02020603050405020304" pitchFamily="18" charset="0"/>
                <a:cs typeface="Times New Roman" panose="02020603050405020304" pitchFamily="18" charset="0"/>
              </a:rPr>
              <a:t>Populating </a:t>
            </a:r>
            <a:r>
              <a:rPr lang="en-US" sz="3200" dirty="0" smtClean="0">
                <a:latin typeface="Times New Roman" panose="02020603050405020304" pitchFamily="18" charset="0"/>
                <a:cs typeface="Times New Roman" panose="02020603050405020304" pitchFamily="18" charset="0"/>
              </a:rPr>
              <a:t>the </a:t>
            </a:r>
            <a:r>
              <a:rPr lang="en-US" sz="3200" dirty="0" smtClean="0">
                <a:latin typeface="Times New Roman" panose="02020603050405020304" pitchFamily="18" charset="0"/>
                <a:cs typeface="Times New Roman" panose="02020603050405020304" pitchFamily="18" charset="0"/>
              </a:rPr>
              <a:t>FLOOR </a:t>
            </a:r>
            <a:r>
              <a:rPr lang="en-US" sz="3200" dirty="0" smtClean="0">
                <a:latin typeface="Times New Roman" panose="02020603050405020304" pitchFamily="18" charset="0"/>
                <a:cs typeface="Times New Roman" panose="02020603050405020304" pitchFamily="18" charset="0"/>
              </a:rPr>
              <a:t>relation </a:t>
            </a:r>
            <a:r>
              <a:rPr lang="en-US" sz="3200" dirty="0">
                <a:latin typeface="Times New Roman" panose="02020603050405020304" pitchFamily="18" charset="0"/>
                <a:cs typeface="Times New Roman" panose="02020603050405020304" pitchFamily="18" charset="0"/>
              </a:rPr>
              <a:t>with </a:t>
            </a:r>
            <a:r>
              <a:rPr lang="en-US" sz="3200" dirty="0" smtClean="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Text Placeholder 2"/>
          <p:cNvSpPr>
            <a:spLocks noGrp="1"/>
          </p:cNvSpPr>
          <p:nvPr>
            <p:ph type="body" idx="1"/>
          </p:nvPr>
        </p:nvSpPr>
        <p:spPr/>
        <p:txBody>
          <a:bodyPr/>
          <a:lstStyle/>
          <a:p>
            <a:endParaRPr lang="en-US" dirty="0" smtClean="0"/>
          </a:p>
          <a:p>
            <a:endParaRPr lang="en-US" dirty="0"/>
          </a:p>
          <a:p>
            <a:r>
              <a:rPr lang="en-US" dirty="0" smtClean="0"/>
              <a:t>Populating FLOOR</a:t>
            </a:r>
            <a:endParaRPr lang="en-US" dirty="0"/>
          </a:p>
        </p:txBody>
      </p:sp>
      <p:sp>
        <p:nvSpPr>
          <p:cNvPr id="5" name="Text Placeholder 4"/>
          <p:cNvSpPr>
            <a:spLocks noGrp="1"/>
          </p:cNvSpPr>
          <p:nvPr>
            <p:ph type="body" sz="quarter" idx="3"/>
          </p:nvPr>
        </p:nvSpPr>
        <p:spPr/>
        <p:txBody>
          <a:bodyPr/>
          <a:lstStyle/>
          <a:p>
            <a:r>
              <a:rPr lang="en-US" dirty="0" smtClean="0"/>
              <a:t>Description</a:t>
            </a:r>
            <a:endParaRPr lang="en-US" dirty="0"/>
          </a:p>
        </p:txBody>
      </p:sp>
      <p:sp>
        <p:nvSpPr>
          <p:cNvPr id="6" name="Content Placeholder 5"/>
          <p:cNvSpPr>
            <a:spLocks noGrp="1"/>
          </p:cNvSpPr>
          <p:nvPr>
            <p:ph sz="quarter" idx="4"/>
          </p:nvPr>
        </p:nvSpPr>
        <p:spPr>
          <a:xfrm>
            <a:off x="1036224" y="4906146"/>
            <a:ext cx="9426889" cy="1185165"/>
          </a:xfrm>
        </p:spPr>
        <p:txBody>
          <a:bodyPr>
            <a:normAutofit/>
          </a:bodyPr>
          <a:lstStyle/>
          <a:p>
            <a:pPr marL="0" indent="0">
              <a:buNone/>
            </a:pPr>
            <a:endParaRPr lang="en-US" dirty="0"/>
          </a:p>
          <a:p>
            <a:pPr marL="0" indent="0" algn="ctr">
              <a:buNone/>
            </a:pPr>
            <a:r>
              <a:rPr lang="en-US" dirty="0" smtClean="0"/>
              <a:t>This Relation represents a Floor in a specific house  with a brief description of what that floor is.</a:t>
            </a:r>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147036"/>
            <a:ext cx="9359801" cy="2759110"/>
          </a:xfrm>
          <a:prstGeom prst="rect">
            <a:avLst/>
          </a:prstGeom>
          <a:noFill/>
          <a:ln>
            <a:noFill/>
          </a:ln>
        </p:spPr>
      </p:pic>
    </p:spTree>
    <p:extLst>
      <p:ext uri="{BB962C8B-B14F-4D97-AF65-F5344CB8AC3E}">
        <p14:creationId xmlns:p14="http://schemas.microsoft.com/office/powerpoint/2010/main" val="2369428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br>
              <a:rPr lang="en-US" dirty="0" smtClean="0"/>
            </a:br>
            <a:r>
              <a:rPr lang="en-US" sz="3200" dirty="0">
                <a:latin typeface="Times New Roman" panose="02020603050405020304" pitchFamily="18" charset="0"/>
                <a:cs typeface="Times New Roman" panose="02020603050405020304" pitchFamily="18" charset="0"/>
              </a:rPr>
              <a:t>Populating </a:t>
            </a:r>
            <a:r>
              <a:rPr lang="en-US" sz="3200" dirty="0" smtClean="0">
                <a:latin typeface="Times New Roman" panose="02020603050405020304" pitchFamily="18" charset="0"/>
                <a:cs typeface="Times New Roman" panose="02020603050405020304" pitchFamily="18" charset="0"/>
              </a:rPr>
              <a:t>the </a:t>
            </a:r>
            <a:r>
              <a:rPr lang="en-US" sz="3200" dirty="0" smtClean="0">
                <a:latin typeface="Times New Roman" panose="02020603050405020304" pitchFamily="18" charset="0"/>
                <a:cs typeface="Times New Roman" panose="02020603050405020304" pitchFamily="18" charset="0"/>
              </a:rPr>
              <a:t>ROOM </a:t>
            </a:r>
            <a:r>
              <a:rPr lang="en-US" sz="3200" dirty="0" smtClean="0">
                <a:latin typeface="Times New Roman" panose="02020603050405020304" pitchFamily="18" charset="0"/>
                <a:cs typeface="Times New Roman" panose="02020603050405020304" pitchFamily="18" charset="0"/>
              </a:rPr>
              <a:t>relation </a:t>
            </a:r>
            <a:r>
              <a:rPr lang="en-US" sz="3200" dirty="0">
                <a:latin typeface="Times New Roman" panose="02020603050405020304" pitchFamily="18" charset="0"/>
                <a:cs typeface="Times New Roman" panose="02020603050405020304" pitchFamily="18" charset="0"/>
              </a:rPr>
              <a:t>with </a:t>
            </a:r>
            <a:r>
              <a:rPr lang="en-US" sz="3200" dirty="0" smtClean="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Text Placeholder 2"/>
          <p:cNvSpPr>
            <a:spLocks noGrp="1"/>
          </p:cNvSpPr>
          <p:nvPr>
            <p:ph type="body" idx="1"/>
          </p:nvPr>
        </p:nvSpPr>
        <p:spPr/>
        <p:txBody>
          <a:bodyPr/>
          <a:lstStyle/>
          <a:p>
            <a:endParaRPr lang="en-US" dirty="0" smtClean="0"/>
          </a:p>
          <a:p>
            <a:endParaRPr lang="en-US" dirty="0"/>
          </a:p>
          <a:p>
            <a:r>
              <a:rPr lang="en-US" dirty="0" smtClean="0"/>
              <a:t>Populating ROOM</a:t>
            </a:r>
            <a:endParaRPr lang="en-US" dirty="0"/>
          </a:p>
        </p:txBody>
      </p:sp>
      <p:sp>
        <p:nvSpPr>
          <p:cNvPr id="5" name="Text Placeholder 4"/>
          <p:cNvSpPr>
            <a:spLocks noGrp="1"/>
          </p:cNvSpPr>
          <p:nvPr>
            <p:ph type="body" sz="quarter" idx="3"/>
          </p:nvPr>
        </p:nvSpPr>
        <p:spPr/>
        <p:txBody>
          <a:bodyPr/>
          <a:lstStyle/>
          <a:p>
            <a:r>
              <a:rPr lang="en-US" dirty="0" smtClean="0"/>
              <a:t>Description</a:t>
            </a:r>
            <a:endParaRPr lang="en-US" dirty="0"/>
          </a:p>
        </p:txBody>
      </p:sp>
      <p:sp>
        <p:nvSpPr>
          <p:cNvPr id="6" name="Content Placeholder 5"/>
          <p:cNvSpPr>
            <a:spLocks noGrp="1"/>
          </p:cNvSpPr>
          <p:nvPr>
            <p:ph sz="quarter" idx="4"/>
          </p:nvPr>
        </p:nvSpPr>
        <p:spPr>
          <a:xfrm>
            <a:off x="976705" y="4371472"/>
            <a:ext cx="9982028" cy="1719839"/>
          </a:xfrm>
        </p:spPr>
        <p:txBody>
          <a:bodyPr/>
          <a:lstStyle/>
          <a:p>
            <a:pPr marL="0" indent="0" algn="ctr">
              <a:buNone/>
            </a:pPr>
            <a:endParaRPr lang="en-US" dirty="0" smtClean="0"/>
          </a:p>
          <a:p>
            <a:pPr marL="0" indent="0" algn="ctr">
              <a:buNone/>
            </a:pPr>
            <a:r>
              <a:rPr lang="en-US" dirty="0" smtClean="0"/>
              <a:t>The above relation represents the rooms and their corresponding information in each house</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6704" y="2062288"/>
            <a:ext cx="9982028" cy="2309183"/>
          </a:xfrm>
        </p:spPr>
      </p:pic>
    </p:spTree>
    <p:extLst>
      <p:ext uri="{BB962C8B-B14F-4D97-AF65-F5344CB8AC3E}">
        <p14:creationId xmlns:p14="http://schemas.microsoft.com/office/powerpoint/2010/main" val="2448880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br>
              <a:rPr lang="en-US" dirty="0" smtClean="0"/>
            </a:br>
            <a:r>
              <a:rPr lang="en-US" sz="3200" dirty="0">
                <a:latin typeface="Times New Roman" panose="02020603050405020304" pitchFamily="18" charset="0"/>
                <a:cs typeface="Times New Roman" panose="02020603050405020304" pitchFamily="18" charset="0"/>
              </a:rPr>
              <a:t>Populating </a:t>
            </a:r>
            <a:r>
              <a:rPr lang="en-US" sz="3200" dirty="0" smtClean="0">
                <a:latin typeface="Times New Roman" panose="02020603050405020304" pitchFamily="18" charset="0"/>
                <a:cs typeface="Times New Roman" panose="02020603050405020304" pitchFamily="18" charset="0"/>
              </a:rPr>
              <a:t>the </a:t>
            </a:r>
            <a:r>
              <a:rPr lang="en-US" sz="3200" dirty="0" smtClean="0">
                <a:latin typeface="Times New Roman" panose="02020603050405020304" pitchFamily="18" charset="0"/>
                <a:cs typeface="Times New Roman" panose="02020603050405020304" pitchFamily="18" charset="0"/>
              </a:rPr>
              <a:t>STORAGE </a:t>
            </a:r>
            <a:r>
              <a:rPr lang="en-US" sz="3200" dirty="0" smtClean="0">
                <a:latin typeface="Times New Roman" panose="02020603050405020304" pitchFamily="18" charset="0"/>
                <a:cs typeface="Times New Roman" panose="02020603050405020304" pitchFamily="18" charset="0"/>
              </a:rPr>
              <a:t>relation </a:t>
            </a:r>
            <a:r>
              <a:rPr lang="en-US" sz="3200" dirty="0">
                <a:latin typeface="Times New Roman" panose="02020603050405020304" pitchFamily="18" charset="0"/>
                <a:cs typeface="Times New Roman" panose="02020603050405020304" pitchFamily="18" charset="0"/>
              </a:rPr>
              <a:t>with </a:t>
            </a:r>
            <a:r>
              <a:rPr lang="en-US" sz="3200" dirty="0" smtClean="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Text Placeholder 2"/>
          <p:cNvSpPr>
            <a:spLocks noGrp="1"/>
          </p:cNvSpPr>
          <p:nvPr>
            <p:ph type="body" idx="1"/>
          </p:nvPr>
        </p:nvSpPr>
        <p:spPr/>
        <p:txBody>
          <a:bodyPr/>
          <a:lstStyle/>
          <a:p>
            <a:endParaRPr lang="en-US" dirty="0" smtClean="0"/>
          </a:p>
          <a:p>
            <a:endParaRPr lang="en-US" dirty="0"/>
          </a:p>
          <a:p>
            <a:r>
              <a:rPr lang="en-US" dirty="0" smtClean="0"/>
              <a:t>Populating STORAGE</a:t>
            </a:r>
            <a:endParaRPr lang="en-US" dirty="0"/>
          </a:p>
        </p:txBody>
      </p:sp>
      <p:sp>
        <p:nvSpPr>
          <p:cNvPr id="5" name="Text Placeholder 4"/>
          <p:cNvSpPr>
            <a:spLocks noGrp="1"/>
          </p:cNvSpPr>
          <p:nvPr>
            <p:ph type="body" sz="quarter" idx="3"/>
          </p:nvPr>
        </p:nvSpPr>
        <p:spPr/>
        <p:txBody>
          <a:bodyPr/>
          <a:lstStyle/>
          <a:p>
            <a:r>
              <a:rPr lang="en-US" dirty="0" smtClean="0"/>
              <a:t>Description</a:t>
            </a:r>
            <a:endParaRPr lang="en-US" dirty="0"/>
          </a:p>
        </p:txBody>
      </p:sp>
      <p:sp>
        <p:nvSpPr>
          <p:cNvPr id="6" name="Content Placeholder 5"/>
          <p:cNvSpPr>
            <a:spLocks noGrp="1"/>
          </p:cNvSpPr>
          <p:nvPr>
            <p:ph sz="quarter" idx="4"/>
          </p:nvPr>
        </p:nvSpPr>
        <p:spPr>
          <a:xfrm>
            <a:off x="899885" y="3976914"/>
            <a:ext cx="10412368" cy="2279424"/>
          </a:xfrm>
        </p:spPr>
        <p:txBody>
          <a:bodyPr/>
          <a:lstStyle/>
          <a:p>
            <a:pPr marL="0" indent="0" algn="ctr">
              <a:buNone/>
            </a:pPr>
            <a:endParaRPr lang="en-US" dirty="0" smtClean="0"/>
          </a:p>
          <a:p>
            <a:pPr marL="0" indent="0" algn="ctr">
              <a:buNone/>
            </a:pPr>
            <a:r>
              <a:rPr lang="en-US" dirty="0" smtClean="0"/>
              <a:t>The relation shows the additional possible storage locations in the House</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9885" y="2019536"/>
            <a:ext cx="10412368" cy="1835012"/>
          </a:xfrm>
        </p:spPr>
      </p:pic>
    </p:spTree>
    <p:extLst>
      <p:ext uri="{BB962C8B-B14F-4D97-AF65-F5344CB8AC3E}">
        <p14:creationId xmlns:p14="http://schemas.microsoft.com/office/powerpoint/2010/main" val="616642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Times New Roman" panose="02020603050405020304" pitchFamily="18" charset="0"/>
                <a:cs typeface="Times New Roman" panose="02020603050405020304" pitchFamily="18" charset="0"/>
              </a:rPr>
              <a:t>Demonstrations</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Populating the </a:t>
            </a:r>
            <a:r>
              <a:rPr lang="en-US" sz="3200" dirty="0" smtClean="0">
                <a:latin typeface="Times New Roman" panose="02020603050405020304" pitchFamily="18" charset="0"/>
                <a:cs typeface="Times New Roman" panose="02020603050405020304" pitchFamily="18" charset="0"/>
              </a:rPr>
              <a:t>FAMILY_MEMBER </a:t>
            </a:r>
            <a:r>
              <a:rPr lang="en-US" sz="3200" dirty="0">
                <a:latin typeface="Times New Roman" panose="02020603050405020304" pitchFamily="18" charset="0"/>
                <a:cs typeface="Times New Roman" panose="02020603050405020304" pitchFamily="18" charset="0"/>
              </a:rPr>
              <a:t>relations with </a:t>
            </a:r>
            <a:r>
              <a:rPr lang="en-US" sz="3200" dirty="0" smtClean="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smtClean="0"/>
              <a:t>Description</a:t>
            </a:r>
            <a:endParaRPr lang="en-US" dirty="0"/>
          </a:p>
        </p:txBody>
      </p:sp>
      <p:sp>
        <p:nvSpPr>
          <p:cNvPr id="6" name="Content Placeholder 5"/>
          <p:cNvSpPr>
            <a:spLocks noGrp="1"/>
          </p:cNvSpPr>
          <p:nvPr>
            <p:ph sz="quarter" idx="4"/>
          </p:nvPr>
        </p:nvSpPr>
        <p:spPr>
          <a:xfrm>
            <a:off x="1103313" y="4149969"/>
            <a:ext cx="9883555" cy="1589650"/>
          </a:xfrm>
        </p:spPr>
        <p:txBody>
          <a:bodyPr/>
          <a:lstStyle/>
          <a:p>
            <a:pPr marL="0" indent="0">
              <a:buNone/>
            </a:pPr>
            <a:endParaRPr lang="en-US" dirty="0" smtClean="0"/>
          </a:p>
          <a:p>
            <a:pPr marL="0" indent="0" algn="ctr">
              <a:buNone/>
            </a:pPr>
            <a:r>
              <a:rPr lang="en-US" dirty="0" smtClean="0"/>
              <a:t>After creating the </a:t>
            </a:r>
            <a:r>
              <a:rPr lang="en-US" dirty="0" err="1" smtClean="0"/>
              <a:t>Family_Member</a:t>
            </a:r>
            <a:r>
              <a:rPr lang="en-US" dirty="0" smtClean="0"/>
              <a:t> table, we populated it with data from our Group Members. Each Row represents basic information for each </a:t>
            </a:r>
            <a:r>
              <a:rPr lang="en-US" dirty="0" err="1" smtClean="0"/>
              <a:t>Family_Member</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063049"/>
            <a:ext cx="9883555" cy="2086919"/>
          </a:xfrm>
        </p:spPr>
      </p:pic>
      <p:sp>
        <p:nvSpPr>
          <p:cNvPr id="11" name="Text Placeholder 10"/>
          <p:cNvSpPr>
            <a:spLocks noGrp="1"/>
          </p:cNvSpPr>
          <p:nvPr>
            <p:ph type="body" idx="1"/>
          </p:nvPr>
        </p:nvSpPr>
        <p:spPr>
          <a:xfrm>
            <a:off x="1103313" y="1905000"/>
            <a:ext cx="4396338" cy="45719"/>
          </a:xfrm>
        </p:spPr>
        <p:txBody>
          <a:bodyPr/>
          <a:lstStyle/>
          <a:p>
            <a:endParaRPr lang="en-US" dirty="0"/>
          </a:p>
        </p:txBody>
      </p:sp>
    </p:spTree>
    <p:extLst>
      <p:ext uri="{BB962C8B-B14F-4D97-AF65-F5344CB8AC3E}">
        <p14:creationId xmlns:p14="http://schemas.microsoft.com/office/powerpoint/2010/main" val="4281349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br>
              <a:rPr lang="en-US" dirty="0" smtClean="0"/>
            </a:br>
            <a:r>
              <a:rPr lang="en-US" sz="3200" dirty="0">
                <a:latin typeface="Times New Roman" panose="02020603050405020304" pitchFamily="18" charset="0"/>
                <a:cs typeface="Times New Roman" panose="02020603050405020304" pitchFamily="18" charset="0"/>
              </a:rPr>
              <a:t>Populating </a:t>
            </a:r>
            <a:r>
              <a:rPr lang="en-US" sz="3200" dirty="0" smtClean="0">
                <a:latin typeface="Times New Roman" panose="02020603050405020304" pitchFamily="18" charset="0"/>
                <a:cs typeface="Times New Roman" panose="02020603050405020304" pitchFamily="18" charset="0"/>
              </a:rPr>
              <a:t>the </a:t>
            </a:r>
            <a:r>
              <a:rPr lang="en-US" sz="3200" dirty="0" smtClean="0">
                <a:latin typeface="Times New Roman" panose="02020603050405020304" pitchFamily="18" charset="0"/>
                <a:cs typeface="Times New Roman" panose="02020603050405020304" pitchFamily="18" charset="0"/>
              </a:rPr>
              <a:t>HOUSE_OF_FMBR </a:t>
            </a:r>
            <a:r>
              <a:rPr lang="en-US" sz="3200" dirty="0" smtClean="0">
                <a:latin typeface="Times New Roman" panose="02020603050405020304" pitchFamily="18" charset="0"/>
                <a:cs typeface="Times New Roman" panose="02020603050405020304" pitchFamily="18" charset="0"/>
              </a:rPr>
              <a:t>relation </a:t>
            </a:r>
            <a:r>
              <a:rPr lang="en-US" sz="3200" dirty="0">
                <a:latin typeface="Times New Roman" panose="02020603050405020304" pitchFamily="18" charset="0"/>
                <a:cs typeface="Times New Roman" panose="02020603050405020304" pitchFamily="18" charset="0"/>
              </a:rPr>
              <a:t>with </a:t>
            </a:r>
            <a:r>
              <a:rPr lang="en-US" sz="3200" dirty="0" smtClean="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Text Placeholder 2"/>
          <p:cNvSpPr>
            <a:spLocks noGrp="1"/>
          </p:cNvSpPr>
          <p:nvPr>
            <p:ph type="body" idx="1"/>
          </p:nvPr>
        </p:nvSpPr>
        <p:spPr/>
        <p:txBody>
          <a:bodyPr/>
          <a:lstStyle/>
          <a:p>
            <a:endParaRPr lang="en-US" dirty="0" smtClean="0"/>
          </a:p>
          <a:p>
            <a:endParaRPr lang="en-US" dirty="0"/>
          </a:p>
          <a:p>
            <a:r>
              <a:rPr lang="en-US" dirty="0" smtClean="0"/>
              <a:t>Populating HOUSE_OF_FMBR</a:t>
            </a:r>
            <a:endParaRPr lang="en-US" dirty="0"/>
          </a:p>
        </p:txBody>
      </p:sp>
      <p:sp>
        <p:nvSpPr>
          <p:cNvPr id="5" name="Text Placeholder 4"/>
          <p:cNvSpPr>
            <a:spLocks noGrp="1"/>
          </p:cNvSpPr>
          <p:nvPr>
            <p:ph type="body" sz="quarter" idx="3"/>
          </p:nvPr>
        </p:nvSpPr>
        <p:spPr/>
        <p:txBody>
          <a:bodyPr/>
          <a:lstStyle/>
          <a:p>
            <a:r>
              <a:rPr lang="en-US" dirty="0" smtClean="0"/>
              <a:t>Description</a:t>
            </a:r>
            <a:endParaRPr lang="en-US" dirty="0"/>
          </a:p>
        </p:txBody>
      </p:sp>
      <p:sp>
        <p:nvSpPr>
          <p:cNvPr id="6" name="Content Placeholder 5"/>
          <p:cNvSpPr>
            <a:spLocks noGrp="1"/>
          </p:cNvSpPr>
          <p:nvPr>
            <p:ph sz="quarter" idx="4"/>
          </p:nvPr>
        </p:nvSpPr>
        <p:spPr>
          <a:xfrm>
            <a:off x="1103314" y="4094391"/>
            <a:ext cx="8534400" cy="1842176"/>
          </a:xfrm>
        </p:spPr>
        <p:txBody>
          <a:bodyPr/>
          <a:lstStyle/>
          <a:p>
            <a:pPr marL="0" indent="0" algn="ctr">
              <a:buNone/>
            </a:pPr>
            <a:r>
              <a:rPr lang="en-US" dirty="0" smtClean="0"/>
              <a:t>	</a:t>
            </a:r>
          </a:p>
          <a:p>
            <a:pPr marL="0" indent="0" algn="ctr">
              <a:buNone/>
            </a:pPr>
            <a:r>
              <a:rPr lang="en-US" dirty="0" smtClean="0"/>
              <a:t>This relation was the result of normalizing the </a:t>
            </a:r>
            <a:r>
              <a:rPr lang="en-US" dirty="0" err="1" smtClean="0"/>
              <a:t>family_member</a:t>
            </a:r>
            <a:r>
              <a:rPr lang="en-US" dirty="0" smtClean="0"/>
              <a:t> table to the second normal form and populating the relation</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069221"/>
            <a:ext cx="8534400" cy="2025170"/>
          </a:xfrm>
        </p:spPr>
      </p:pic>
    </p:spTree>
    <p:extLst>
      <p:ext uri="{BB962C8B-B14F-4D97-AF65-F5344CB8AC3E}">
        <p14:creationId xmlns:p14="http://schemas.microsoft.com/office/powerpoint/2010/main" val="2286057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03312" y="1725769"/>
            <a:ext cx="8946541" cy="3284114"/>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motive for implementing the house database system was to solve the problem of finding a sharable item in </a:t>
            </a:r>
            <a:r>
              <a:rPr lang="en-US" dirty="0" smtClean="0">
                <a:latin typeface="Times New Roman" panose="02020603050405020304" pitchFamily="18" charset="0"/>
                <a:cs typeface="Times New Roman" panose="02020603050405020304" pitchFamily="18" charset="0"/>
              </a:rPr>
              <a:t>any </a:t>
            </a:r>
            <a:r>
              <a:rPr lang="en-US" dirty="0">
                <a:latin typeface="Times New Roman" panose="02020603050405020304" pitchFamily="18" charset="0"/>
                <a:cs typeface="Times New Roman" panose="02020603050405020304" pitchFamily="18" charset="0"/>
              </a:rPr>
              <a:t>house.</a:t>
            </a:r>
          </a:p>
          <a:p>
            <a:pPr marL="0" indent="0">
              <a:buNone/>
            </a:pPr>
            <a:r>
              <a:rPr lang="en-US" dirty="0" smtClean="0">
                <a:latin typeface="Times New Roman" panose="02020603050405020304" pitchFamily="18" charset="0"/>
                <a:cs typeface="Times New Roman" panose="02020603050405020304" pitchFamily="18" charset="0"/>
              </a:rPr>
              <a:t>	This Presentation covers the implementation descriptions for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house database. The database is implemented in such a way that that each </a:t>
            </a:r>
            <a:r>
              <a:rPr lang="en-US" dirty="0">
                <a:latin typeface="Times New Roman" panose="02020603050405020304" pitchFamily="18" charset="0"/>
                <a:cs typeface="Times New Roman" panose="02020603050405020304" pitchFamily="18" charset="0"/>
              </a:rPr>
              <a:t>family member, room, </a:t>
            </a:r>
            <a:r>
              <a:rPr lang="en-US" dirty="0" smtClean="0">
                <a:latin typeface="Times New Roman" panose="02020603050405020304" pitchFamily="18" charset="0"/>
                <a:cs typeface="Times New Roman" panose="02020603050405020304" pitchFamily="18" charset="0"/>
              </a:rPr>
              <a:t>floor and storage is unique and differs </a:t>
            </a:r>
            <a:r>
              <a:rPr lang="en-US" dirty="0">
                <a:latin typeface="Times New Roman" panose="02020603050405020304" pitchFamily="18" charset="0"/>
                <a:cs typeface="Times New Roman" panose="02020603050405020304" pitchFamily="18" charset="0"/>
              </a:rPr>
              <a:t>from other </a:t>
            </a:r>
            <a:r>
              <a:rPr lang="en-US" dirty="0" smtClean="0">
                <a:latin typeface="Times New Roman" panose="02020603050405020304" pitchFamily="18" charset="0"/>
                <a:cs typeface="Times New Roman" panose="02020603050405020304" pitchFamily="18" charset="0"/>
              </a:rPr>
              <a:t>ones that are </a:t>
            </a:r>
            <a:r>
              <a:rPr lang="en-US" dirty="0" smtClean="0">
                <a:latin typeface="Times New Roman" panose="02020603050405020304" pitchFamily="18" charset="0"/>
                <a:cs typeface="Times New Roman" panose="02020603050405020304" pitchFamily="18" charset="0"/>
              </a:rPr>
              <a:t>identical</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These items </a:t>
            </a:r>
            <a:r>
              <a:rPr lang="en-US" dirty="0">
                <a:latin typeface="Times New Roman" panose="02020603050405020304" pitchFamily="18" charset="0"/>
                <a:cs typeface="Times New Roman" panose="02020603050405020304" pitchFamily="18" charset="0"/>
              </a:rPr>
              <a:t>can </a:t>
            </a:r>
            <a:r>
              <a:rPr lang="en-US" dirty="0" smtClean="0">
                <a:latin typeface="Times New Roman" panose="02020603050405020304" pitchFamily="18" charset="0"/>
                <a:cs typeface="Times New Roman" panose="02020603050405020304" pitchFamily="18" charset="0"/>
              </a:rPr>
              <a:t>be </a:t>
            </a:r>
            <a:r>
              <a:rPr lang="en-US" dirty="0">
                <a:latin typeface="Times New Roman" panose="02020603050405020304" pitchFamily="18" charset="0"/>
                <a:cs typeface="Times New Roman" panose="02020603050405020304" pitchFamily="18" charset="0"/>
              </a:rPr>
              <a:t>added, moved and removed around the house at different times by different family members who share the </a:t>
            </a:r>
            <a:r>
              <a:rPr lang="en-US" dirty="0" smtClean="0">
                <a:latin typeface="Times New Roman" panose="02020603050405020304" pitchFamily="18" charset="0"/>
                <a:cs typeface="Times New Roman" panose="02020603050405020304" pitchFamily="18" charset="0"/>
              </a:rPr>
              <a:t>items. This allows the people living in that specific house to find, use, and move the items to different locations within the house. Additionally, it allows </a:t>
            </a:r>
            <a:r>
              <a:rPr lang="en-US" dirty="0">
                <a:latin typeface="Times New Roman" panose="02020603050405020304" pitchFamily="18" charset="0"/>
                <a:cs typeface="Times New Roman" panose="02020603050405020304" pitchFamily="18" charset="0"/>
              </a:rPr>
              <a:t>the tracking of items that are located anywhere within a </a:t>
            </a:r>
            <a:r>
              <a:rPr lang="en-US" dirty="0" smtClean="0">
                <a:latin typeface="Times New Roman" panose="02020603050405020304" pitchFamily="18" charset="0"/>
                <a:cs typeface="Times New Roman" panose="02020603050405020304" pitchFamily="18" charset="0"/>
              </a:rPr>
              <a:t>house at any time. </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647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br>
              <a:rPr lang="en-US" dirty="0" smtClean="0"/>
            </a:br>
            <a:r>
              <a:rPr lang="en-US" sz="3200" dirty="0">
                <a:latin typeface="Times New Roman" panose="02020603050405020304" pitchFamily="18" charset="0"/>
                <a:cs typeface="Times New Roman" panose="02020603050405020304" pitchFamily="18" charset="0"/>
              </a:rPr>
              <a:t>Populating </a:t>
            </a:r>
            <a:r>
              <a:rPr lang="en-US" sz="3200" dirty="0" smtClean="0">
                <a:latin typeface="Times New Roman" panose="02020603050405020304" pitchFamily="18" charset="0"/>
                <a:cs typeface="Times New Roman" panose="02020603050405020304" pitchFamily="18" charset="0"/>
              </a:rPr>
              <a:t>the </a:t>
            </a:r>
            <a:r>
              <a:rPr lang="en-US" sz="3200" dirty="0" smtClean="0">
                <a:latin typeface="Times New Roman" panose="02020603050405020304" pitchFamily="18" charset="0"/>
                <a:cs typeface="Times New Roman" panose="02020603050405020304" pitchFamily="18" charset="0"/>
              </a:rPr>
              <a:t>ITEM </a:t>
            </a:r>
            <a:r>
              <a:rPr lang="en-US" sz="3200" dirty="0" smtClean="0">
                <a:latin typeface="Times New Roman" panose="02020603050405020304" pitchFamily="18" charset="0"/>
                <a:cs typeface="Times New Roman" panose="02020603050405020304" pitchFamily="18" charset="0"/>
              </a:rPr>
              <a:t>relation </a:t>
            </a:r>
            <a:r>
              <a:rPr lang="en-US" sz="3200" dirty="0">
                <a:latin typeface="Times New Roman" panose="02020603050405020304" pitchFamily="18" charset="0"/>
                <a:cs typeface="Times New Roman" panose="02020603050405020304" pitchFamily="18" charset="0"/>
              </a:rPr>
              <a:t>with </a:t>
            </a:r>
            <a:r>
              <a:rPr lang="en-US" sz="3200" dirty="0" smtClean="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Text Placeholder 2"/>
          <p:cNvSpPr>
            <a:spLocks noGrp="1"/>
          </p:cNvSpPr>
          <p:nvPr>
            <p:ph type="body" idx="1"/>
          </p:nvPr>
        </p:nvSpPr>
        <p:spPr/>
        <p:txBody>
          <a:bodyPr/>
          <a:lstStyle/>
          <a:p>
            <a:endParaRPr lang="en-US" dirty="0" smtClean="0"/>
          </a:p>
          <a:p>
            <a:endParaRPr lang="en-US" dirty="0"/>
          </a:p>
          <a:p>
            <a:r>
              <a:rPr lang="en-US" dirty="0" smtClean="0"/>
              <a:t>Populating ITEM</a:t>
            </a:r>
            <a:endParaRPr lang="en-US" dirty="0"/>
          </a:p>
        </p:txBody>
      </p:sp>
      <p:sp>
        <p:nvSpPr>
          <p:cNvPr id="5" name="Text Placeholder 4"/>
          <p:cNvSpPr>
            <a:spLocks noGrp="1"/>
          </p:cNvSpPr>
          <p:nvPr>
            <p:ph type="body" sz="quarter" idx="3"/>
          </p:nvPr>
        </p:nvSpPr>
        <p:spPr/>
        <p:txBody>
          <a:bodyPr/>
          <a:lstStyle/>
          <a:p>
            <a:r>
              <a:rPr lang="en-US" dirty="0" smtClean="0"/>
              <a:t>Description</a:t>
            </a:r>
            <a:endParaRPr lang="en-US" dirty="0"/>
          </a:p>
        </p:txBody>
      </p:sp>
      <p:sp>
        <p:nvSpPr>
          <p:cNvPr id="6" name="Content Placeholder 5"/>
          <p:cNvSpPr>
            <a:spLocks noGrp="1"/>
          </p:cNvSpPr>
          <p:nvPr>
            <p:ph sz="quarter" idx="4"/>
          </p:nvPr>
        </p:nvSpPr>
        <p:spPr>
          <a:xfrm>
            <a:off x="1103312" y="4557932"/>
            <a:ext cx="9334915" cy="1698406"/>
          </a:xfrm>
        </p:spPr>
        <p:txBody>
          <a:bodyPr/>
          <a:lstStyle/>
          <a:p>
            <a:pPr marL="0" indent="0" algn="ctr">
              <a:buNone/>
            </a:pPr>
            <a:r>
              <a:rPr lang="en-US" dirty="0" smtClean="0"/>
              <a:t>This relation identifies the items that will be stored and tracked in different houses in the database</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2" y="1918494"/>
            <a:ext cx="9334915" cy="2466975"/>
          </a:xfrm>
        </p:spPr>
      </p:pic>
    </p:spTree>
    <p:extLst>
      <p:ext uri="{BB962C8B-B14F-4D97-AF65-F5344CB8AC3E}">
        <p14:creationId xmlns:p14="http://schemas.microsoft.com/office/powerpoint/2010/main" val="926071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br>
              <a:rPr lang="en-US" dirty="0" smtClean="0"/>
            </a:br>
            <a:r>
              <a:rPr lang="en-US" sz="3200" dirty="0" smtClean="0">
                <a:latin typeface="Times New Roman" panose="02020603050405020304" pitchFamily="18" charset="0"/>
                <a:cs typeface="Times New Roman" panose="02020603050405020304" pitchFamily="18" charset="0"/>
              </a:rPr>
              <a:t>Populating </a:t>
            </a:r>
            <a:r>
              <a:rPr lang="en-US" sz="3200" dirty="0" smtClean="0">
                <a:latin typeface="Times New Roman" panose="02020603050405020304" pitchFamily="18" charset="0"/>
                <a:cs typeface="Times New Roman" panose="02020603050405020304" pitchFamily="18" charset="0"/>
              </a:rPr>
              <a:t>the </a:t>
            </a:r>
            <a:r>
              <a:rPr lang="en-US" sz="3200" dirty="0" smtClean="0">
                <a:latin typeface="Times New Roman" panose="02020603050405020304" pitchFamily="18" charset="0"/>
                <a:cs typeface="Times New Roman" panose="02020603050405020304" pitchFamily="18" charset="0"/>
              </a:rPr>
              <a:t>ITEM_LOCATION </a:t>
            </a:r>
            <a:r>
              <a:rPr lang="en-US" sz="3200" dirty="0" smtClean="0">
                <a:latin typeface="Times New Roman" panose="02020603050405020304" pitchFamily="18" charset="0"/>
                <a:cs typeface="Times New Roman" panose="02020603050405020304" pitchFamily="18" charset="0"/>
              </a:rPr>
              <a:t>relation </a:t>
            </a:r>
            <a:r>
              <a:rPr lang="en-US" sz="3200" dirty="0">
                <a:latin typeface="Times New Roman" panose="02020603050405020304" pitchFamily="18" charset="0"/>
                <a:cs typeface="Times New Roman" panose="02020603050405020304" pitchFamily="18" charset="0"/>
              </a:rPr>
              <a:t>with </a:t>
            </a:r>
            <a:r>
              <a:rPr lang="en-US" sz="3200" dirty="0" smtClean="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Text Placeholder 2"/>
          <p:cNvSpPr>
            <a:spLocks noGrp="1"/>
          </p:cNvSpPr>
          <p:nvPr>
            <p:ph type="body" idx="1"/>
          </p:nvPr>
        </p:nvSpPr>
        <p:spPr/>
        <p:txBody>
          <a:bodyPr/>
          <a:lstStyle/>
          <a:p>
            <a:endParaRPr lang="en-US" dirty="0" smtClean="0"/>
          </a:p>
          <a:p>
            <a:endParaRPr lang="en-US" dirty="0"/>
          </a:p>
          <a:p>
            <a:r>
              <a:rPr lang="en-US" dirty="0" smtClean="0"/>
              <a:t>Populating ITEM_LOCATION</a:t>
            </a:r>
            <a:endParaRPr lang="en-US" dirty="0"/>
          </a:p>
        </p:txBody>
      </p:sp>
      <p:sp>
        <p:nvSpPr>
          <p:cNvPr id="5" name="Text Placeholder 4"/>
          <p:cNvSpPr>
            <a:spLocks noGrp="1"/>
          </p:cNvSpPr>
          <p:nvPr>
            <p:ph type="body" sz="quarter" idx="3"/>
          </p:nvPr>
        </p:nvSpPr>
        <p:spPr/>
        <p:txBody>
          <a:bodyPr/>
          <a:lstStyle/>
          <a:p>
            <a:r>
              <a:rPr lang="en-US" dirty="0" smtClean="0"/>
              <a:t>Description</a:t>
            </a:r>
            <a:endParaRPr lang="en-US" dirty="0"/>
          </a:p>
        </p:txBody>
      </p:sp>
      <p:sp>
        <p:nvSpPr>
          <p:cNvPr id="6" name="Content Placeholder 5"/>
          <p:cNvSpPr>
            <a:spLocks noGrp="1"/>
          </p:cNvSpPr>
          <p:nvPr>
            <p:ph sz="quarter" idx="4"/>
          </p:nvPr>
        </p:nvSpPr>
        <p:spPr>
          <a:xfrm>
            <a:off x="1103313" y="4526916"/>
            <a:ext cx="10024512" cy="1729422"/>
          </a:xfrm>
        </p:spPr>
        <p:txBody>
          <a:bodyPr/>
          <a:lstStyle/>
          <a:p>
            <a:pPr marL="0" indent="0" algn="ctr">
              <a:buNone/>
            </a:pPr>
            <a:endParaRPr lang="en-US" dirty="0" smtClean="0"/>
          </a:p>
          <a:p>
            <a:pPr marL="0" indent="0" algn="ctr">
              <a:buNone/>
            </a:pPr>
            <a:r>
              <a:rPr lang="en-US" dirty="0" smtClean="0"/>
              <a:t>This relation identifies the location of all items in the Database as well as tracking their owner</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136142"/>
            <a:ext cx="10024512" cy="2390774"/>
          </a:xfrm>
        </p:spPr>
      </p:pic>
    </p:spTree>
    <p:extLst>
      <p:ext uri="{BB962C8B-B14F-4D97-AF65-F5344CB8AC3E}">
        <p14:creationId xmlns:p14="http://schemas.microsoft.com/office/powerpoint/2010/main" val="53342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Demonstrations</a:t>
            </a:r>
          </a:p>
        </p:txBody>
      </p:sp>
      <p:sp>
        <p:nvSpPr>
          <p:cNvPr id="3" name="Content Placeholder 2"/>
          <p:cNvSpPr>
            <a:spLocks noGrp="1"/>
          </p:cNvSpPr>
          <p:nvPr>
            <p:ph idx="1"/>
          </p:nvPr>
        </p:nvSpPr>
        <p:spPr>
          <a:xfrm>
            <a:off x="1103312" y="1403798"/>
            <a:ext cx="8946541" cy="2099057"/>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 Implementation </a:t>
            </a:r>
            <a:r>
              <a:rPr lang="en-US" dirty="0">
                <a:latin typeface="Times New Roman" panose="02020603050405020304" pitchFamily="18" charset="0"/>
                <a:cs typeface="Times New Roman" panose="02020603050405020304" pitchFamily="18" charset="0"/>
              </a:rPr>
              <a:t>of the database</a:t>
            </a:r>
          </a:p>
          <a:p>
            <a:pPr marL="0" indent="0">
              <a:buNone/>
            </a:pPr>
            <a:r>
              <a:rPr lang="en-US" dirty="0" smtClean="0">
                <a:latin typeface="Times New Roman" panose="02020603050405020304" pitchFamily="18" charset="0"/>
                <a:cs typeface="Times New Roman" panose="02020603050405020304" pitchFamily="18" charset="0"/>
              </a:rPr>
              <a:t>	Implementing </a:t>
            </a:r>
            <a:r>
              <a:rPr lang="en-US" dirty="0">
                <a:latin typeface="Times New Roman" panose="02020603050405020304" pitchFamily="18" charset="0"/>
                <a:cs typeface="Times New Roman" panose="02020603050405020304" pitchFamily="18" charset="0"/>
              </a:rPr>
              <a:t>the Design for the database involves drafting in accordance with the UML, ERD and database schema. Additionally, it </a:t>
            </a:r>
            <a:r>
              <a:rPr lang="en-US" dirty="0" smtClean="0">
                <a:latin typeface="Times New Roman" panose="02020603050405020304" pitchFamily="18" charset="0"/>
                <a:cs typeface="Times New Roman" panose="02020603050405020304" pitchFamily="18" charset="0"/>
              </a:rPr>
              <a:t>involved the </a:t>
            </a:r>
            <a:r>
              <a:rPr lang="en-US" dirty="0">
                <a:latin typeface="Times New Roman" panose="02020603050405020304" pitchFamily="18" charset="0"/>
                <a:cs typeface="Times New Roman" panose="02020603050405020304" pitchFamily="18" charset="0"/>
              </a:rPr>
              <a:t>normalization of relations. </a:t>
            </a:r>
          </a:p>
        </p:txBody>
      </p:sp>
    </p:spTree>
    <p:extLst>
      <p:ext uri="{BB962C8B-B14F-4D97-AF65-F5344CB8AC3E}">
        <p14:creationId xmlns:p14="http://schemas.microsoft.com/office/powerpoint/2010/main" val="2118406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smtClean="0"/>
              <a:t>Demonstrations</a:t>
            </a:r>
            <a:r>
              <a:rPr lang="en-US" dirty="0"/>
              <a:t/>
            </a:r>
            <a:br>
              <a:rPr lang="en-US" dirty="0"/>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Querying the database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450167" y="2982334"/>
            <a:ext cx="5655212" cy="2352243"/>
          </a:xfrm>
        </p:spPr>
        <p:txBody>
          <a:bodyPr>
            <a:normAutofit lnSpcReduction="10000"/>
          </a:bodyPr>
          <a:lstStyle/>
          <a:p>
            <a:pPr marL="0" indent="0">
              <a:buNone/>
            </a:pPr>
            <a:endParaRPr lang="en-US" dirty="0"/>
          </a:p>
          <a:p>
            <a:pPr marL="0" indent="0">
              <a:buNone/>
            </a:pPr>
            <a:r>
              <a:rPr lang="en-US" dirty="0" smtClean="0"/>
              <a:t>	SELECT </a:t>
            </a:r>
            <a:r>
              <a:rPr lang="en-US" dirty="0" err="1"/>
              <a:t>item.Description</a:t>
            </a:r>
            <a:r>
              <a:rPr lang="en-US" dirty="0"/>
              <a:t>, </a:t>
            </a:r>
            <a:r>
              <a:rPr lang="en-US" dirty="0" smtClean="0"/>
              <a:t>	</a:t>
            </a:r>
            <a:r>
              <a:rPr lang="en-US" dirty="0" err="1" smtClean="0"/>
              <a:t>family_member.F_name</a:t>
            </a:r>
            <a:r>
              <a:rPr lang="en-US" dirty="0"/>
              <a:t>, </a:t>
            </a:r>
            <a:r>
              <a:rPr lang="en-US" dirty="0" smtClean="0"/>
              <a:t>	</a:t>
            </a:r>
            <a:r>
              <a:rPr lang="en-US" dirty="0" err="1" smtClean="0"/>
              <a:t>family_member.L_name</a:t>
            </a:r>
            <a:r>
              <a:rPr lang="en-US" dirty="0" smtClean="0"/>
              <a:t> </a:t>
            </a:r>
          </a:p>
          <a:p>
            <a:pPr marL="0" indent="0">
              <a:buNone/>
            </a:pPr>
            <a:r>
              <a:rPr lang="en-US" dirty="0"/>
              <a:t>	</a:t>
            </a:r>
            <a:r>
              <a:rPr lang="en-US" dirty="0" smtClean="0"/>
              <a:t>FROM item</a:t>
            </a:r>
          </a:p>
          <a:p>
            <a:pPr marL="0" indent="0">
              <a:buNone/>
            </a:pPr>
            <a:r>
              <a:rPr lang="en-US" dirty="0"/>
              <a:t>	</a:t>
            </a:r>
            <a:r>
              <a:rPr lang="en-US" dirty="0" smtClean="0"/>
              <a:t>JOIN </a:t>
            </a:r>
            <a:r>
              <a:rPr lang="en-US" dirty="0" err="1" smtClean="0"/>
              <a:t>family_member</a:t>
            </a:r>
            <a:r>
              <a:rPr lang="en-US" dirty="0" smtClean="0"/>
              <a:t> ON </a:t>
            </a:r>
          </a:p>
          <a:p>
            <a:pPr marL="0" indent="0">
              <a:buNone/>
            </a:pPr>
            <a:r>
              <a:rPr lang="en-US" dirty="0" smtClean="0"/>
              <a:t>	</a:t>
            </a:r>
            <a:r>
              <a:rPr lang="en-US" dirty="0" err="1" smtClean="0"/>
              <a:t>Item.Item_owner</a:t>
            </a:r>
            <a:r>
              <a:rPr lang="en-US" dirty="0" smtClean="0"/>
              <a:t> = </a:t>
            </a:r>
            <a:r>
              <a:rPr lang="en-US" dirty="0" err="1" smtClean="0"/>
              <a:t>family_member.Family_id</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6732" y="2982334"/>
            <a:ext cx="3664102" cy="2352243"/>
          </a:xfrm>
          <a:prstGeom prst="rect">
            <a:avLst/>
          </a:prstGeom>
        </p:spPr>
      </p:pic>
    </p:spTree>
    <p:extLst>
      <p:ext uri="{BB962C8B-B14F-4D97-AF65-F5344CB8AC3E}">
        <p14:creationId xmlns:p14="http://schemas.microsoft.com/office/powerpoint/2010/main" val="3925553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r>
              <a:rPr lang="en-US" dirty="0"/>
              <a:t/>
            </a:r>
            <a:br>
              <a:rPr lang="en-US" dirty="0"/>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Querying the database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646111" y="2982334"/>
            <a:ext cx="5332657" cy="2352243"/>
          </a:xfrm>
        </p:spPr>
        <p:txBody>
          <a:bodyPr>
            <a:normAutofit lnSpcReduction="10000"/>
          </a:bodyPr>
          <a:lstStyle/>
          <a:p>
            <a:pPr marL="0" indent="0">
              <a:buNone/>
            </a:pPr>
            <a:endParaRPr lang="en-US" dirty="0" smtClean="0"/>
          </a:p>
          <a:p>
            <a:pPr marL="0" indent="0">
              <a:buNone/>
            </a:pPr>
            <a:r>
              <a:rPr lang="en-US" dirty="0" smtClean="0"/>
              <a:t>SELECT </a:t>
            </a:r>
            <a:r>
              <a:rPr lang="en-US" dirty="0" err="1"/>
              <a:t>room.Description</a:t>
            </a:r>
            <a:r>
              <a:rPr lang="en-US" dirty="0"/>
              <a:t> , </a:t>
            </a:r>
            <a:endParaRPr lang="en-US" dirty="0" smtClean="0"/>
          </a:p>
          <a:p>
            <a:pPr marL="0" indent="0">
              <a:buNone/>
            </a:pPr>
            <a:r>
              <a:rPr lang="en-US" dirty="0" err="1" smtClean="0"/>
              <a:t>item.Description</a:t>
            </a:r>
            <a:endParaRPr lang="en-US" dirty="0" smtClean="0"/>
          </a:p>
          <a:p>
            <a:pPr marL="0" indent="0">
              <a:buNone/>
            </a:pPr>
            <a:r>
              <a:rPr lang="en-US" dirty="0" smtClean="0"/>
              <a:t>FROM room</a:t>
            </a:r>
          </a:p>
          <a:p>
            <a:pPr marL="0" indent="0">
              <a:buNone/>
            </a:pPr>
            <a:r>
              <a:rPr lang="en-US" dirty="0" smtClean="0"/>
              <a:t>JOIN item</a:t>
            </a:r>
          </a:p>
          <a:p>
            <a:pPr marL="0" indent="0">
              <a:buNone/>
            </a:pPr>
            <a:r>
              <a:rPr lang="en-US" dirty="0" smtClean="0"/>
              <a:t>ON </a:t>
            </a:r>
            <a:r>
              <a:rPr lang="en-US" dirty="0" err="1"/>
              <a:t>room.Room_owner</a:t>
            </a:r>
            <a:r>
              <a:rPr lang="en-US" dirty="0"/>
              <a:t> = </a:t>
            </a:r>
            <a:r>
              <a:rPr lang="en-US" dirty="0" err="1"/>
              <a:t>item.Item_owner</a:t>
            </a:r>
            <a:r>
              <a:rPr lang="en-US" dirty="0"/>
              <a:t>;</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47573" y="2982334"/>
            <a:ext cx="3803196" cy="2352243"/>
          </a:xfrm>
        </p:spPr>
      </p:pic>
    </p:spTree>
    <p:extLst>
      <p:ext uri="{BB962C8B-B14F-4D97-AF65-F5344CB8AC3E}">
        <p14:creationId xmlns:p14="http://schemas.microsoft.com/office/powerpoint/2010/main" val="1604176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r>
              <a:rPr lang="en-US" dirty="0"/>
              <a:t/>
            </a:r>
            <a:br>
              <a:rPr lang="en-US" dirty="0"/>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Querying the database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646111" y="2983802"/>
            <a:ext cx="6021150" cy="2798019"/>
          </a:xfrm>
        </p:spPr>
        <p:txBody>
          <a:bodyPr/>
          <a:lstStyle/>
          <a:p>
            <a:pPr marL="0" indent="0">
              <a:buNone/>
            </a:pPr>
            <a:r>
              <a:rPr lang="en-US" dirty="0"/>
              <a:t>SELECT </a:t>
            </a:r>
            <a:r>
              <a:rPr lang="en-US" dirty="0" err="1"/>
              <a:t>house.addr</a:t>
            </a:r>
            <a:r>
              <a:rPr lang="en-US" dirty="0"/>
              <a:t> , </a:t>
            </a:r>
            <a:r>
              <a:rPr lang="en-US" dirty="0" err="1"/>
              <a:t>family_member.F_name</a:t>
            </a:r>
            <a:r>
              <a:rPr lang="en-US" dirty="0"/>
              <a:t> , </a:t>
            </a:r>
            <a:r>
              <a:rPr lang="en-US" dirty="0" err="1"/>
              <a:t>family_member.L_name</a:t>
            </a:r>
            <a:endParaRPr lang="en-US" dirty="0"/>
          </a:p>
          <a:p>
            <a:pPr marL="0" indent="0">
              <a:buNone/>
            </a:pPr>
            <a:r>
              <a:rPr lang="en-US" dirty="0"/>
              <a:t>FROM house , </a:t>
            </a:r>
            <a:r>
              <a:rPr lang="en-US" dirty="0" err="1"/>
              <a:t>family_member</a:t>
            </a:r>
            <a:r>
              <a:rPr lang="en-US" dirty="0"/>
              <a:t>, </a:t>
            </a:r>
            <a:r>
              <a:rPr lang="en-US" dirty="0" err="1"/>
              <a:t>house_of_fmbr</a:t>
            </a:r>
            <a:endParaRPr lang="en-US" dirty="0"/>
          </a:p>
          <a:p>
            <a:pPr marL="0" indent="0">
              <a:buNone/>
            </a:pPr>
            <a:r>
              <a:rPr lang="en-US" dirty="0"/>
              <a:t>WHERE </a:t>
            </a:r>
            <a:r>
              <a:rPr lang="en-US" dirty="0" err="1"/>
              <a:t>house.house_id</a:t>
            </a:r>
            <a:r>
              <a:rPr lang="en-US" dirty="0"/>
              <a:t> = </a:t>
            </a:r>
            <a:r>
              <a:rPr lang="en-US" dirty="0" err="1"/>
              <a:t>house_of_fmbr.House_id</a:t>
            </a:r>
            <a:r>
              <a:rPr lang="en-US" dirty="0"/>
              <a:t> AND </a:t>
            </a:r>
            <a:r>
              <a:rPr lang="en-US" dirty="0" err="1"/>
              <a:t>house_of_fmbr.Family_id</a:t>
            </a:r>
            <a:r>
              <a:rPr lang="en-US" dirty="0"/>
              <a:t> = </a:t>
            </a:r>
            <a:r>
              <a:rPr lang="en-US" dirty="0" err="1"/>
              <a:t>family_member.Family_id</a:t>
            </a:r>
            <a:endParaRPr lang="en-US" dirty="0"/>
          </a:p>
          <a:p>
            <a:pPr marL="0" indent="0">
              <a:buNone/>
            </a:pPr>
            <a:r>
              <a:rPr lang="en-US" dirty="0"/>
              <a:t>GROUP BY </a:t>
            </a:r>
            <a:r>
              <a:rPr lang="en-US" dirty="0" err="1"/>
              <a:t>family_member.L_name</a:t>
            </a:r>
            <a:endParaRPr lang="en-US" dirty="0"/>
          </a:p>
          <a:p>
            <a:pPr marL="0" indent="0">
              <a:buNone/>
            </a:pPr>
            <a:r>
              <a:rPr lang="en-US" dirty="0"/>
              <a:t>ORDER BY </a:t>
            </a:r>
            <a:r>
              <a:rPr lang="en-US" dirty="0" err="1"/>
              <a:t>family_member.Family_id</a:t>
            </a:r>
            <a:r>
              <a:rPr lang="en-US" dirty="0"/>
              <a:t>;</a:t>
            </a:r>
          </a:p>
        </p:txBody>
      </p:sp>
      <p:pic>
        <p:nvPicPr>
          <p:cNvPr id="5" name="Content Placeholder 4"/>
          <p:cNvPicPr preferRelativeResize="0">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7490452" y="3445451"/>
            <a:ext cx="4343852" cy="1347942"/>
          </a:xfrm>
        </p:spPr>
      </p:pic>
    </p:spTree>
    <p:extLst>
      <p:ext uri="{BB962C8B-B14F-4D97-AF65-F5344CB8AC3E}">
        <p14:creationId xmlns:p14="http://schemas.microsoft.com/office/powerpoint/2010/main" val="1621921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Demonstrations</a:t>
            </a:r>
            <a:r>
              <a:rPr lang="en-US" dirty="0"/>
              <a:t/>
            </a:r>
            <a:br>
              <a:rPr lang="en-US" dirty="0"/>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Querying the database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534572" y="2588455"/>
            <a:ext cx="5458265" cy="3667883"/>
          </a:xfrm>
        </p:spPr>
        <p:txBody>
          <a:bodyPr/>
          <a:lstStyle/>
          <a:p>
            <a:pPr marL="0" indent="0">
              <a:buNone/>
            </a:pPr>
            <a:r>
              <a:rPr lang="en-US" dirty="0"/>
              <a:t>SELECT </a:t>
            </a:r>
            <a:r>
              <a:rPr lang="en-US" dirty="0" err="1"/>
              <a:t>item.Description</a:t>
            </a:r>
            <a:r>
              <a:rPr lang="en-US" dirty="0"/>
              <a:t> , </a:t>
            </a:r>
            <a:r>
              <a:rPr lang="en-US" dirty="0" err="1"/>
              <a:t>family_member.F_name</a:t>
            </a:r>
            <a:r>
              <a:rPr lang="en-US" dirty="0"/>
              <a:t> , </a:t>
            </a:r>
            <a:r>
              <a:rPr lang="en-US" dirty="0" err="1"/>
              <a:t>family_member.M_init</a:t>
            </a:r>
            <a:r>
              <a:rPr lang="en-US" dirty="0"/>
              <a:t> , </a:t>
            </a:r>
            <a:r>
              <a:rPr lang="en-US" dirty="0" err="1" smtClean="0"/>
              <a:t>family_member.L_name</a:t>
            </a:r>
            <a:endParaRPr lang="en-US" dirty="0" smtClean="0"/>
          </a:p>
          <a:p>
            <a:pPr marL="0" indent="0">
              <a:buNone/>
            </a:pPr>
            <a:r>
              <a:rPr lang="en-US" dirty="0" smtClean="0"/>
              <a:t>FROM </a:t>
            </a:r>
            <a:r>
              <a:rPr lang="en-US" dirty="0"/>
              <a:t>item , </a:t>
            </a:r>
            <a:r>
              <a:rPr lang="en-US" dirty="0" err="1" smtClean="0"/>
              <a:t>family_member</a:t>
            </a:r>
            <a:endParaRPr lang="en-US" dirty="0" smtClean="0"/>
          </a:p>
          <a:p>
            <a:pPr marL="0" indent="0">
              <a:buNone/>
            </a:pPr>
            <a:r>
              <a:rPr lang="en-US" dirty="0" smtClean="0"/>
              <a:t>WHERE </a:t>
            </a:r>
            <a:r>
              <a:rPr lang="en-US" dirty="0" err="1"/>
              <a:t>item.Item_owner</a:t>
            </a:r>
            <a:r>
              <a:rPr lang="en-US" dirty="0"/>
              <a:t> = </a:t>
            </a:r>
            <a:r>
              <a:rPr lang="en-US" dirty="0" err="1"/>
              <a:t>family_member.Family_id</a:t>
            </a:r>
            <a:r>
              <a:rPr lang="en-US" dirty="0"/>
              <a:t> AND </a:t>
            </a:r>
            <a:r>
              <a:rPr lang="en-US" dirty="0" err="1"/>
              <a:t>family_member.Sex</a:t>
            </a:r>
            <a:r>
              <a:rPr lang="en-US" dirty="0"/>
              <a:t> = </a:t>
            </a:r>
            <a:r>
              <a:rPr lang="en-US" dirty="0" smtClean="0"/>
              <a:t>'F‘</a:t>
            </a:r>
          </a:p>
          <a:p>
            <a:pPr marL="0" indent="0">
              <a:buNone/>
            </a:pPr>
            <a:r>
              <a:rPr lang="en-US" dirty="0" smtClean="0"/>
              <a:t>GROUP </a:t>
            </a:r>
            <a:r>
              <a:rPr lang="en-US" dirty="0"/>
              <a:t>BY </a:t>
            </a:r>
            <a:r>
              <a:rPr lang="en-US" dirty="0" err="1"/>
              <a:t>family_member.F_nameORDER</a:t>
            </a:r>
            <a:r>
              <a:rPr lang="en-US" dirty="0"/>
              <a:t> BY </a:t>
            </a:r>
            <a:r>
              <a:rPr lang="en-US" dirty="0" err="1"/>
              <a:t>item.Description</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3529" y="3524187"/>
            <a:ext cx="5313525" cy="667986"/>
          </a:xfrm>
        </p:spPr>
      </p:pic>
    </p:spTree>
    <p:extLst>
      <p:ext uri="{BB962C8B-B14F-4D97-AF65-F5344CB8AC3E}">
        <p14:creationId xmlns:p14="http://schemas.microsoft.com/office/powerpoint/2010/main" val="1900626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Demonstrations</a:t>
            </a:r>
            <a:r>
              <a:rPr lang="en-US" dirty="0"/>
              <a:t/>
            </a:r>
            <a:br>
              <a:rPr lang="en-US" dirty="0"/>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Querying the database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534572" y="2982351"/>
            <a:ext cx="5458265" cy="2082019"/>
          </a:xfrm>
        </p:spPr>
        <p:txBody>
          <a:bodyPr>
            <a:normAutofit lnSpcReduction="10000"/>
          </a:bodyPr>
          <a:lstStyle/>
          <a:p>
            <a:pPr marL="0" indent="0">
              <a:buNone/>
            </a:pPr>
            <a:r>
              <a:rPr lang="en-US" dirty="0"/>
              <a:t>SELECT </a:t>
            </a:r>
            <a:r>
              <a:rPr lang="en-US" dirty="0" err="1"/>
              <a:t>family_member.Age</a:t>
            </a:r>
            <a:r>
              <a:rPr lang="en-US" dirty="0"/>
              <a:t> , </a:t>
            </a:r>
            <a:r>
              <a:rPr lang="en-US" dirty="0" err="1"/>
              <a:t>family_member.F_name</a:t>
            </a:r>
            <a:r>
              <a:rPr lang="en-US" dirty="0"/>
              <a:t> , </a:t>
            </a:r>
            <a:r>
              <a:rPr lang="en-US" dirty="0" err="1"/>
              <a:t>family_member.M_init</a:t>
            </a:r>
            <a:r>
              <a:rPr lang="en-US" dirty="0"/>
              <a:t> , </a:t>
            </a:r>
            <a:r>
              <a:rPr lang="en-US" dirty="0" err="1" smtClean="0"/>
              <a:t>family_member.L_name</a:t>
            </a:r>
            <a:endParaRPr lang="en-US" dirty="0" smtClean="0"/>
          </a:p>
          <a:p>
            <a:pPr marL="0" indent="0">
              <a:buNone/>
            </a:pPr>
            <a:r>
              <a:rPr lang="en-US" dirty="0" smtClean="0"/>
              <a:t>FROM </a:t>
            </a:r>
            <a:r>
              <a:rPr lang="en-US" dirty="0" err="1" smtClean="0"/>
              <a:t>family_member</a:t>
            </a:r>
            <a:endParaRPr lang="en-US" dirty="0" smtClean="0"/>
          </a:p>
          <a:p>
            <a:pPr marL="0" indent="0">
              <a:buNone/>
            </a:pPr>
            <a:r>
              <a:rPr lang="en-US" dirty="0" smtClean="0"/>
              <a:t>GROUP </a:t>
            </a:r>
            <a:r>
              <a:rPr lang="en-US" dirty="0"/>
              <a:t>BY </a:t>
            </a:r>
            <a:r>
              <a:rPr lang="en-US" dirty="0" err="1" smtClean="0"/>
              <a:t>family_member.Age</a:t>
            </a:r>
            <a:endParaRPr lang="en-US" dirty="0" smtClean="0"/>
          </a:p>
          <a:p>
            <a:pPr marL="0" indent="0">
              <a:buNone/>
            </a:pPr>
            <a:r>
              <a:rPr lang="en-US" dirty="0" smtClean="0"/>
              <a:t>HAVING </a:t>
            </a:r>
            <a:r>
              <a:rPr lang="en-US" dirty="0" err="1"/>
              <a:t>family_member.Age</a:t>
            </a:r>
            <a:r>
              <a:rPr lang="en-US" dirty="0"/>
              <a:t> &gt; '25'</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2837" y="3249858"/>
            <a:ext cx="5486400" cy="1295400"/>
          </a:xfrm>
        </p:spPr>
      </p:pic>
    </p:spTree>
    <p:extLst>
      <p:ext uri="{BB962C8B-B14F-4D97-AF65-F5344CB8AC3E}">
        <p14:creationId xmlns:p14="http://schemas.microsoft.com/office/powerpoint/2010/main" val="474408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1103312" y="1403798"/>
            <a:ext cx="8946541" cy="3576165"/>
          </a:xfrm>
        </p:spPr>
        <p:txBody>
          <a:bodyPr/>
          <a:lstStyle/>
          <a:p>
            <a:r>
              <a:rPr lang="en-US" dirty="0" smtClean="0"/>
              <a:t>As demonstrated before the database has been implemented, populated, and tested with several queries that reflect the correct operation of the database.</a:t>
            </a:r>
          </a:p>
          <a:p>
            <a:pPr marL="0" indent="0">
              <a:buNone/>
            </a:pPr>
            <a:endParaRPr lang="en-US" dirty="0" smtClean="0"/>
          </a:p>
          <a:p>
            <a:r>
              <a:rPr lang="en-US" dirty="0" smtClean="0"/>
              <a:t> The database we have created can be commercialized to households to assist them in effectively tracking shared Items across one or multiple homes. </a:t>
            </a:r>
            <a:endParaRPr lang="en-US" dirty="0"/>
          </a:p>
        </p:txBody>
      </p:sp>
    </p:spTree>
    <p:extLst>
      <p:ext uri="{BB962C8B-B14F-4D97-AF65-F5344CB8AC3E}">
        <p14:creationId xmlns:p14="http://schemas.microsoft.com/office/powerpoint/2010/main" val="1831721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03312" y="1481071"/>
            <a:ext cx="8946541" cy="3593206"/>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Each house in the database is made </a:t>
            </a:r>
            <a:r>
              <a:rPr lang="en-US" dirty="0">
                <a:latin typeface="Times New Roman" panose="02020603050405020304" pitchFamily="18" charset="0"/>
                <a:cs typeface="Times New Roman" panose="02020603050405020304" pitchFamily="18" charset="0"/>
              </a:rPr>
              <a:t>up of several different floors with each floor containing different number of </a:t>
            </a:r>
            <a:r>
              <a:rPr lang="en-US" dirty="0" smtClean="0">
                <a:latin typeface="Times New Roman" panose="02020603050405020304" pitchFamily="18" charset="0"/>
                <a:cs typeface="Times New Roman" panose="02020603050405020304" pitchFamily="18" charset="0"/>
              </a:rPr>
              <a:t> unique rooms and with </a:t>
            </a:r>
            <a:r>
              <a:rPr lang="en-US" dirty="0">
                <a:latin typeface="Times New Roman" panose="02020603050405020304" pitchFamily="18" charset="0"/>
                <a:cs typeface="Times New Roman" panose="02020603050405020304" pitchFamily="18" charset="0"/>
              </a:rPr>
              <a:t>a specific </a:t>
            </a:r>
            <a:r>
              <a:rPr lang="en-US" dirty="0" smtClean="0">
                <a:latin typeface="Times New Roman" panose="02020603050405020304" pitchFamily="18" charset="0"/>
                <a:cs typeface="Times New Roman" panose="02020603050405020304" pitchFamily="18" charset="0"/>
              </a:rPr>
              <a:t>room located only on a single floor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house will also have a unique number of floors with each floor having a unique number of rooms.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Additionally, </a:t>
            </a:r>
            <a:r>
              <a:rPr lang="en-US" dirty="0">
                <a:latin typeface="Times New Roman" panose="02020603050405020304" pitchFamily="18" charset="0"/>
                <a:cs typeface="Times New Roman" panose="02020603050405020304" pitchFamily="18" charset="0"/>
              </a:rPr>
              <a:t>the floors of the house can include an attic and a basement. Although these are not usually referred to as additional floors in the house, items can still be stored in these additional floors. Furthermore, these rooms may contain multiple storage locations such as closest, safes, cabinets and so on with each of them holding one or more items. </a:t>
            </a:r>
          </a:p>
        </p:txBody>
      </p:sp>
    </p:spTree>
    <p:extLst>
      <p:ext uri="{BB962C8B-B14F-4D97-AF65-F5344CB8AC3E}">
        <p14:creationId xmlns:p14="http://schemas.microsoft.com/office/powerpoint/2010/main" val="2642049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103312" y="1545465"/>
            <a:ext cx="8946541" cy="3567448"/>
          </a:xfrm>
        </p:spPr>
        <p:txBody>
          <a:bodyPr/>
          <a:lstStyle/>
          <a:p>
            <a:pPr marL="0" indent="0">
              <a:buNone/>
            </a:pPr>
            <a:r>
              <a:rPr lang="en-US" dirty="0" smtClean="0">
                <a:latin typeface="Times New Roman" panose="02020603050405020304" pitchFamily="18" charset="0"/>
                <a:cs typeface="Times New Roman" panose="02020603050405020304" pitchFamily="18" charset="0"/>
              </a:rPr>
              <a:t>	Items stored in the storage locations are either shared by a certain number of family members while </a:t>
            </a:r>
            <a:r>
              <a:rPr lang="en-US" dirty="0">
                <a:latin typeface="Times New Roman" panose="02020603050405020304" pitchFamily="18" charset="0"/>
                <a:cs typeface="Times New Roman" panose="02020603050405020304" pitchFamily="18" charset="0"/>
              </a:rPr>
              <a:t>other items can be shared by multiple family </a:t>
            </a:r>
            <a:r>
              <a:rPr lang="en-US" dirty="0" smtClean="0">
                <a:latin typeface="Times New Roman" panose="02020603050405020304" pitchFamily="18" charset="0"/>
                <a:cs typeface="Times New Roman" panose="02020603050405020304" pitchFamily="18" charset="0"/>
              </a:rPr>
              <a:t>members. For instance items such </a:t>
            </a:r>
            <a:r>
              <a:rPr lang="en-US" dirty="0">
                <a:latin typeface="Times New Roman" panose="02020603050405020304" pitchFamily="18" charset="0"/>
                <a:cs typeface="Times New Roman" panose="02020603050405020304" pitchFamily="18" charset="0"/>
              </a:rPr>
              <a:t>as clothing, cell phones and computers can only be shared by specific family members </a:t>
            </a:r>
            <a:r>
              <a:rPr lang="en-US" dirty="0" smtClean="0">
                <a:latin typeface="Times New Roman" panose="02020603050405020304" pitchFamily="18" charset="0"/>
                <a:cs typeface="Times New Roman" panose="02020603050405020304" pitchFamily="18" charset="0"/>
              </a:rPr>
              <a:t>which other items such </a:t>
            </a:r>
            <a:r>
              <a:rPr lang="en-US" dirty="0">
                <a:latin typeface="Times New Roman" panose="02020603050405020304" pitchFamily="18" charset="0"/>
                <a:cs typeface="Times New Roman" panose="02020603050405020304" pitchFamily="18" charset="0"/>
              </a:rPr>
              <a:t>as a Television control, chairs and fans can be shared by multiple family members.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Furthermore, family </a:t>
            </a:r>
            <a:r>
              <a:rPr lang="en-US" dirty="0">
                <a:latin typeface="Times New Roman" panose="02020603050405020304" pitchFamily="18" charset="0"/>
                <a:cs typeface="Times New Roman" panose="02020603050405020304" pitchFamily="18" charset="0"/>
              </a:rPr>
              <a:t>members living in a house can have their own rooms. They possess certain items and share them with other family members. Since they share these items, the items can be moved around the house to different rooms and within the rooms from one storage location to another. Different family members can also move the same items at any dates and times. </a:t>
            </a:r>
          </a:p>
          <a:p>
            <a:pPr marL="0" indent="0">
              <a:buNone/>
            </a:pPr>
            <a:endParaRPr lang="en-US" dirty="0"/>
          </a:p>
        </p:txBody>
      </p:sp>
    </p:spTree>
    <p:extLst>
      <p:ext uri="{BB962C8B-B14F-4D97-AF65-F5344CB8AC3E}">
        <p14:creationId xmlns:p14="http://schemas.microsoft.com/office/powerpoint/2010/main" val="4018876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103312" y="1545465"/>
            <a:ext cx="8946541" cy="3567448"/>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When a new Item is registered in the Database the following information must be entered: </a:t>
            </a:r>
          </a:p>
          <a:p>
            <a:r>
              <a:rPr lang="en-US" dirty="0" err="1" smtClean="0">
                <a:latin typeface="Times New Roman" panose="02020603050405020304" pitchFamily="18" charset="0"/>
                <a:cs typeface="Times New Roman" panose="02020603050405020304" pitchFamily="18" charset="0"/>
              </a:rPr>
              <a:t>Item_id</a:t>
            </a:r>
            <a:r>
              <a:rPr lang="en-US" dirty="0" smtClean="0">
                <a:latin typeface="Times New Roman" panose="02020603050405020304" pitchFamily="18" charset="0"/>
                <a:cs typeface="Times New Roman" panose="02020603050405020304" pitchFamily="18" charset="0"/>
              </a:rPr>
              <a:t> </a:t>
            </a:r>
          </a:p>
          <a:p>
            <a:r>
              <a:rPr lang="en-US" dirty="0" err="1" smtClean="0">
                <a:latin typeface="Times New Roman" panose="02020603050405020304" pitchFamily="18" charset="0"/>
                <a:cs typeface="Times New Roman" panose="02020603050405020304" pitchFamily="18" charset="0"/>
              </a:rPr>
              <a:t>Item_owner</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Room_id</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Room_owner</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Floor_numb</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House_id</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Storage_id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0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Implementation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674254"/>
            <a:ext cx="8946541" cy="4574145"/>
          </a:xfrm>
        </p:spPr>
        <p:txBody>
          <a:bodyPr/>
          <a:lstStyle/>
          <a:p>
            <a:pPr marL="0" indent="0">
              <a:buNone/>
            </a:pPr>
            <a:r>
              <a:rPr lang="en-US" sz="2400" dirty="0" smtClean="0">
                <a:cs typeface="Arial" panose="020B0604020202020204" pitchFamily="34" charset="0"/>
              </a:rPr>
              <a:t>The steps we to took towards implementation include:</a:t>
            </a:r>
          </a:p>
          <a:p>
            <a:pPr lvl="1"/>
            <a:r>
              <a:rPr lang="en-US" sz="2000" dirty="0" smtClean="0">
                <a:latin typeface="Times New Roman" panose="02020603050405020304" pitchFamily="18" charset="0"/>
                <a:cs typeface="Times New Roman" panose="02020603050405020304" pitchFamily="18" charset="0"/>
              </a:rPr>
              <a:t>Designing </a:t>
            </a:r>
            <a:r>
              <a:rPr lang="en-US" sz="2000" dirty="0">
                <a:latin typeface="Times New Roman" panose="02020603050405020304" pitchFamily="18" charset="0"/>
                <a:cs typeface="Times New Roman" panose="02020603050405020304" pitchFamily="18" charset="0"/>
              </a:rPr>
              <a:t>the mini-world for the database </a:t>
            </a:r>
            <a:r>
              <a:rPr lang="en-US" sz="2000" dirty="0" smtClean="0">
                <a:latin typeface="Times New Roman" panose="02020603050405020304" pitchFamily="18" charset="0"/>
                <a:cs typeface="Times New Roman" panose="02020603050405020304" pitchFamily="18" charset="0"/>
              </a:rPr>
              <a:t>system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Designing the Unified </a:t>
            </a:r>
            <a:r>
              <a:rPr lang="en-US" sz="2000" dirty="0">
                <a:latin typeface="Times New Roman" panose="02020603050405020304" pitchFamily="18" charset="0"/>
                <a:cs typeface="Times New Roman" panose="02020603050405020304" pitchFamily="18" charset="0"/>
              </a:rPr>
              <a:t>Modeling Language (UML) </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Designing the </a:t>
            </a:r>
            <a:r>
              <a:rPr lang="en-US" sz="2000" dirty="0">
                <a:latin typeface="Times New Roman" panose="02020603050405020304" pitchFamily="18" charset="0"/>
                <a:cs typeface="Times New Roman" panose="02020603050405020304" pitchFamily="18" charset="0"/>
              </a:rPr>
              <a:t>Entity Relationship Diagram </a:t>
            </a:r>
            <a:r>
              <a:rPr lang="en-US" sz="2000" dirty="0" smtClean="0">
                <a:latin typeface="Times New Roman" panose="02020603050405020304" pitchFamily="18" charset="0"/>
                <a:cs typeface="Times New Roman" panose="02020603050405020304" pitchFamily="18" charset="0"/>
              </a:rPr>
              <a:t>(ERD)</a:t>
            </a:r>
          </a:p>
          <a:p>
            <a:pPr lvl="1"/>
            <a:r>
              <a:rPr lang="en-US" sz="2000" dirty="0" smtClean="0">
                <a:latin typeface="Times New Roman" panose="02020603050405020304" pitchFamily="18" charset="0"/>
                <a:cs typeface="Times New Roman" panose="02020603050405020304" pitchFamily="18" charset="0"/>
              </a:rPr>
              <a:t>Mapping </a:t>
            </a:r>
            <a:r>
              <a:rPr lang="en-US" sz="2000" dirty="0">
                <a:latin typeface="Times New Roman" panose="02020603050405020304" pitchFamily="18" charset="0"/>
                <a:cs typeface="Times New Roman" panose="02020603050405020304" pitchFamily="18" charset="0"/>
              </a:rPr>
              <a:t>the House ERD Schema into a Relational Database </a:t>
            </a:r>
            <a:r>
              <a:rPr lang="en-US" sz="2000" dirty="0" smtClean="0">
                <a:latin typeface="Times New Roman" panose="02020603050405020304" pitchFamily="18" charset="0"/>
                <a:cs typeface="Times New Roman" panose="02020603050405020304" pitchFamily="18" charset="0"/>
              </a:rPr>
              <a:t>		     Schema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Normalizing the relationships </a:t>
            </a:r>
          </a:p>
          <a:p>
            <a:pPr lvl="1"/>
            <a:r>
              <a:rPr lang="en-US" sz="2000" dirty="0" smtClean="0">
                <a:latin typeface="Times New Roman" panose="02020603050405020304" pitchFamily="18" charset="0"/>
                <a:cs typeface="Times New Roman" panose="02020603050405020304" pitchFamily="18" charset="0"/>
              </a:rPr>
              <a:t>Implementation the database</a:t>
            </a:r>
          </a:p>
          <a:p>
            <a:pPr lvl="1"/>
            <a:r>
              <a:rPr lang="en-US" sz="2000" dirty="0" smtClean="0">
                <a:latin typeface="Times New Roman" panose="02020603050405020304" pitchFamily="18" charset="0"/>
                <a:cs typeface="Times New Roman" panose="02020603050405020304" pitchFamily="18" charset="0"/>
              </a:rPr>
              <a:t>Populating the relations with data and</a:t>
            </a:r>
          </a:p>
          <a:p>
            <a:pPr lvl="1"/>
            <a:r>
              <a:rPr lang="en-US" sz="2000" dirty="0" smtClean="0">
                <a:latin typeface="Times New Roman" panose="02020603050405020304" pitchFamily="18" charset="0"/>
                <a:cs typeface="Times New Roman" panose="02020603050405020304" pitchFamily="18" charset="0"/>
              </a:rPr>
              <a:t>Querying the database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223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4110"/>
          </a:xfrm>
        </p:spPr>
        <p:txBody>
          <a:bodyPr/>
          <a:lstStyle/>
          <a:p>
            <a:r>
              <a:rPr lang="en-US" dirty="0" smtClean="0"/>
              <a:t>Demonstrations</a:t>
            </a:r>
            <a:endParaRPr lang="en-US" dirty="0"/>
          </a:p>
        </p:txBody>
      </p:sp>
      <p:sp>
        <p:nvSpPr>
          <p:cNvPr id="3" name="Content Placeholder 2"/>
          <p:cNvSpPr>
            <a:spLocks noGrp="1"/>
          </p:cNvSpPr>
          <p:nvPr>
            <p:ph idx="1"/>
          </p:nvPr>
        </p:nvSpPr>
        <p:spPr>
          <a:xfrm>
            <a:off x="1103312" y="1390918"/>
            <a:ext cx="8946541" cy="5318976"/>
          </a:xfrm>
        </p:spPr>
        <p:txBody>
          <a:bodyPr>
            <a:normAutofit fontScale="77500" lnSpcReduction="20000"/>
          </a:bodyPr>
          <a:lstStyle/>
          <a:p>
            <a:pPr marL="0" indent="0">
              <a:buNone/>
            </a:pPr>
            <a:r>
              <a:rPr lang="en-US" sz="2900" dirty="0" smtClean="0">
                <a:latin typeface="Times New Roman" panose="02020603050405020304" pitchFamily="18" charset="0"/>
                <a:cs typeface="Times New Roman" panose="02020603050405020304" pitchFamily="18" charset="0"/>
              </a:rPr>
              <a:t>Designing </a:t>
            </a:r>
            <a:r>
              <a:rPr lang="en-US" sz="2900" dirty="0">
                <a:latin typeface="Times New Roman" panose="02020603050405020304" pitchFamily="18" charset="0"/>
                <a:cs typeface="Times New Roman" panose="02020603050405020304" pitchFamily="18" charset="0"/>
              </a:rPr>
              <a:t>the </a:t>
            </a:r>
            <a:r>
              <a:rPr lang="en-US" sz="2900" dirty="0" smtClean="0">
                <a:latin typeface="Times New Roman" panose="02020603050405020304" pitchFamily="18" charset="0"/>
                <a:cs typeface="Times New Roman" panose="02020603050405020304" pitchFamily="18" charset="0"/>
              </a:rPr>
              <a:t>Mini-World</a:t>
            </a:r>
          </a:p>
          <a:p>
            <a:pPr marL="0" indent="0">
              <a:buNone/>
            </a:pPr>
            <a:r>
              <a:rPr lang="en-US" dirty="0" smtClean="0">
                <a:latin typeface="Times New Roman" panose="02020603050405020304" pitchFamily="18" charset="0"/>
                <a:cs typeface="Times New Roman" panose="02020603050405020304" pitchFamily="18" charset="0"/>
              </a:rPr>
              <a:t>	 This step covers the focus of the project, the points we are interested in and how our points of interest are related to each other.  The project focuses on creating a database for a house in order to track items in any location within a house. </a:t>
            </a:r>
          </a:p>
          <a:p>
            <a:pPr marL="0" indent="0">
              <a:buNone/>
            </a:pPr>
            <a:r>
              <a:rPr lang="en-US" dirty="0" smtClean="0">
                <a:latin typeface="Times New Roman" panose="02020603050405020304" pitchFamily="18" charset="0"/>
                <a:cs typeface="Times New Roman" panose="02020603050405020304" pitchFamily="18" charset="0"/>
              </a:rPr>
              <a:t>Out points of interest are:</a:t>
            </a:r>
          </a:p>
          <a:p>
            <a:pPr marL="0" indent="0">
              <a:buNone/>
            </a:pPr>
            <a:r>
              <a:rPr lang="en-US" dirty="0" smtClean="0">
                <a:latin typeface="Times New Roman" panose="02020603050405020304" pitchFamily="18" charset="0"/>
                <a:cs typeface="Times New Roman" panose="02020603050405020304" pitchFamily="18" charset="0"/>
              </a:rPr>
              <a:t>	1) House</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2) Storage </a:t>
            </a:r>
            <a:r>
              <a:rPr lang="en-US" dirty="0">
                <a:latin typeface="Times New Roman" panose="02020603050405020304" pitchFamily="18" charset="0"/>
                <a:cs typeface="Times New Roman" panose="02020603050405020304" pitchFamily="18" charset="0"/>
              </a:rPr>
              <a:t>locations within the house</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2.1 Number of floors</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2.2 </a:t>
            </a:r>
            <a:r>
              <a:rPr lang="en-US" dirty="0">
                <a:latin typeface="Times New Roman" panose="02020603050405020304" pitchFamily="18" charset="0"/>
                <a:cs typeface="Times New Roman" panose="02020603050405020304" pitchFamily="18" charset="0"/>
              </a:rPr>
              <a:t>Number of rooms</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2.3 </a:t>
            </a:r>
            <a:r>
              <a:rPr lang="en-US" dirty="0">
                <a:latin typeface="Times New Roman" panose="02020603050405020304" pitchFamily="18" charset="0"/>
                <a:cs typeface="Times New Roman" panose="02020603050405020304" pitchFamily="18" charset="0"/>
              </a:rPr>
              <a:t>Additional storage locations in those rooms can contain</a:t>
            </a:r>
          </a:p>
          <a:p>
            <a:pPr marL="0" lvl="0" indent="0" fontAlgn="base">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2.3.1 Closets/Desks </a:t>
            </a:r>
            <a:r>
              <a:rPr lang="en-US" dirty="0">
                <a:latin typeface="Times New Roman" panose="02020603050405020304" pitchFamily="18" charset="0"/>
                <a:cs typeface="Times New Roman" panose="02020603050405020304" pitchFamily="18" charset="0"/>
              </a:rPr>
              <a:t>inside </a:t>
            </a:r>
            <a:r>
              <a:rPr lang="en-US" dirty="0" smtClean="0">
                <a:latin typeface="Times New Roman" panose="02020603050405020304" pitchFamily="18" charset="0"/>
                <a:cs typeface="Times New Roman" panose="02020603050405020304" pitchFamily="18" charset="0"/>
              </a:rPr>
              <a:t>rooms</a:t>
            </a:r>
          </a:p>
          <a:p>
            <a:pPr marL="0" lvl="0" indent="0" fontAlgn="base">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2.3.2 Desks </a:t>
            </a:r>
            <a:r>
              <a:rPr lang="en-US" dirty="0">
                <a:latin typeface="Times New Roman" panose="02020603050405020304" pitchFamily="18" charset="0"/>
                <a:cs typeface="Times New Roman" panose="02020603050405020304" pitchFamily="18" charset="0"/>
              </a:rPr>
              <a:t>inside rooms</a:t>
            </a:r>
          </a:p>
          <a:p>
            <a:pPr marL="0" lvl="0" indent="0" fontAlgn="base">
              <a:buNone/>
            </a:pPr>
            <a:r>
              <a:rPr lang="en-US" dirty="0" smtClean="0">
                <a:latin typeface="Times New Roman" panose="02020603050405020304" pitchFamily="18" charset="0"/>
                <a:cs typeface="Times New Roman" panose="02020603050405020304" pitchFamily="18" charset="0"/>
              </a:rPr>
              <a:t>			2.3.3 Cabinets </a:t>
            </a:r>
            <a:r>
              <a:rPr lang="en-US" dirty="0">
                <a:latin typeface="Times New Roman" panose="02020603050405020304" pitchFamily="18" charset="0"/>
                <a:cs typeface="Times New Roman" panose="02020603050405020304" pitchFamily="18" charset="0"/>
              </a:rPr>
              <a:t>in living </a:t>
            </a:r>
            <a:r>
              <a:rPr lang="en-US" dirty="0" smtClean="0">
                <a:latin typeface="Times New Roman" panose="02020603050405020304" pitchFamily="18" charset="0"/>
                <a:cs typeface="Times New Roman" panose="02020603050405020304" pitchFamily="18" charset="0"/>
              </a:rPr>
              <a:t>room</a:t>
            </a:r>
          </a:p>
          <a:p>
            <a:pPr marL="0" lvl="0" indent="0" fontAlgn="base">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2.3.4 Tool </a:t>
            </a:r>
            <a:r>
              <a:rPr lang="en-US" dirty="0">
                <a:latin typeface="Times New Roman" panose="02020603050405020304" pitchFamily="18" charset="0"/>
                <a:cs typeface="Times New Roman" panose="02020603050405020304" pitchFamily="18" charset="0"/>
              </a:rPr>
              <a:t>box in garage</a:t>
            </a:r>
          </a:p>
          <a:p>
            <a:pPr marL="0" lvl="0" indent="0" fontAlgn="base">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3) Family </a:t>
            </a:r>
            <a:r>
              <a:rPr lang="en-US" dirty="0">
                <a:latin typeface="Times New Roman" panose="02020603050405020304" pitchFamily="18" charset="0"/>
                <a:cs typeface="Times New Roman" panose="02020603050405020304" pitchFamily="18" charset="0"/>
              </a:rPr>
              <a:t>members </a:t>
            </a:r>
          </a:p>
          <a:p>
            <a:pPr marL="0" lvl="0" indent="0">
              <a:buNone/>
            </a:pPr>
            <a:r>
              <a:rPr lang="en-US" dirty="0" smtClean="0">
                <a:latin typeface="Times New Roman" panose="02020603050405020304" pitchFamily="18" charset="0"/>
                <a:cs typeface="Times New Roman" panose="02020603050405020304" pitchFamily="18" charset="0"/>
              </a:rPr>
              <a:t>	 4) Shared </a:t>
            </a:r>
            <a:r>
              <a:rPr lang="en-US" dirty="0">
                <a:latin typeface="Times New Roman" panose="02020603050405020304" pitchFamily="18" charset="0"/>
                <a:cs typeface="Times New Roman" panose="02020603050405020304" pitchFamily="18" charset="0"/>
              </a:rPr>
              <a:t>items</a:t>
            </a:r>
          </a:p>
          <a:p>
            <a:pPr marL="0" lvl="0" indent="0">
              <a:buNone/>
            </a:pPr>
            <a:r>
              <a:rPr lang="en-US" dirty="0" smtClean="0">
                <a:latin typeface="Times New Roman" panose="02020603050405020304" pitchFamily="18" charset="0"/>
                <a:cs typeface="Times New Roman" panose="02020603050405020304" pitchFamily="18" charset="0"/>
              </a:rPr>
              <a:t>	 5) The </a:t>
            </a:r>
            <a:r>
              <a:rPr lang="en-US" dirty="0">
                <a:latin typeface="Times New Roman" panose="02020603050405020304" pitchFamily="18" charset="0"/>
                <a:cs typeface="Times New Roman" panose="02020603050405020304" pitchFamily="18" charset="0"/>
              </a:rPr>
              <a:t>date the items </a:t>
            </a:r>
            <a:r>
              <a:rPr lang="en-US" dirty="0" smtClean="0">
                <a:latin typeface="Times New Roman" panose="02020603050405020304" pitchFamily="18" charset="0"/>
                <a:cs typeface="Times New Roman" panose="02020603050405020304" pitchFamily="18" charset="0"/>
              </a:rPr>
              <a:t>were placed at a certain storage location.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930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2747"/>
          </a:xfrm>
        </p:spPr>
        <p:txBody>
          <a:bodyPr/>
          <a:lstStyle/>
          <a:p>
            <a:r>
              <a:rPr lang="en-US" dirty="0"/>
              <a:t>Demonstrations</a:t>
            </a:r>
          </a:p>
        </p:txBody>
      </p:sp>
      <p:sp>
        <p:nvSpPr>
          <p:cNvPr id="3" name="Content Placeholder 2"/>
          <p:cNvSpPr>
            <a:spLocks noGrp="1"/>
          </p:cNvSpPr>
          <p:nvPr>
            <p:ph idx="1"/>
          </p:nvPr>
        </p:nvSpPr>
        <p:spPr>
          <a:xfrm>
            <a:off x="1103312" y="1266092"/>
            <a:ext cx="8946541" cy="4982308"/>
          </a:xfrm>
        </p:spPr>
        <p:txBody>
          <a:bodyPr>
            <a:normAutofit/>
          </a:bodyPr>
          <a:lstStyle/>
          <a:p>
            <a:pPr marL="0" indent="0" algn="ctr">
              <a:buNone/>
            </a:pPr>
            <a:r>
              <a:rPr lang="en-US" dirty="0" smtClean="0">
                <a:latin typeface="Times New Roman" panose="02020603050405020304" pitchFamily="18" charset="0"/>
                <a:cs typeface="Times New Roman" panose="02020603050405020304" pitchFamily="18" charset="0"/>
              </a:rPr>
              <a:t>Designing </a:t>
            </a:r>
            <a:r>
              <a:rPr lang="en-US" dirty="0">
                <a:latin typeface="Times New Roman" panose="02020603050405020304" pitchFamily="18" charset="0"/>
                <a:cs typeface="Times New Roman" panose="02020603050405020304" pitchFamily="18" charset="0"/>
              </a:rPr>
              <a:t>the Unified Modeling Language (UML)</a:t>
            </a:r>
            <a:endParaRPr lang="en-US" dirty="0"/>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30" y="1659988"/>
            <a:ext cx="8947523" cy="5064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4353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a:t>
            </a:r>
          </a:p>
        </p:txBody>
      </p:sp>
      <p:sp>
        <p:nvSpPr>
          <p:cNvPr id="3" name="Content Placeholder 2"/>
          <p:cNvSpPr>
            <a:spLocks noGrp="1"/>
          </p:cNvSpPr>
          <p:nvPr>
            <p:ph idx="1"/>
          </p:nvPr>
        </p:nvSpPr>
        <p:spPr>
          <a:xfrm>
            <a:off x="1103312" y="1181686"/>
            <a:ext cx="8946541" cy="5066714"/>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Designing </a:t>
            </a:r>
            <a:r>
              <a:rPr lang="en-US" dirty="0">
                <a:latin typeface="Times New Roman" panose="02020603050405020304" pitchFamily="18" charset="0"/>
                <a:cs typeface="Times New Roman" panose="02020603050405020304" pitchFamily="18" charset="0"/>
              </a:rPr>
              <a:t>the Entity Relationship Diagram (ERD</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725" y="1645920"/>
            <a:ext cx="8473186" cy="5078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74142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653</TotalTime>
  <Words>377</Words>
  <Application>Microsoft Office PowerPoint</Application>
  <PresentationFormat>Widescreen</PresentationFormat>
  <Paragraphs>177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Century Gothic</vt:lpstr>
      <vt:lpstr>Franklin Gothic Medium</vt:lpstr>
      <vt:lpstr>Times New Roman</vt:lpstr>
      <vt:lpstr>Wingdings</vt:lpstr>
      <vt:lpstr>Wingdings 3</vt:lpstr>
      <vt:lpstr>Ion</vt:lpstr>
      <vt:lpstr>  Item Database in a House  </vt:lpstr>
      <vt:lpstr>Introduction</vt:lpstr>
      <vt:lpstr>Summary</vt:lpstr>
      <vt:lpstr>Summary</vt:lpstr>
      <vt:lpstr>Summary</vt:lpstr>
      <vt:lpstr>Implementation</vt:lpstr>
      <vt:lpstr>Demonstrations</vt:lpstr>
      <vt:lpstr>Demonstrations</vt:lpstr>
      <vt:lpstr>Demonstrations</vt:lpstr>
      <vt:lpstr>Demonstrations</vt:lpstr>
      <vt:lpstr>Demonstrations</vt:lpstr>
      <vt:lpstr>Demonstrations</vt:lpstr>
      <vt:lpstr>Demonstrations</vt:lpstr>
      <vt:lpstr>Demonstrations Populating the HOUSE relation with data </vt:lpstr>
      <vt:lpstr>Demonstrations Populating the FLOOR relation with data </vt:lpstr>
      <vt:lpstr>Demonstrations Populating the ROOM relation with data </vt:lpstr>
      <vt:lpstr>Demonstrations Populating the STORAGE relation with data </vt:lpstr>
      <vt:lpstr>Demonstrations  Populating the FAMILY_MEMBER relations with data </vt:lpstr>
      <vt:lpstr>Demonstrations Populating the HOUSE_OF_FMBR relation with data </vt:lpstr>
      <vt:lpstr>Demonstrations Populating the ITEM relation with data </vt:lpstr>
      <vt:lpstr>Demonstrations Populating the ITEM_LOCATION relation with data </vt:lpstr>
      <vt:lpstr>Demonstrations</vt:lpstr>
      <vt:lpstr> Demonstrations  Querying the database  </vt:lpstr>
      <vt:lpstr>Demonstrations  Querying the database  </vt:lpstr>
      <vt:lpstr>Demonstrations  Querying the database  </vt:lpstr>
      <vt:lpstr>Demonstrations  Querying the database  </vt:lpstr>
      <vt:lpstr> Demonstrations  Querying the database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Database in a House</dc:title>
  <dc:creator>Natnael kebede</dc:creator>
  <cp:lastModifiedBy>Natnael kebede</cp:lastModifiedBy>
  <cp:revision>97</cp:revision>
  <dcterms:created xsi:type="dcterms:W3CDTF">2017-12-01T02:18:07Z</dcterms:created>
  <dcterms:modified xsi:type="dcterms:W3CDTF">2017-12-03T06:03:28Z</dcterms:modified>
</cp:coreProperties>
</file>