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5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DE1D-7701-464D-A910-D54445533C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28126C-3457-4E53-8511-40528801D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13E6BF-4354-4979-90D2-C5FE25193E08}"/>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5" name="Footer Placeholder 4">
            <a:extLst>
              <a:ext uri="{FF2B5EF4-FFF2-40B4-BE49-F238E27FC236}">
                <a16:creationId xmlns:a16="http://schemas.microsoft.com/office/drawing/2014/main" id="{EF561852-9934-4BE1-BDA1-7FB11FF0E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FF9F7-B600-4F53-9CEF-7C2EE3958B7A}"/>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251633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039C-3DDF-49FE-9D35-850EF95E66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D8789-5887-40A9-A79B-1A1328DA3B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CC8A0-3335-41C9-A30D-85203D48434D}"/>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5" name="Footer Placeholder 4">
            <a:extLst>
              <a:ext uri="{FF2B5EF4-FFF2-40B4-BE49-F238E27FC236}">
                <a16:creationId xmlns:a16="http://schemas.microsoft.com/office/drawing/2014/main" id="{09873C72-AC91-4BAC-93BF-64F49B586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DC7C7-FFE2-453C-B99F-6BFB02A17940}"/>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276898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E5D78-2031-4759-8ECA-209AEAA31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8C33AB-B607-4400-88EC-46C7A01146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8A224-C705-47F2-A9B4-CFA90CEA947E}"/>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5" name="Footer Placeholder 4">
            <a:extLst>
              <a:ext uri="{FF2B5EF4-FFF2-40B4-BE49-F238E27FC236}">
                <a16:creationId xmlns:a16="http://schemas.microsoft.com/office/drawing/2014/main" id="{78248EC7-B912-40D6-B03E-B90DB92E9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F829C-92CD-4460-9F28-A91D2D1A6861}"/>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106259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5181-1A71-4476-B4DD-71F1787EE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A6692-3266-444C-A13B-2798275213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C67B4-1C1C-492A-BDB6-3D21BCFF0943}"/>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5" name="Footer Placeholder 4">
            <a:extLst>
              <a:ext uri="{FF2B5EF4-FFF2-40B4-BE49-F238E27FC236}">
                <a16:creationId xmlns:a16="http://schemas.microsoft.com/office/drawing/2014/main" id="{C0510391-B235-4E20-80AD-AA3007AF1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612D2-343C-4FB3-BB16-FA0CE967564B}"/>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394410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784B-A1DB-4C41-BADC-8BA90B7AC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7A264F-137E-47B1-B74D-53904D59D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B53780-FB86-48D8-BE57-B7BC01C5F4C7}"/>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5" name="Footer Placeholder 4">
            <a:extLst>
              <a:ext uri="{FF2B5EF4-FFF2-40B4-BE49-F238E27FC236}">
                <a16:creationId xmlns:a16="http://schemas.microsoft.com/office/drawing/2014/main" id="{73B60865-E0B6-4F37-84CB-061EED51A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290CD-72A6-4DB3-BA02-4AE1E5135AA5}"/>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344273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2941-505D-4674-BC74-5BB37B7D6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1023E-D0AC-412B-AE85-53CED046A6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6E331F-6381-4AA7-9DCA-1AACE0A83C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4BCF2B-A7A1-4F31-86E1-444DC9FD75B4}"/>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6" name="Footer Placeholder 5">
            <a:extLst>
              <a:ext uri="{FF2B5EF4-FFF2-40B4-BE49-F238E27FC236}">
                <a16:creationId xmlns:a16="http://schemas.microsoft.com/office/drawing/2014/main" id="{3E6F6E6C-95F7-4F31-9C6E-B9770FEAB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89E43-00DF-4F60-B1F5-B479214348F1}"/>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121380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CEFE-6141-4FF9-AE8B-F702D399AE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8E5195-0A59-40AE-B4D0-9557AFDA9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75AF8F-0265-4F20-8E6C-D90A10D88C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1FAB46-F57D-4C05-9E3B-C6E5EE77A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C4E31A-9798-4389-9277-092892BE10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9EE92-7DA4-437B-A1ED-47313D4EFB24}"/>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8" name="Footer Placeholder 7">
            <a:extLst>
              <a:ext uri="{FF2B5EF4-FFF2-40B4-BE49-F238E27FC236}">
                <a16:creationId xmlns:a16="http://schemas.microsoft.com/office/drawing/2014/main" id="{5E936DD4-B2B9-4E5F-BABF-A58E70EBDD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49B415-34EE-4C50-AF47-3DD26F6898AF}"/>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283945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3B4-8740-4BC1-AFF8-41F070D2EF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97272F-D282-4A8F-A90E-96EC22D5A08B}"/>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4" name="Footer Placeholder 3">
            <a:extLst>
              <a:ext uri="{FF2B5EF4-FFF2-40B4-BE49-F238E27FC236}">
                <a16:creationId xmlns:a16="http://schemas.microsoft.com/office/drawing/2014/main" id="{767B3805-F4E2-460C-BCBB-649DDDE22C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8DBD08-1231-4F87-A716-0D104415FB46}"/>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271544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7CB15-4F8E-4828-9544-1BDFC4F7B74F}"/>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3" name="Footer Placeholder 2">
            <a:extLst>
              <a:ext uri="{FF2B5EF4-FFF2-40B4-BE49-F238E27FC236}">
                <a16:creationId xmlns:a16="http://schemas.microsoft.com/office/drawing/2014/main" id="{E2C51EBC-E7B5-4D09-9C75-FF1DB884C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EE438D-0C2A-41F4-BF18-FDA720CE59E5}"/>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335345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4686-788B-4A9B-993A-6EC42FD44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43C2B7-3CD9-4636-BEA6-2301E546E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BAB31-C341-4716-9FFA-13ADB1179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7C3199-9D66-49EB-BF82-44ADB7681B06}"/>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6" name="Footer Placeholder 5">
            <a:extLst>
              <a:ext uri="{FF2B5EF4-FFF2-40B4-BE49-F238E27FC236}">
                <a16:creationId xmlns:a16="http://schemas.microsoft.com/office/drawing/2014/main" id="{7325CC6E-211F-45BF-A074-2F82CBE83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98B4A-3011-489E-BEAE-7518647B757A}"/>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231837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7396-2C33-4200-A087-E888F7862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F55E6-7EB0-43DE-867D-43789CE21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8D56AE-2042-437E-9443-AE5C5E70D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502259-BD34-454C-96A1-BABD10B28674}"/>
              </a:ext>
            </a:extLst>
          </p:cNvPr>
          <p:cNvSpPr>
            <a:spLocks noGrp="1"/>
          </p:cNvSpPr>
          <p:nvPr>
            <p:ph type="dt" sz="half" idx="10"/>
          </p:nvPr>
        </p:nvSpPr>
        <p:spPr/>
        <p:txBody>
          <a:bodyPr/>
          <a:lstStyle/>
          <a:p>
            <a:fld id="{9C58DF34-831C-445D-9B73-DD78B9F955F9}" type="datetimeFigureOut">
              <a:rPr lang="en-US" smtClean="0"/>
              <a:t>3/29/2020</a:t>
            </a:fld>
            <a:endParaRPr lang="en-US"/>
          </a:p>
        </p:txBody>
      </p:sp>
      <p:sp>
        <p:nvSpPr>
          <p:cNvPr id="6" name="Footer Placeholder 5">
            <a:extLst>
              <a:ext uri="{FF2B5EF4-FFF2-40B4-BE49-F238E27FC236}">
                <a16:creationId xmlns:a16="http://schemas.microsoft.com/office/drawing/2014/main" id="{0990F0AC-8459-400E-A369-994B5F0BD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24A68-DCFB-47FB-8138-AEB82C028891}"/>
              </a:ext>
            </a:extLst>
          </p:cNvPr>
          <p:cNvSpPr>
            <a:spLocks noGrp="1"/>
          </p:cNvSpPr>
          <p:nvPr>
            <p:ph type="sldNum" sz="quarter" idx="12"/>
          </p:nvPr>
        </p:nvSpPr>
        <p:spPr/>
        <p:txBody>
          <a:bodyPr/>
          <a:lstStyle/>
          <a:p>
            <a:fld id="{635E83BB-E694-41B3-B71F-A87998F13861}" type="slidenum">
              <a:rPr lang="en-US" smtClean="0"/>
              <a:t>‹#›</a:t>
            </a:fld>
            <a:endParaRPr lang="en-US"/>
          </a:p>
        </p:txBody>
      </p:sp>
    </p:spTree>
    <p:extLst>
      <p:ext uri="{BB962C8B-B14F-4D97-AF65-F5344CB8AC3E}">
        <p14:creationId xmlns:p14="http://schemas.microsoft.com/office/powerpoint/2010/main" val="287986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8B3C5-766D-4F42-BEA6-101EE3ED3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51E987-345A-418F-A1FF-95D71726A3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A3A07-4F53-4221-8583-4B0C75D94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8DF34-831C-445D-9B73-DD78B9F955F9}" type="datetimeFigureOut">
              <a:rPr lang="en-US" smtClean="0"/>
              <a:t>3/29/2020</a:t>
            </a:fld>
            <a:endParaRPr lang="en-US"/>
          </a:p>
        </p:txBody>
      </p:sp>
      <p:sp>
        <p:nvSpPr>
          <p:cNvPr id="5" name="Footer Placeholder 4">
            <a:extLst>
              <a:ext uri="{FF2B5EF4-FFF2-40B4-BE49-F238E27FC236}">
                <a16:creationId xmlns:a16="http://schemas.microsoft.com/office/drawing/2014/main" id="{8C2A3840-B2CC-48DB-9BE8-56F9C3C9E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0D1337-AFDF-4F2B-845E-9DC28BDAC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E83BB-E694-41B3-B71F-A87998F13861}" type="slidenum">
              <a:rPr lang="en-US" smtClean="0"/>
              <a:t>‹#›</a:t>
            </a:fld>
            <a:endParaRPr lang="en-US"/>
          </a:p>
        </p:txBody>
      </p:sp>
    </p:spTree>
    <p:extLst>
      <p:ext uri="{BB962C8B-B14F-4D97-AF65-F5344CB8AC3E}">
        <p14:creationId xmlns:p14="http://schemas.microsoft.com/office/powerpoint/2010/main" val="12648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D955-D11C-4099-982F-DDA01B5E362E}"/>
              </a:ext>
            </a:extLst>
          </p:cNvPr>
          <p:cNvSpPr>
            <a:spLocks noGrp="1"/>
          </p:cNvSpPr>
          <p:nvPr>
            <p:ph type="ctrTitle"/>
          </p:nvPr>
        </p:nvSpPr>
        <p:spPr/>
        <p:txBody>
          <a:bodyPr/>
          <a:lstStyle/>
          <a:p>
            <a:r>
              <a:rPr lang="en-US" dirty="0"/>
              <a:t>Malware Incident Handling</a:t>
            </a:r>
          </a:p>
        </p:txBody>
      </p:sp>
      <p:sp>
        <p:nvSpPr>
          <p:cNvPr id="3" name="Subtitle 2">
            <a:extLst>
              <a:ext uri="{FF2B5EF4-FFF2-40B4-BE49-F238E27FC236}">
                <a16:creationId xmlns:a16="http://schemas.microsoft.com/office/drawing/2014/main" id="{ED84EE49-2381-4DD1-A694-18473CAA4A5C}"/>
              </a:ext>
            </a:extLst>
          </p:cNvPr>
          <p:cNvSpPr>
            <a:spLocks noGrp="1"/>
          </p:cNvSpPr>
          <p:nvPr>
            <p:ph type="subTitle" idx="1"/>
          </p:nvPr>
        </p:nvSpPr>
        <p:spPr/>
        <p:txBody>
          <a:bodyPr/>
          <a:lstStyle/>
          <a:p>
            <a:r>
              <a:rPr lang="en-US" dirty="0"/>
              <a:t>Reference: NIST SP 800 – 83 Revision 1</a:t>
            </a:r>
          </a:p>
        </p:txBody>
      </p:sp>
    </p:spTree>
    <p:extLst>
      <p:ext uri="{BB962C8B-B14F-4D97-AF65-F5344CB8AC3E}">
        <p14:creationId xmlns:p14="http://schemas.microsoft.com/office/powerpoint/2010/main" val="373168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CE0C-5FFF-4913-994A-713CDBB0B1DF}"/>
              </a:ext>
            </a:extLst>
          </p:cNvPr>
          <p:cNvSpPr>
            <a:spLocks noGrp="1"/>
          </p:cNvSpPr>
          <p:nvPr>
            <p:ph type="title"/>
          </p:nvPr>
        </p:nvSpPr>
        <p:spPr/>
        <p:txBody>
          <a:bodyPr/>
          <a:lstStyle/>
          <a:p>
            <a:r>
              <a:rPr lang="en-US" dirty="0"/>
              <a:t>Forms of malware - phishing</a:t>
            </a:r>
          </a:p>
        </p:txBody>
      </p:sp>
      <p:sp>
        <p:nvSpPr>
          <p:cNvPr id="3" name="Content Placeholder 2">
            <a:extLst>
              <a:ext uri="{FF2B5EF4-FFF2-40B4-BE49-F238E27FC236}">
                <a16:creationId xmlns:a16="http://schemas.microsoft.com/office/drawing/2014/main" id="{4A15B551-87C6-4B76-8619-5C6276A3463E}"/>
              </a:ext>
            </a:extLst>
          </p:cNvPr>
          <p:cNvSpPr>
            <a:spLocks noGrp="1"/>
          </p:cNvSpPr>
          <p:nvPr>
            <p:ph idx="1"/>
          </p:nvPr>
        </p:nvSpPr>
        <p:spPr/>
        <p:txBody>
          <a:bodyPr/>
          <a:lstStyle/>
          <a:p>
            <a:r>
              <a:rPr lang="en-US" dirty="0"/>
              <a:t>Use of deceptive computer-based means to trick individuals into disclosing sensitive personal information</a:t>
            </a:r>
          </a:p>
          <a:p>
            <a:r>
              <a:rPr lang="en-US" dirty="0"/>
              <a:t>Some phishing attacks overlap with web-based malware, because they install keystroke loggers or other attacker tools onto hosts to gather additional personal information.</a:t>
            </a:r>
          </a:p>
          <a:p>
            <a:r>
              <a:rPr lang="en-US" dirty="0"/>
              <a:t>Also on the rise – spear phishing and whaling attacks</a:t>
            </a:r>
          </a:p>
        </p:txBody>
      </p:sp>
    </p:spTree>
    <p:extLst>
      <p:ext uri="{BB962C8B-B14F-4D97-AF65-F5344CB8AC3E}">
        <p14:creationId xmlns:p14="http://schemas.microsoft.com/office/powerpoint/2010/main" val="191209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BFE3-D0CD-4A0C-BE20-3A51B2B2DCEB}"/>
              </a:ext>
            </a:extLst>
          </p:cNvPr>
          <p:cNvSpPr>
            <a:spLocks noGrp="1"/>
          </p:cNvSpPr>
          <p:nvPr>
            <p:ph type="title"/>
          </p:nvPr>
        </p:nvSpPr>
        <p:spPr/>
        <p:txBody>
          <a:bodyPr/>
          <a:lstStyle/>
          <a:p>
            <a:r>
              <a:rPr lang="en-US" dirty="0"/>
              <a:t>Forms of malware – advanced persistent threats (APTs)</a:t>
            </a:r>
          </a:p>
        </p:txBody>
      </p:sp>
      <p:sp>
        <p:nvSpPr>
          <p:cNvPr id="3" name="Content Placeholder 2">
            <a:extLst>
              <a:ext uri="{FF2B5EF4-FFF2-40B4-BE49-F238E27FC236}">
                <a16:creationId xmlns:a16="http://schemas.microsoft.com/office/drawing/2014/main" id="{51924764-C2B4-4841-A2B9-2D46A2D08280}"/>
              </a:ext>
            </a:extLst>
          </p:cNvPr>
          <p:cNvSpPr>
            <a:spLocks noGrp="1"/>
          </p:cNvSpPr>
          <p:nvPr>
            <p:ph idx="1"/>
          </p:nvPr>
        </p:nvSpPr>
        <p:spPr/>
        <p:txBody>
          <a:bodyPr>
            <a:normAutofit fontScale="92500" lnSpcReduction="10000"/>
          </a:bodyPr>
          <a:lstStyle/>
          <a:p>
            <a:r>
              <a:rPr lang="en-US" dirty="0"/>
              <a:t>Another important characteristic of today’s malware is its stealthy nature. </a:t>
            </a:r>
          </a:p>
          <a:p>
            <a:r>
              <a:rPr lang="en-US" dirty="0"/>
              <a:t>Unlike most malware several years ago, which tended to be easy to notice, much of today’s malware is specifically designed to quietly, slowly spread to other hosts, gathering information over extended periods of time and eventually leading to exfiltration of sensitive data and other negative impacts.</a:t>
            </a:r>
          </a:p>
          <a:p>
            <a:r>
              <a:rPr lang="en-US" dirty="0"/>
              <a:t>APTs may conduct surveillance for weeks, months, or even years, potentially causing extensive damage to an organization with just one compromise. </a:t>
            </a:r>
          </a:p>
          <a:p>
            <a:r>
              <a:rPr lang="en-US" dirty="0"/>
              <a:t>APTs are also notoriously difficult to remove from hosts, often requiring the host’s operating system and applications to be reinstalled and all data restored from known good backups.</a:t>
            </a:r>
          </a:p>
        </p:txBody>
      </p:sp>
    </p:spTree>
    <p:extLst>
      <p:ext uri="{BB962C8B-B14F-4D97-AF65-F5344CB8AC3E}">
        <p14:creationId xmlns:p14="http://schemas.microsoft.com/office/powerpoint/2010/main" val="371935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2003-EF8E-4A74-B07E-17B404B6899C}"/>
              </a:ext>
            </a:extLst>
          </p:cNvPr>
          <p:cNvSpPr>
            <a:spLocks noGrp="1"/>
          </p:cNvSpPr>
          <p:nvPr>
            <p:ph type="title"/>
          </p:nvPr>
        </p:nvSpPr>
        <p:spPr/>
        <p:txBody>
          <a:bodyPr/>
          <a:lstStyle/>
          <a:p>
            <a:r>
              <a:rPr lang="en-US" dirty="0"/>
              <a:t>Attacker tools</a:t>
            </a:r>
          </a:p>
        </p:txBody>
      </p:sp>
      <p:sp>
        <p:nvSpPr>
          <p:cNvPr id="3" name="Content Placeholder 2">
            <a:extLst>
              <a:ext uri="{FF2B5EF4-FFF2-40B4-BE49-F238E27FC236}">
                <a16:creationId xmlns:a16="http://schemas.microsoft.com/office/drawing/2014/main" id="{B21CC688-7AB3-49C0-A887-46E547217148}"/>
              </a:ext>
            </a:extLst>
          </p:cNvPr>
          <p:cNvSpPr>
            <a:spLocks noGrp="1"/>
          </p:cNvSpPr>
          <p:nvPr>
            <p:ph idx="1"/>
          </p:nvPr>
        </p:nvSpPr>
        <p:spPr/>
        <p:txBody>
          <a:bodyPr/>
          <a:lstStyle/>
          <a:p>
            <a:r>
              <a:rPr lang="en-US" dirty="0"/>
              <a:t>Backdoors</a:t>
            </a:r>
          </a:p>
          <a:p>
            <a:r>
              <a:rPr lang="en-US" dirty="0"/>
              <a:t>Keystroke loggers</a:t>
            </a:r>
          </a:p>
          <a:p>
            <a:r>
              <a:rPr lang="en-US" dirty="0"/>
              <a:t>Rootkits</a:t>
            </a:r>
          </a:p>
          <a:p>
            <a:r>
              <a:rPr lang="en-US" dirty="0"/>
              <a:t>Web browser plug ins</a:t>
            </a:r>
          </a:p>
          <a:p>
            <a:r>
              <a:rPr lang="en-US" dirty="0"/>
              <a:t>Email generators</a:t>
            </a:r>
          </a:p>
          <a:p>
            <a:r>
              <a:rPr lang="en-US" dirty="0"/>
              <a:t>Attacker toolkits</a:t>
            </a:r>
          </a:p>
        </p:txBody>
      </p:sp>
    </p:spTree>
    <p:extLst>
      <p:ext uri="{BB962C8B-B14F-4D97-AF65-F5344CB8AC3E}">
        <p14:creationId xmlns:p14="http://schemas.microsoft.com/office/powerpoint/2010/main" val="1163916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058B-1464-4376-BCE0-74114A63A5E5}"/>
              </a:ext>
            </a:extLst>
          </p:cNvPr>
          <p:cNvSpPr>
            <a:spLocks noGrp="1"/>
          </p:cNvSpPr>
          <p:nvPr>
            <p:ph type="title"/>
          </p:nvPr>
        </p:nvSpPr>
        <p:spPr/>
        <p:txBody>
          <a:bodyPr/>
          <a:lstStyle/>
          <a:p>
            <a:r>
              <a:rPr lang="en-US" dirty="0"/>
              <a:t>Malware incident prevention - Policy</a:t>
            </a:r>
          </a:p>
        </p:txBody>
      </p:sp>
      <p:sp>
        <p:nvSpPr>
          <p:cNvPr id="3" name="Content Placeholder 2">
            <a:extLst>
              <a:ext uri="{FF2B5EF4-FFF2-40B4-BE49-F238E27FC236}">
                <a16:creationId xmlns:a16="http://schemas.microsoft.com/office/drawing/2014/main" id="{59C92A55-678B-4146-8197-BF0295800B80}"/>
              </a:ext>
            </a:extLst>
          </p:cNvPr>
          <p:cNvSpPr>
            <a:spLocks noGrp="1"/>
          </p:cNvSpPr>
          <p:nvPr>
            <p:ph idx="1"/>
          </p:nvPr>
        </p:nvSpPr>
        <p:spPr>
          <a:xfrm>
            <a:off x="838200" y="1825624"/>
            <a:ext cx="10795000" cy="4930775"/>
          </a:xfrm>
        </p:spPr>
        <p:txBody>
          <a:bodyPr>
            <a:normAutofit fontScale="70000" lnSpcReduction="20000"/>
          </a:bodyPr>
          <a:lstStyle/>
          <a:p>
            <a:r>
              <a:rPr lang="en-US" dirty="0"/>
              <a:t>Common malware prevention–related policy considerations include the following: </a:t>
            </a:r>
          </a:p>
          <a:p>
            <a:r>
              <a:rPr lang="en-US" dirty="0"/>
              <a:t>Requiring the scanning of media from outside of the organization for malware before they can be used</a:t>
            </a:r>
          </a:p>
          <a:p>
            <a:r>
              <a:rPr lang="en-US" dirty="0"/>
              <a:t>Requiring that email file attachments be scanned before they are opened </a:t>
            </a:r>
          </a:p>
          <a:p>
            <a:r>
              <a:rPr lang="en-US" dirty="0"/>
              <a:t>Prohibiting the sending or receipt of certain types of files (e.g., .exe files) via email </a:t>
            </a:r>
          </a:p>
          <a:p>
            <a:r>
              <a:rPr lang="en-US" dirty="0"/>
              <a:t>Restricting or prohibiting the use of unnecessary software, such as user applications that are often used to transfer malware (e.g., personal use of external instant messaging and file sharing services) </a:t>
            </a:r>
          </a:p>
          <a:p>
            <a:r>
              <a:rPr lang="en-US" dirty="0"/>
              <a:t>Restricting the use of removable media (e.g., flash drives), particularly on hosts that are at high risk of infection, such as publicly accessible kiosks </a:t>
            </a:r>
          </a:p>
          <a:p>
            <a:r>
              <a:rPr lang="en-US" dirty="0"/>
              <a:t>Specifying which types of preventive software (e.g., antivirus software, content filtering software) are required for each type of host (e.g., email server, web server, laptop, smart phone) and application (e.g., email client, web browser), and listing the high-level requirements for configuring and maintaining the software (e.g., software update frequency, host scan scope and frequency) </a:t>
            </a:r>
          </a:p>
          <a:p>
            <a:r>
              <a:rPr lang="en-US" dirty="0"/>
              <a:t>Restricting or prohibiting the use of organization-issued and/or personally-owned mobile devices on the organization’s networks and for telework/remote access. </a:t>
            </a:r>
          </a:p>
        </p:txBody>
      </p:sp>
    </p:spTree>
    <p:extLst>
      <p:ext uri="{BB962C8B-B14F-4D97-AF65-F5344CB8AC3E}">
        <p14:creationId xmlns:p14="http://schemas.microsoft.com/office/powerpoint/2010/main" val="93918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2B2A-DD98-4366-AEA7-612AC8568FB4}"/>
              </a:ext>
            </a:extLst>
          </p:cNvPr>
          <p:cNvSpPr>
            <a:spLocks noGrp="1"/>
          </p:cNvSpPr>
          <p:nvPr>
            <p:ph type="title"/>
          </p:nvPr>
        </p:nvSpPr>
        <p:spPr/>
        <p:txBody>
          <a:bodyPr/>
          <a:lstStyle/>
          <a:p>
            <a:r>
              <a:rPr lang="en-US" dirty="0"/>
              <a:t>Malware incident prevention - Awareness</a:t>
            </a:r>
          </a:p>
        </p:txBody>
      </p:sp>
      <p:sp>
        <p:nvSpPr>
          <p:cNvPr id="3" name="Content Placeholder 2">
            <a:extLst>
              <a:ext uri="{FF2B5EF4-FFF2-40B4-BE49-F238E27FC236}">
                <a16:creationId xmlns:a16="http://schemas.microsoft.com/office/drawing/2014/main" id="{E5D9DE3C-223A-4A29-BFE6-BA3A4F8F852D}"/>
              </a:ext>
            </a:extLst>
          </p:cNvPr>
          <p:cNvSpPr>
            <a:spLocks noGrp="1"/>
          </p:cNvSpPr>
          <p:nvPr>
            <p:ph idx="1"/>
          </p:nvPr>
        </p:nvSpPr>
        <p:spPr/>
        <p:txBody>
          <a:bodyPr>
            <a:normAutofit fontScale="92500"/>
          </a:bodyPr>
          <a:lstStyle/>
          <a:p>
            <a:r>
              <a:rPr lang="en-US" dirty="0"/>
              <a:t>Not opening suspicious emails or email attachments, clicking on hyperlinks, etc. from unknown or known senders, or visiting websites that are likely to contain malicious content</a:t>
            </a:r>
          </a:p>
          <a:p>
            <a:r>
              <a:rPr lang="en-US" dirty="0"/>
              <a:t> Not clicking on suspicious web browser popup windows</a:t>
            </a:r>
          </a:p>
          <a:p>
            <a:r>
              <a:rPr lang="en-US" dirty="0"/>
              <a:t> Not opening files with file extensions that are likely to be associated with malware (e.g., .bat, .com, .exe, .</a:t>
            </a:r>
            <a:r>
              <a:rPr lang="en-US" dirty="0" err="1"/>
              <a:t>pif</a:t>
            </a:r>
            <a:r>
              <a:rPr lang="en-US" dirty="0"/>
              <a:t>, .</a:t>
            </a:r>
            <a:r>
              <a:rPr lang="en-US" dirty="0" err="1"/>
              <a:t>vbs</a:t>
            </a:r>
            <a:r>
              <a:rPr lang="en-US" dirty="0"/>
              <a:t>)</a:t>
            </a:r>
          </a:p>
          <a:p>
            <a:r>
              <a:rPr lang="en-US" dirty="0"/>
              <a:t> Not disabling malware security control mechanisms (e.g., antivirus software, content filtering software, reputation software, personal firewall) </a:t>
            </a:r>
          </a:p>
          <a:p>
            <a:r>
              <a:rPr lang="en-US" dirty="0"/>
              <a:t>Not using administrator-level accounts for regular host operation</a:t>
            </a:r>
          </a:p>
          <a:p>
            <a:r>
              <a:rPr lang="en-US" dirty="0"/>
              <a:t> Not downloading or executing applications from untrusted sources. </a:t>
            </a:r>
          </a:p>
        </p:txBody>
      </p:sp>
    </p:spTree>
    <p:extLst>
      <p:ext uri="{BB962C8B-B14F-4D97-AF65-F5344CB8AC3E}">
        <p14:creationId xmlns:p14="http://schemas.microsoft.com/office/powerpoint/2010/main" val="190218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BBC2-3B08-4EFD-BE23-371AAE27D73D}"/>
              </a:ext>
            </a:extLst>
          </p:cNvPr>
          <p:cNvSpPr>
            <a:spLocks noGrp="1"/>
          </p:cNvSpPr>
          <p:nvPr>
            <p:ph type="title"/>
          </p:nvPr>
        </p:nvSpPr>
        <p:spPr/>
        <p:txBody>
          <a:bodyPr/>
          <a:lstStyle/>
          <a:p>
            <a:r>
              <a:rPr lang="en-US" dirty="0"/>
              <a:t>Vulnerability mitigation</a:t>
            </a:r>
          </a:p>
        </p:txBody>
      </p:sp>
      <p:sp>
        <p:nvSpPr>
          <p:cNvPr id="3" name="Content Placeholder 2">
            <a:extLst>
              <a:ext uri="{FF2B5EF4-FFF2-40B4-BE49-F238E27FC236}">
                <a16:creationId xmlns:a16="http://schemas.microsoft.com/office/drawing/2014/main" id="{B53C5C29-7CBF-4FC5-AE95-0BF6A4FBC524}"/>
              </a:ext>
            </a:extLst>
          </p:cNvPr>
          <p:cNvSpPr>
            <a:spLocks noGrp="1"/>
          </p:cNvSpPr>
          <p:nvPr>
            <p:ph idx="1"/>
          </p:nvPr>
        </p:nvSpPr>
        <p:spPr/>
        <p:txBody>
          <a:bodyPr>
            <a:normAutofit fontScale="92500" lnSpcReduction="20000"/>
          </a:bodyPr>
          <a:lstStyle/>
          <a:p>
            <a:r>
              <a:rPr lang="en-US" dirty="0"/>
              <a:t>Disabling or removing unneeded services (particularly network services), which are additional vectors that malware can use to spread </a:t>
            </a:r>
          </a:p>
          <a:p>
            <a:r>
              <a:rPr lang="en-US" dirty="0"/>
              <a:t>Eliminating unsecured file shares, which are a common way for malware to spread </a:t>
            </a:r>
          </a:p>
          <a:p>
            <a:r>
              <a:rPr lang="en-US" dirty="0"/>
              <a:t>Removing or changing default usernames and passwords for OSs and applications, which could be used by malware to gain unauthorized access to hosts </a:t>
            </a:r>
          </a:p>
          <a:p>
            <a:r>
              <a:rPr lang="en-US" dirty="0"/>
              <a:t>Disabling automatic execution of binaries and scripts, including </a:t>
            </a:r>
            <a:r>
              <a:rPr lang="en-US" dirty="0" err="1"/>
              <a:t>AutoRun</a:t>
            </a:r>
            <a:r>
              <a:rPr lang="en-US" dirty="0"/>
              <a:t> on Windows hosts </a:t>
            </a:r>
          </a:p>
          <a:p>
            <a:r>
              <a:rPr lang="en-US" dirty="0"/>
              <a:t>Changing the default file associations for file types that are most frequently used by malware but not by users (e.g., .</a:t>
            </a:r>
            <a:r>
              <a:rPr lang="en-US" dirty="0" err="1"/>
              <a:t>pif</a:t>
            </a:r>
            <a:r>
              <a:rPr lang="en-US" dirty="0"/>
              <a:t>, .</a:t>
            </a:r>
            <a:r>
              <a:rPr lang="en-US" dirty="0" err="1"/>
              <a:t>vbs</a:t>
            </a:r>
            <a:r>
              <a:rPr lang="en-US" dirty="0"/>
              <a:t>) so that such files are not run automatically if users attempt to open them.</a:t>
            </a:r>
          </a:p>
        </p:txBody>
      </p:sp>
    </p:spTree>
    <p:extLst>
      <p:ext uri="{BB962C8B-B14F-4D97-AF65-F5344CB8AC3E}">
        <p14:creationId xmlns:p14="http://schemas.microsoft.com/office/powerpoint/2010/main" val="3307065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B4FF-636D-46CF-9052-AF7E130EAB25}"/>
              </a:ext>
            </a:extLst>
          </p:cNvPr>
          <p:cNvSpPr>
            <a:spLocks noGrp="1"/>
          </p:cNvSpPr>
          <p:nvPr>
            <p:ph type="title"/>
          </p:nvPr>
        </p:nvSpPr>
        <p:spPr/>
        <p:txBody>
          <a:bodyPr/>
          <a:lstStyle/>
          <a:p>
            <a:r>
              <a:rPr lang="en-US" dirty="0"/>
              <a:t>Threat mitigation</a:t>
            </a:r>
          </a:p>
        </p:txBody>
      </p:sp>
      <p:sp>
        <p:nvSpPr>
          <p:cNvPr id="3" name="Content Placeholder 2">
            <a:extLst>
              <a:ext uri="{FF2B5EF4-FFF2-40B4-BE49-F238E27FC236}">
                <a16:creationId xmlns:a16="http://schemas.microsoft.com/office/drawing/2014/main" id="{C0622C21-5117-444B-B660-D48E38FC9369}"/>
              </a:ext>
            </a:extLst>
          </p:cNvPr>
          <p:cNvSpPr>
            <a:spLocks noGrp="1"/>
          </p:cNvSpPr>
          <p:nvPr>
            <p:ph idx="1"/>
          </p:nvPr>
        </p:nvSpPr>
        <p:spPr/>
        <p:txBody>
          <a:bodyPr>
            <a:normAutofit lnSpcReduction="10000"/>
          </a:bodyPr>
          <a:lstStyle/>
          <a:p>
            <a:r>
              <a:rPr lang="en-US" dirty="0"/>
              <a:t>Antivirus software</a:t>
            </a:r>
          </a:p>
          <a:p>
            <a:r>
              <a:rPr lang="en-US" dirty="0"/>
              <a:t>Intrusion prevention systems</a:t>
            </a:r>
          </a:p>
          <a:p>
            <a:pPr lvl="1"/>
            <a:r>
              <a:rPr lang="en-US" dirty="0"/>
              <a:t>Network based IPS (NIPS): Perform packet sniffing and analyze network traffic to identify and stop suspicious activity. Typically deployed inline, which means that the software acts like a network firewall.</a:t>
            </a:r>
          </a:p>
          <a:p>
            <a:pPr lvl="1"/>
            <a:r>
              <a:rPr lang="en-US" dirty="0"/>
              <a:t>Network behavior analysis (NBA): Attempts to stop attacks by identifying unusual network traffic flows. Although these products are primarily intended to stop distributed denial of service (DDoS) attacks against an organization, they can also be used to identify worm activity and other forms of malware, as well as use of attacker tools such as backdoors and email generators. </a:t>
            </a:r>
          </a:p>
          <a:p>
            <a:pPr lvl="1"/>
            <a:r>
              <a:rPr lang="en-US" dirty="0"/>
              <a:t>Host-based IPS products are similar in principle and purpose to other IPSs, except that a host-based IPS product monitors the characteristics of a single host and the events occurring within that host.</a:t>
            </a:r>
          </a:p>
          <a:p>
            <a:pPr marL="0" indent="0">
              <a:buNone/>
            </a:pPr>
            <a:endParaRPr lang="en-US" dirty="0"/>
          </a:p>
        </p:txBody>
      </p:sp>
    </p:spTree>
    <p:extLst>
      <p:ext uri="{BB962C8B-B14F-4D97-AF65-F5344CB8AC3E}">
        <p14:creationId xmlns:p14="http://schemas.microsoft.com/office/powerpoint/2010/main" val="356745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EBDF-D89F-46BA-AE8F-65830BE6D737}"/>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6C258F0A-D16C-4B4A-B99D-8BABF5A009BC}"/>
              </a:ext>
            </a:extLst>
          </p:cNvPr>
          <p:cNvSpPr>
            <a:spLocks noGrp="1"/>
          </p:cNvSpPr>
          <p:nvPr>
            <p:ph idx="1"/>
          </p:nvPr>
        </p:nvSpPr>
        <p:spPr/>
        <p:txBody>
          <a:bodyPr/>
          <a:lstStyle/>
          <a:p>
            <a:r>
              <a:rPr lang="en-US" dirty="0"/>
              <a:t>A network firewall is a device deployed between networks to restrict which types of traffic can pass from one network to another. </a:t>
            </a:r>
          </a:p>
          <a:p>
            <a:r>
              <a:rPr lang="en-US" dirty="0"/>
              <a:t>A host-based firewall is a piece of software running on a single host that can restrict incoming and outgoing network activity for that host only. </a:t>
            </a:r>
          </a:p>
          <a:p>
            <a:r>
              <a:rPr lang="en-US" dirty="0"/>
              <a:t>Organizations should configure their firewalls with deny by default rulesets, meaning that the firewalls deny all incoming traffic that is not expressly permitted.</a:t>
            </a:r>
          </a:p>
        </p:txBody>
      </p:sp>
    </p:spTree>
    <p:extLst>
      <p:ext uri="{BB962C8B-B14F-4D97-AF65-F5344CB8AC3E}">
        <p14:creationId xmlns:p14="http://schemas.microsoft.com/office/powerpoint/2010/main" val="1356340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2293-16EB-4CA0-9060-BC5C15765FAB}"/>
              </a:ext>
            </a:extLst>
          </p:cNvPr>
          <p:cNvSpPr>
            <a:spLocks noGrp="1"/>
          </p:cNvSpPr>
          <p:nvPr>
            <p:ph type="title"/>
          </p:nvPr>
        </p:nvSpPr>
        <p:spPr/>
        <p:txBody>
          <a:bodyPr/>
          <a:lstStyle/>
          <a:p>
            <a:r>
              <a:rPr lang="en-US" dirty="0"/>
              <a:t>Content filtering and inspection</a:t>
            </a:r>
          </a:p>
        </p:txBody>
      </p:sp>
      <p:sp>
        <p:nvSpPr>
          <p:cNvPr id="3" name="Content Placeholder 2">
            <a:extLst>
              <a:ext uri="{FF2B5EF4-FFF2-40B4-BE49-F238E27FC236}">
                <a16:creationId xmlns:a16="http://schemas.microsoft.com/office/drawing/2014/main" id="{F8085415-BDBD-429C-8C0F-7E71C24C3400}"/>
              </a:ext>
            </a:extLst>
          </p:cNvPr>
          <p:cNvSpPr>
            <a:spLocks noGrp="1"/>
          </p:cNvSpPr>
          <p:nvPr>
            <p:ph idx="1"/>
          </p:nvPr>
        </p:nvSpPr>
        <p:spPr/>
        <p:txBody>
          <a:bodyPr>
            <a:normAutofit fontScale="85000" lnSpcReduction="20000"/>
          </a:bodyPr>
          <a:lstStyle/>
          <a:p>
            <a:r>
              <a:rPr lang="en-US" dirty="0"/>
              <a:t>Organizations should use content inspection and filtering technologies for stopping email-based malware threats. </a:t>
            </a:r>
          </a:p>
          <a:p>
            <a:r>
              <a:rPr lang="en-US" dirty="0"/>
              <a:t>Organizations should use spam filtering technologies to reduce the amount of spam that reaches users.</a:t>
            </a:r>
          </a:p>
          <a:p>
            <a:r>
              <a:rPr lang="en-US" dirty="0"/>
              <a:t>Spam is often used for malware delivery, particularly phishing attacks, so reducing spam should lead to a corresponding decline in spam-triggered malware incidents. </a:t>
            </a:r>
          </a:p>
          <a:p>
            <a:r>
              <a:rPr lang="en-US" dirty="0"/>
              <a:t>Organizations should also consider configuring their email servers and clients to block attachments with file extensions that are associated with malicious code (e.g., .</a:t>
            </a:r>
            <a:r>
              <a:rPr lang="en-US" dirty="0" err="1"/>
              <a:t>pif</a:t>
            </a:r>
            <a:r>
              <a:rPr lang="en-US" dirty="0"/>
              <a:t>, .</a:t>
            </a:r>
            <a:r>
              <a:rPr lang="en-US" dirty="0" err="1"/>
              <a:t>vbs</a:t>
            </a:r>
            <a:r>
              <a:rPr lang="en-US" dirty="0"/>
              <a:t>), and suspicious file extension combinations (e.g., .txt.vbs, .htm.exe). </a:t>
            </a:r>
          </a:p>
          <a:p>
            <a:pPr lvl="2"/>
            <a:r>
              <a:rPr lang="en-US" dirty="0"/>
              <a:t>However, this might also inadvertently block legitimate activity. Some organizations alter suspicious email attachment file extensions so that a recipient would have to save the attachment and rename it before running it, which can be a good compromise between functionality and security.</a:t>
            </a:r>
          </a:p>
        </p:txBody>
      </p:sp>
    </p:spTree>
    <p:extLst>
      <p:ext uri="{BB962C8B-B14F-4D97-AF65-F5344CB8AC3E}">
        <p14:creationId xmlns:p14="http://schemas.microsoft.com/office/powerpoint/2010/main" val="66961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527B-B723-4BD5-A294-019D51EACBBA}"/>
              </a:ext>
            </a:extLst>
          </p:cNvPr>
          <p:cNvSpPr>
            <a:spLocks noGrp="1"/>
          </p:cNvSpPr>
          <p:nvPr>
            <p:ph type="title"/>
          </p:nvPr>
        </p:nvSpPr>
        <p:spPr/>
        <p:txBody>
          <a:bodyPr/>
          <a:lstStyle/>
          <a:p>
            <a:r>
              <a:rPr lang="en-US" dirty="0"/>
              <a:t>Web content filtering software</a:t>
            </a:r>
          </a:p>
        </p:txBody>
      </p:sp>
      <p:sp>
        <p:nvSpPr>
          <p:cNvPr id="3" name="Content Placeholder 2">
            <a:extLst>
              <a:ext uri="{FF2B5EF4-FFF2-40B4-BE49-F238E27FC236}">
                <a16:creationId xmlns:a16="http://schemas.microsoft.com/office/drawing/2014/main" id="{B91A616D-8DA2-4621-903B-ACDE395CC212}"/>
              </a:ext>
            </a:extLst>
          </p:cNvPr>
          <p:cNvSpPr>
            <a:spLocks noGrp="1"/>
          </p:cNvSpPr>
          <p:nvPr>
            <p:ph idx="1"/>
          </p:nvPr>
        </p:nvSpPr>
        <p:spPr/>
        <p:txBody>
          <a:bodyPr/>
          <a:lstStyle/>
          <a:p>
            <a:r>
              <a:rPr lang="en-US" dirty="0"/>
              <a:t>Used for stopping web-based malware threats.</a:t>
            </a:r>
          </a:p>
          <a:p>
            <a:r>
              <a:rPr lang="en-US" dirty="0"/>
              <a:t>Web content filtering software has several ways of doing this; although it is typically thought of as preventing access to materials that are inappropriate for the workplace, it may also contain blacklist and reputation information</a:t>
            </a:r>
          </a:p>
          <a:p>
            <a:r>
              <a:rPr lang="en-US" dirty="0"/>
              <a:t> It can also block undesired file types, such as by file extension or by mobile code type.</a:t>
            </a:r>
          </a:p>
        </p:txBody>
      </p:sp>
    </p:spTree>
    <p:extLst>
      <p:ext uri="{BB962C8B-B14F-4D97-AF65-F5344CB8AC3E}">
        <p14:creationId xmlns:p14="http://schemas.microsoft.com/office/powerpoint/2010/main" val="2427078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5900-C16F-4F15-BB5D-5B9931DDDE53}"/>
              </a:ext>
            </a:extLst>
          </p:cNvPr>
          <p:cNvSpPr>
            <a:spLocks noGrp="1"/>
          </p:cNvSpPr>
          <p:nvPr>
            <p:ph type="title"/>
          </p:nvPr>
        </p:nvSpPr>
        <p:spPr/>
        <p:txBody>
          <a:bodyPr>
            <a:normAutofit/>
          </a:bodyPr>
          <a:lstStyle/>
          <a:p>
            <a:r>
              <a:rPr lang="en-US" dirty="0"/>
              <a:t>Recommendations for malware incident response activities</a:t>
            </a:r>
          </a:p>
        </p:txBody>
      </p:sp>
      <p:sp>
        <p:nvSpPr>
          <p:cNvPr id="3" name="Content Placeholder 2">
            <a:extLst>
              <a:ext uri="{FF2B5EF4-FFF2-40B4-BE49-F238E27FC236}">
                <a16:creationId xmlns:a16="http://schemas.microsoft.com/office/drawing/2014/main" id="{C1F6E92C-3168-45FD-9F54-5352803DE3A5}"/>
              </a:ext>
            </a:extLst>
          </p:cNvPr>
          <p:cNvSpPr>
            <a:spLocks noGrp="1"/>
          </p:cNvSpPr>
          <p:nvPr>
            <p:ph idx="1"/>
          </p:nvPr>
        </p:nvSpPr>
        <p:spPr/>
        <p:txBody>
          <a:bodyPr>
            <a:normAutofit fontScale="77500" lnSpcReduction="20000"/>
          </a:bodyPr>
          <a:lstStyle/>
          <a:p>
            <a:r>
              <a:rPr lang="en-US" dirty="0"/>
              <a:t>Organizations should develop and implement an approach to malware incident prevention. </a:t>
            </a:r>
          </a:p>
          <a:p>
            <a:r>
              <a:rPr lang="en-US" dirty="0"/>
              <a:t>Organizations should ensure that their policies address prevention of malware incidents.</a:t>
            </a:r>
          </a:p>
          <a:p>
            <a:r>
              <a:rPr lang="en-US" dirty="0"/>
              <a:t>Organizations should incorporate malware incident prevention and handling into their awareness programs. </a:t>
            </a:r>
          </a:p>
          <a:p>
            <a:r>
              <a:rPr lang="en-US" dirty="0"/>
              <a:t>Organizations should have vulnerability mitigation capabilities to help prevent malware incidents. </a:t>
            </a:r>
          </a:p>
          <a:p>
            <a:r>
              <a:rPr lang="en-US" dirty="0"/>
              <a:t>Organizations should have threat mitigation capabilities to assist in containing malware incidents. </a:t>
            </a:r>
          </a:p>
          <a:p>
            <a:r>
              <a:rPr lang="en-US" dirty="0"/>
              <a:t>Organizations should consider using defensive architecture methods to reduce the impact of malware incidents.</a:t>
            </a:r>
          </a:p>
          <a:p>
            <a:r>
              <a:rPr lang="en-US" dirty="0"/>
              <a:t>Organizations should have a robust incident response process capability that addresses malware incident handling.</a:t>
            </a:r>
          </a:p>
        </p:txBody>
      </p:sp>
    </p:spTree>
    <p:extLst>
      <p:ext uri="{BB962C8B-B14F-4D97-AF65-F5344CB8AC3E}">
        <p14:creationId xmlns:p14="http://schemas.microsoft.com/office/powerpoint/2010/main" val="355570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F9EE-D695-4C48-ADFA-15E1473EE275}"/>
              </a:ext>
            </a:extLst>
          </p:cNvPr>
          <p:cNvSpPr>
            <a:spLocks noGrp="1"/>
          </p:cNvSpPr>
          <p:nvPr>
            <p:ph type="title"/>
          </p:nvPr>
        </p:nvSpPr>
        <p:spPr/>
        <p:txBody>
          <a:bodyPr/>
          <a:lstStyle/>
          <a:p>
            <a:r>
              <a:rPr lang="en-US" dirty="0"/>
              <a:t>Blocking popups</a:t>
            </a:r>
          </a:p>
        </p:txBody>
      </p:sp>
      <p:sp>
        <p:nvSpPr>
          <p:cNvPr id="3" name="Content Placeholder 2">
            <a:extLst>
              <a:ext uri="{FF2B5EF4-FFF2-40B4-BE49-F238E27FC236}">
                <a16:creationId xmlns:a16="http://schemas.microsoft.com/office/drawing/2014/main" id="{15E5FA93-1C62-41B9-A9E1-7E6AC3C0CCC2}"/>
              </a:ext>
            </a:extLst>
          </p:cNvPr>
          <p:cNvSpPr>
            <a:spLocks noGrp="1"/>
          </p:cNvSpPr>
          <p:nvPr>
            <p:ph idx="1"/>
          </p:nvPr>
        </p:nvSpPr>
        <p:spPr/>
        <p:txBody>
          <a:bodyPr>
            <a:normAutofit fontScale="92500" lnSpcReduction="10000"/>
          </a:bodyPr>
          <a:lstStyle/>
          <a:p>
            <a:r>
              <a:rPr lang="en-US" dirty="0"/>
              <a:t>Organizations should also block undesired web browser popup windows, as a form of content filtering.</a:t>
            </a:r>
          </a:p>
          <a:p>
            <a:r>
              <a:rPr lang="en-US" dirty="0"/>
              <a:t> Some popup windows are crafted to look like legitimate system message boxes or websites, and can trick users into going to phony websites, including sites used for phishing, or authorizing changes to their hosts, among other malicious actions. </a:t>
            </a:r>
          </a:p>
          <a:p>
            <a:r>
              <a:rPr lang="en-US" dirty="0"/>
              <a:t>Most web browsers can block popup windows, and third-party popup blockers are also available. </a:t>
            </a:r>
          </a:p>
          <a:p>
            <a:r>
              <a:rPr lang="en-US" dirty="0"/>
              <a:t>Both email and web content filtering should use real-time blacklists, reputation services, and other similar mechanisms whenever feasible to avoid accepting content from known or likely malicious hosts and domains. </a:t>
            </a:r>
          </a:p>
        </p:txBody>
      </p:sp>
    </p:spTree>
    <p:extLst>
      <p:ext uri="{BB962C8B-B14F-4D97-AF65-F5344CB8AC3E}">
        <p14:creationId xmlns:p14="http://schemas.microsoft.com/office/powerpoint/2010/main" val="82610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C038-160D-4F1E-96B7-DFA4DEA2AC64}"/>
              </a:ext>
            </a:extLst>
          </p:cNvPr>
          <p:cNvSpPr>
            <a:spLocks noGrp="1"/>
          </p:cNvSpPr>
          <p:nvPr>
            <p:ph type="title"/>
          </p:nvPr>
        </p:nvSpPr>
        <p:spPr/>
        <p:txBody>
          <a:bodyPr/>
          <a:lstStyle/>
          <a:p>
            <a:r>
              <a:rPr lang="en-US" dirty="0"/>
              <a:t>Application whitelisting</a:t>
            </a:r>
          </a:p>
        </p:txBody>
      </p:sp>
      <p:sp>
        <p:nvSpPr>
          <p:cNvPr id="3" name="Content Placeholder 2">
            <a:extLst>
              <a:ext uri="{FF2B5EF4-FFF2-40B4-BE49-F238E27FC236}">
                <a16:creationId xmlns:a16="http://schemas.microsoft.com/office/drawing/2014/main" id="{0E246747-9C57-4C65-ABE2-5569E4CF118E}"/>
              </a:ext>
            </a:extLst>
          </p:cNvPr>
          <p:cNvSpPr>
            <a:spLocks noGrp="1"/>
          </p:cNvSpPr>
          <p:nvPr>
            <p:ph idx="1"/>
          </p:nvPr>
        </p:nvSpPr>
        <p:spPr>
          <a:xfrm>
            <a:off x="838200" y="1422400"/>
            <a:ext cx="10515600" cy="4754563"/>
          </a:xfrm>
        </p:spPr>
        <p:txBody>
          <a:bodyPr>
            <a:normAutofit fontScale="77500" lnSpcReduction="20000"/>
          </a:bodyPr>
          <a:lstStyle/>
          <a:p>
            <a:r>
              <a:rPr lang="en-US" dirty="0"/>
              <a:t>Most application whitelisting technologies can be run in two modes: audit and enforcement. </a:t>
            </a:r>
          </a:p>
          <a:p>
            <a:r>
              <a:rPr lang="en-US" dirty="0"/>
              <a:t>In enforcement mode, the technology generally prohibits all applications that are not in the whitelist from being executed. </a:t>
            </a:r>
          </a:p>
          <a:p>
            <a:r>
              <a:rPr lang="en-US" dirty="0"/>
              <a:t>In audit mode, the technology logs all instances of non-whitelisted applications being run on the host, but does not act to stop them. </a:t>
            </a:r>
          </a:p>
          <a:p>
            <a:r>
              <a:rPr lang="en-US" dirty="0"/>
              <a:t>The tradeoff between enforcement mode and audit mode is simple; using enforcement mode will stop malware from executing, but it may also prevent benign applications not included on the whitelist from being run. </a:t>
            </a:r>
          </a:p>
          <a:p>
            <a:r>
              <a:rPr lang="en-US" dirty="0"/>
              <a:t>Organizations deploying application whitelisting technologies should consider first deploying them in audit mode, so as to identify any necessary applications missing from the whitelist, before reconfiguring them for enforcement mode. </a:t>
            </a:r>
          </a:p>
          <a:p>
            <a:r>
              <a:rPr lang="en-US" dirty="0"/>
              <a:t>Running application whitelisting technologies in audit mode is analogous to intrusion detection software without intrusion prevention capabilities; it can be useful after an infection occurs to determine which hosts were affected, but it has no ability to prevent infections. </a:t>
            </a:r>
          </a:p>
        </p:txBody>
      </p:sp>
    </p:spTree>
    <p:extLst>
      <p:ext uri="{BB962C8B-B14F-4D97-AF65-F5344CB8AC3E}">
        <p14:creationId xmlns:p14="http://schemas.microsoft.com/office/powerpoint/2010/main" val="769220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1C54-9CDA-42D2-92EA-805500C5FF85}"/>
              </a:ext>
            </a:extLst>
          </p:cNvPr>
          <p:cNvSpPr>
            <a:spLocks noGrp="1"/>
          </p:cNvSpPr>
          <p:nvPr>
            <p:ph type="title"/>
          </p:nvPr>
        </p:nvSpPr>
        <p:spPr/>
        <p:txBody>
          <a:bodyPr/>
          <a:lstStyle/>
          <a:p>
            <a:r>
              <a:rPr lang="en-US" dirty="0"/>
              <a:t>Defensive Architecture</a:t>
            </a:r>
          </a:p>
        </p:txBody>
      </p:sp>
      <p:sp>
        <p:nvSpPr>
          <p:cNvPr id="3" name="Content Placeholder 2">
            <a:extLst>
              <a:ext uri="{FF2B5EF4-FFF2-40B4-BE49-F238E27FC236}">
                <a16:creationId xmlns:a16="http://schemas.microsoft.com/office/drawing/2014/main" id="{ABD86E5E-102E-41F1-A72D-B538D0F19B56}"/>
              </a:ext>
            </a:extLst>
          </p:cNvPr>
          <p:cNvSpPr>
            <a:spLocks noGrp="1"/>
          </p:cNvSpPr>
          <p:nvPr>
            <p:ph idx="1"/>
          </p:nvPr>
        </p:nvSpPr>
        <p:spPr/>
        <p:txBody>
          <a:bodyPr/>
          <a:lstStyle/>
          <a:p>
            <a:r>
              <a:rPr lang="en-US" dirty="0"/>
              <a:t>No matter how rigorous vulnerability and threat mitigation efforts are, malware incidents will still occur. </a:t>
            </a:r>
          </a:p>
          <a:p>
            <a:r>
              <a:rPr lang="en-US" dirty="0"/>
              <a:t>Defensive architecture describes four types of complementary methods that organizations should consider using to alter the defensive architecture of a host’s software so as to reduce the impact of incidents</a:t>
            </a:r>
          </a:p>
          <a:p>
            <a:pPr lvl="1"/>
            <a:r>
              <a:rPr lang="en-US" dirty="0"/>
              <a:t>BIOS Protection</a:t>
            </a:r>
          </a:p>
          <a:p>
            <a:pPr lvl="1"/>
            <a:r>
              <a:rPr lang="en-US" dirty="0"/>
              <a:t>Sandboxing</a:t>
            </a:r>
          </a:p>
          <a:p>
            <a:pPr lvl="1"/>
            <a:r>
              <a:rPr lang="en-US" dirty="0"/>
              <a:t>Browser segregation</a:t>
            </a:r>
          </a:p>
          <a:p>
            <a:pPr lvl="1"/>
            <a:r>
              <a:rPr lang="en-US" dirty="0"/>
              <a:t>Virtualization</a:t>
            </a:r>
          </a:p>
          <a:p>
            <a:endParaRPr lang="en-US" dirty="0"/>
          </a:p>
        </p:txBody>
      </p:sp>
    </p:spTree>
    <p:extLst>
      <p:ext uri="{BB962C8B-B14F-4D97-AF65-F5344CB8AC3E}">
        <p14:creationId xmlns:p14="http://schemas.microsoft.com/office/powerpoint/2010/main" val="3168292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C38E-4811-4B6C-84D9-5FA27853A7F0}"/>
              </a:ext>
            </a:extLst>
          </p:cNvPr>
          <p:cNvSpPr>
            <a:spLocks noGrp="1"/>
          </p:cNvSpPr>
          <p:nvPr>
            <p:ph type="title"/>
          </p:nvPr>
        </p:nvSpPr>
        <p:spPr/>
        <p:txBody>
          <a:bodyPr/>
          <a:lstStyle/>
          <a:p>
            <a:r>
              <a:rPr lang="en-US" dirty="0"/>
              <a:t>BIOS Protection</a:t>
            </a:r>
          </a:p>
        </p:txBody>
      </p:sp>
      <p:sp>
        <p:nvSpPr>
          <p:cNvPr id="3" name="Content Placeholder 2">
            <a:extLst>
              <a:ext uri="{FF2B5EF4-FFF2-40B4-BE49-F238E27FC236}">
                <a16:creationId xmlns:a16="http://schemas.microsoft.com/office/drawing/2014/main" id="{09B486DF-6178-4DAD-A263-86835BD9A2CC}"/>
              </a:ext>
            </a:extLst>
          </p:cNvPr>
          <p:cNvSpPr>
            <a:spLocks noGrp="1"/>
          </p:cNvSpPr>
          <p:nvPr>
            <p:ph idx="1"/>
          </p:nvPr>
        </p:nvSpPr>
        <p:spPr/>
        <p:txBody>
          <a:bodyPr/>
          <a:lstStyle/>
          <a:p>
            <a:r>
              <a:rPr lang="en-US" dirty="0"/>
              <a:t>Unauthorized modification of BIOS firmware by malicious software constitutes a significant threat because of the BIOS’s unique and privileged position within the PC architecture. </a:t>
            </a:r>
          </a:p>
          <a:p>
            <a:r>
              <a:rPr lang="en-US" dirty="0"/>
              <a:t>A malicious BIOS modification could be part of a sophisticated, targeted attack on an organization—either a permanent denial of service (if the BIOS is corrupted) or a persistent malware presence (if the BIOS is implanted with malware)</a:t>
            </a:r>
          </a:p>
          <a:p>
            <a:r>
              <a:rPr lang="en-US" dirty="0"/>
              <a:t>NIST Special Publication 800-14714 provides guidelines for significantly improving BIOS protection and integrity, which is a necessary foundation for the other host-based methods. </a:t>
            </a:r>
          </a:p>
        </p:txBody>
      </p:sp>
    </p:spTree>
    <p:extLst>
      <p:ext uri="{BB962C8B-B14F-4D97-AF65-F5344CB8AC3E}">
        <p14:creationId xmlns:p14="http://schemas.microsoft.com/office/powerpoint/2010/main" val="272269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CA42-543C-4408-BF8D-F72ACFBCCD24}"/>
              </a:ext>
            </a:extLst>
          </p:cNvPr>
          <p:cNvSpPr>
            <a:spLocks noGrp="1"/>
          </p:cNvSpPr>
          <p:nvPr>
            <p:ph type="title"/>
          </p:nvPr>
        </p:nvSpPr>
        <p:spPr/>
        <p:txBody>
          <a:bodyPr/>
          <a:lstStyle/>
          <a:p>
            <a:r>
              <a:rPr lang="en-US" dirty="0"/>
              <a:t>Sandboxing</a:t>
            </a:r>
          </a:p>
        </p:txBody>
      </p:sp>
      <p:sp>
        <p:nvSpPr>
          <p:cNvPr id="3" name="Content Placeholder 2">
            <a:extLst>
              <a:ext uri="{FF2B5EF4-FFF2-40B4-BE49-F238E27FC236}">
                <a16:creationId xmlns:a16="http://schemas.microsoft.com/office/drawing/2014/main" id="{F8062F0E-594C-4B73-AD46-6EA25BF471BA}"/>
              </a:ext>
            </a:extLst>
          </p:cNvPr>
          <p:cNvSpPr>
            <a:spLocks noGrp="1"/>
          </p:cNvSpPr>
          <p:nvPr>
            <p:ph idx="1"/>
          </p:nvPr>
        </p:nvSpPr>
        <p:spPr/>
        <p:txBody>
          <a:bodyPr/>
          <a:lstStyle/>
          <a:p>
            <a:r>
              <a:rPr lang="en-US" dirty="0"/>
              <a:t>A controlled environment that restricts what operations the applications can perform and that isolates them from other applications running on the same host. </a:t>
            </a:r>
          </a:p>
          <a:p>
            <a:r>
              <a:rPr lang="en-US" dirty="0"/>
              <a:t>In a sandbox security model, typically only authorized “safe” operations may be performed within the sandbox; the sandbox prohibits applications within the sandbox from performing any other operations. </a:t>
            </a:r>
          </a:p>
          <a:p>
            <a:r>
              <a:rPr lang="en-US" dirty="0"/>
              <a:t>The sandbox also restricts access to system resources, such as memory and the file system, to keep the sandbox’s applications isolated from the host’s other applications.</a:t>
            </a:r>
          </a:p>
        </p:txBody>
      </p:sp>
    </p:spTree>
    <p:extLst>
      <p:ext uri="{BB962C8B-B14F-4D97-AF65-F5344CB8AC3E}">
        <p14:creationId xmlns:p14="http://schemas.microsoft.com/office/powerpoint/2010/main" val="370981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0A01-153E-415E-A344-9CB76544C21C}"/>
              </a:ext>
            </a:extLst>
          </p:cNvPr>
          <p:cNvSpPr>
            <a:spLocks noGrp="1"/>
          </p:cNvSpPr>
          <p:nvPr>
            <p:ph type="title"/>
          </p:nvPr>
        </p:nvSpPr>
        <p:spPr/>
        <p:txBody>
          <a:bodyPr/>
          <a:lstStyle/>
          <a:p>
            <a:r>
              <a:rPr lang="en-US" dirty="0"/>
              <a:t>Browser segregation</a:t>
            </a:r>
          </a:p>
        </p:txBody>
      </p:sp>
      <p:sp>
        <p:nvSpPr>
          <p:cNvPr id="3" name="Content Placeholder 2">
            <a:extLst>
              <a:ext uri="{FF2B5EF4-FFF2-40B4-BE49-F238E27FC236}">
                <a16:creationId xmlns:a16="http://schemas.microsoft.com/office/drawing/2014/main" id="{6E388B5D-BFA6-4EA5-85B0-9B1D0A10AAD6}"/>
              </a:ext>
            </a:extLst>
          </p:cNvPr>
          <p:cNvSpPr>
            <a:spLocks noGrp="1"/>
          </p:cNvSpPr>
          <p:nvPr>
            <p:ph idx="1"/>
          </p:nvPr>
        </p:nvSpPr>
        <p:spPr/>
        <p:txBody>
          <a:bodyPr/>
          <a:lstStyle/>
          <a:p>
            <a:r>
              <a:rPr lang="en-US" dirty="0"/>
              <a:t>Accessing Web sites containing malicious content is one of the most common ways for hosts to be attacked, such as malicious plug-ins being installed within a browser. </a:t>
            </a:r>
          </a:p>
          <a:p>
            <a:r>
              <a:rPr lang="en-US" dirty="0"/>
              <a:t>To reduce the impact of such attacks, users can use one brand of browser for corporate applications and another brand of browser for all other website access. </a:t>
            </a:r>
          </a:p>
          <a:p>
            <a:r>
              <a:rPr lang="en-US" dirty="0"/>
              <a:t>Having a separate brand of browser for corporate applications also allows that browser to be secured more tightly, such as disabling all forms of mobile code (e.g., Java, ActiveX) that are not required for the specified applications. </a:t>
            </a:r>
          </a:p>
        </p:txBody>
      </p:sp>
    </p:spTree>
    <p:extLst>
      <p:ext uri="{BB962C8B-B14F-4D97-AF65-F5344CB8AC3E}">
        <p14:creationId xmlns:p14="http://schemas.microsoft.com/office/powerpoint/2010/main" val="3315883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9B84-621F-4A8B-AFC8-7C4247552007}"/>
              </a:ext>
            </a:extLst>
          </p:cNvPr>
          <p:cNvSpPr>
            <a:spLocks noGrp="1"/>
          </p:cNvSpPr>
          <p:nvPr>
            <p:ph type="title"/>
          </p:nvPr>
        </p:nvSpPr>
        <p:spPr/>
        <p:txBody>
          <a:bodyPr/>
          <a:lstStyle/>
          <a:p>
            <a:r>
              <a:rPr lang="en-US" dirty="0"/>
              <a:t>Virtualization</a:t>
            </a:r>
          </a:p>
        </p:txBody>
      </p:sp>
      <p:sp>
        <p:nvSpPr>
          <p:cNvPr id="3" name="Content Placeholder 2">
            <a:extLst>
              <a:ext uri="{FF2B5EF4-FFF2-40B4-BE49-F238E27FC236}">
                <a16:creationId xmlns:a16="http://schemas.microsoft.com/office/drawing/2014/main" id="{0AF0DECD-BE2C-48D2-87B3-815CDE74DF61}"/>
              </a:ext>
            </a:extLst>
          </p:cNvPr>
          <p:cNvSpPr>
            <a:spLocks noGrp="1"/>
          </p:cNvSpPr>
          <p:nvPr>
            <p:ph idx="1"/>
          </p:nvPr>
        </p:nvSpPr>
        <p:spPr/>
        <p:txBody>
          <a:bodyPr>
            <a:normAutofit fontScale="85000" lnSpcReduction="20000"/>
          </a:bodyPr>
          <a:lstStyle/>
          <a:p>
            <a:r>
              <a:rPr lang="en-US" dirty="0"/>
              <a:t>Virtualization can be used to segregate applications or operating systems from each other, with much more rigor than simple browser separation can provide. </a:t>
            </a:r>
          </a:p>
          <a:p>
            <a:r>
              <a:rPr lang="en-US" dirty="0"/>
              <a:t>For example, an organization could have one OS instance for corporate applications and another OS instance for all other activities, including web browsing. </a:t>
            </a:r>
          </a:p>
          <a:p>
            <a:r>
              <a:rPr lang="en-US" dirty="0"/>
              <a:t>Each OS instance is a known-good virtualized image that contains the appropriate applications and is secured accordingly. </a:t>
            </a:r>
          </a:p>
          <a:p>
            <a:r>
              <a:rPr lang="en-US" dirty="0"/>
              <a:t>The user loads these virtualized images and does their work within these guest OS images, not directly on the host OS itself. </a:t>
            </a:r>
          </a:p>
          <a:p>
            <a:r>
              <a:rPr lang="en-US" dirty="0"/>
              <a:t>A compromise occurring within one image will not affect the other image unless the compromise involves the virtualization software itself. </a:t>
            </a:r>
          </a:p>
          <a:p>
            <a:r>
              <a:rPr lang="en-US" dirty="0"/>
              <a:t>Another benefit is that every time an image is restarted, it can be reloaded from the known-good image, ensuring that any compromises occurring within the image are eradicated.</a:t>
            </a:r>
          </a:p>
        </p:txBody>
      </p:sp>
    </p:spTree>
    <p:extLst>
      <p:ext uri="{BB962C8B-B14F-4D97-AF65-F5344CB8AC3E}">
        <p14:creationId xmlns:p14="http://schemas.microsoft.com/office/powerpoint/2010/main" val="103265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6261-4132-4AA3-87A2-458BCF95EA94}"/>
              </a:ext>
            </a:extLst>
          </p:cNvPr>
          <p:cNvSpPr>
            <a:spLocks noGrp="1"/>
          </p:cNvSpPr>
          <p:nvPr>
            <p:ph type="title"/>
          </p:nvPr>
        </p:nvSpPr>
        <p:spPr/>
        <p:txBody>
          <a:bodyPr/>
          <a:lstStyle/>
          <a:p>
            <a:r>
              <a:rPr lang="en-US" dirty="0"/>
              <a:t>Forensic identification</a:t>
            </a:r>
          </a:p>
        </p:txBody>
      </p:sp>
      <p:sp>
        <p:nvSpPr>
          <p:cNvPr id="3" name="Content Placeholder 2">
            <a:extLst>
              <a:ext uri="{FF2B5EF4-FFF2-40B4-BE49-F238E27FC236}">
                <a16:creationId xmlns:a16="http://schemas.microsoft.com/office/drawing/2014/main" id="{A34F99BA-4061-4E5F-916F-6FEF7779AAA5}"/>
              </a:ext>
            </a:extLst>
          </p:cNvPr>
          <p:cNvSpPr>
            <a:spLocks noGrp="1"/>
          </p:cNvSpPr>
          <p:nvPr>
            <p:ph idx="1"/>
          </p:nvPr>
        </p:nvSpPr>
        <p:spPr/>
        <p:txBody>
          <a:bodyPr>
            <a:normAutofit lnSpcReduction="10000"/>
          </a:bodyPr>
          <a:lstStyle/>
          <a:p>
            <a:r>
              <a:rPr lang="en-US" dirty="0"/>
              <a:t>Forensic identification is the practice of identifying infected hosts by looking for evidence of recent infections. </a:t>
            </a:r>
          </a:p>
          <a:p>
            <a:r>
              <a:rPr lang="en-US" dirty="0"/>
              <a:t>The evidence may be very recent (only a few minutes old) or not so recent (hours or days old); the older the information is, the less accurate it is likely to be. </a:t>
            </a:r>
          </a:p>
          <a:p>
            <a:r>
              <a:rPr lang="en-US" dirty="0"/>
              <a:t>The most obvious sources of evidence are those that are designed to identify malware activity, such as antivirus software, content filtering (e.g., anti-spam measures), IPS, and SIEM technologies. </a:t>
            </a:r>
          </a:p>
          <a:p>
            <a:r>
              <a:rPr lang="en-US" dirty="0"/>
              <a:t>The logs of security applications might contain detailed records of suspicious activity, and might also indicate whether a security compromise occurred or was prevented. </a:t>
            </a:r>
          </a:p>
        </p:txBody>
      </p:sp>
    </p:spTree>
    <p:extLst>
      <p:ext uri="{BB962C8B-B14F-4D97-AF65-F5344CB8AC3E}">
        <p14:creationId xmlns:p14="http://schemas.microsoft.com/office/powerpoint/2010/main" val="290982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ACEA-CB9A-4953-AA8B-BD146E524597}"/>
              </a:ext>
            </a:extLst>
          </p:cNvPr>
          <p:cNvSpPr>
            <a:spLocks noGrp="1"/>
          </p:cNvSpPr>
          <p:nvPr>
            <p:ph type="title"/>
          </p:nvPr>
        </p:nvSpPr>
        <p:spPr/>
        <p:txBody>
          <a:bodyPr/>
          <a:lstStyle/>
          <a:p>
            <a:r>
              <a:rPr lang="en-US" dirty="0"/>
              <a:t>Secondary sources of forensic information – DNS Server logs</a:t>
            </a:r>
          </a:p>
        </p:txBody>
      </p:sp>
      <p:sp>
        <p:nvSpPr>
          <p:cNvPr id="3" name="Content Placeholder 2">
            <a:extLst>
              <a:ext uri="{FF2B5EF4-FFF2-40B4-BE49-F238E27FC236}">
                <a16:creationId xmlns:a16="http://schemas.microsoft.com/office/drawing/2014/main" id="{48BDEA6C-479E-4036-8945-7554A90BAA12}"/>
              </a:ext>
            </a:extLst>
          </p:cNvPr>
          <p:cNvSpPr>
            <a:spLocks noGrp="1"/>
          </p:cNvSpPr>
          <p:nvPr>
            <p:ph idx="1"/>
          </p:nvPr>
        </p:nvSpPr>
        <p:spPr/>
        <p:txBody>
          <a:bodyPr>
            <a:normAutofit fontScale="85000" lnSpcReduction="10000"/>
          </a:bodyPr>
          <a:lstStyle/>
          <a:p>
            <a:r>
              <a:rPr lang="en-US" dirty="0"/>
              <a:t>Often contain records of infected hosts attempting to get the IP address for an external malicious site that they are trying to interact with (e.g., send data to, receive commands from). </a:t>
            </a:r>
          </a:p>
          <a:p>
            <a:r>
              <a:rPr lang="en-US" dirty="0"/>
              <a:t>Some organizations deploy passive DNS collection systems, which keep track of all DNS resolutions occurring within the enterprise; these are often more helpful than DNS server logs in identifying malicious activity because malware might use DNS services other than the organization’s. </a:t>
            </a:r>
          </a:p>
          <a:p>
            <a:r>
              <a:rPr lang="en-US" dirty="0"/>
              <a:t>Analysts should be cautious of blocking hosts based only on resolved IP addresses because many current attacks use fast flux DNS, which means that each domain resolves to several different IP addresses (in a round robin arrangement), and these addresses often change in a matter of hours. </a:t>
            </a:r>
          </a:p>
          <a:p>
            <a:r>
              <a:rPr lang="en-US" dirty="0"/>
              <a:t>The newer the DNS resolution, the more likely the IP addresses are to be the correct ones to block in the short term. </a:t>
            </a:r>
          </a:p>
        </p:txBody>
      </p:sp>
    </p:spTree>
    <p:extLst>
      <p:ext uri="{BB962C8B-B14F-4D97-AF65-F5344CB8AC3E}">
        <p14:creationId xmlns:p14="http://schemas.microsoft.com/office/powerpoint/2010/main" val="3567372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01A5-0886-401C-A423-432365B14562}"/>
              </a:ext>
            </a:extLst>
          </p:cNvPr>
          <p:cNvSpPr>
            <a:spLocks noGrp="1"/>
          </p:cNvSpPr>
          <p:nvPr>
            <p:ph type="title"/>
          </p:nvPr>
        </p:nvSpPr>
        <p:spPr/>
        <p:txBody>
          <a:bodyPr/>
          <a:lstStyle/>
          <a:p>
            <a:r>
              <a:rPr lang="en-US" dirty="0"/>
              <a:t>Secondary sources of forensic information – other application server logs</a:t>
            </a:r>
          </a:p>
        </p:txBody>
      </p:sp>
      <p:sp>
        <p:nvSpPr>
          <p:cNvPr id="3" name="Content Placeholder 2">
            <a:extLst>
              <a:ext uri="{FF2B5EF4-FFF2-40B4-BE49-F238E27FC236}">
                <a16:creationId xmlns:a16="http://schemas.microsoft.com/office/drawing/2014/main" id="{24F8852D-EE0D-4500-A947-E5E469EE30A3}"/>
              </a:ext>
            </a:extLst>
          </p:cNvPr>
          <p:cNvSpPr>
            <a:spLocks noGrp="1"/>
          </p:cNvSpPr>
          <p:nvPr>
            <p:ph idx="1"/>
          </p:nvPr>
        </p:nvSpPr>
        <p:spPr/>
        <p:txBody>
          <a:bodyPr>
            <a:normAutofit lnSpcReduction="10000"/>
          </a:bodyPr>
          <a:lstStyle/>
          <a:p>
            <a:r>
              <a:rPr lang="en-US" dirty="0"/>
              <a:t>Applications commonly used as malware transmission mechanisms, such as email and HTTP, might record information in their logs that indicates which hosts were infected. </a:t>
            </a:r>
          </a:p>
          <a:p>
            <a:r>
              <a:rPr lang="en-US" dirty="0"/>
              <a:t>From end to end, information regarding a single email message might be recorded in several places: the sender’s host, each email server that handles the message, and the recipient’s host, as well as antivirus and content filtering servers. </a:t>
            </a:r>
          </a:p>
          <a:p>
            <a:r>
              <a:rPr lang="en-US" dirty="0"/>
              <a:t>Similarly, hosts running web browsers can provide a rich resource for information on malicious web activity, including a history of websites visited and the dates and times that they were visited, and cached web data files.</a:t>
            </a:r>
          </a:p>
        </p:txBody>
      </p:sp>
    </p:spTree>
    <p:extLst>
      <p:ext uri="{BB962C8B-B14F-4D97-AF65-F5344CB8AC3E}">
        <p14:creationId xmlns:p14="http://schemas.microsoft.com/office/powerpoint/2010/main" val="145832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AC3E-1879-4ED7-8C94-E0165656C6D9}"/>
              </a:ext>
            </a:extLst>
          </p:cNvPr>
          <p:cNvSpPr>
            <a:spLocks noGrp="1"/>
          </p:cNvSpPr>
          <p:nvPr>
            <p:ph type="title"/>
          </p:nvPr>
        </p:nvSpPr>
        <p:spPr/>
        <p:txBody>
          <a:bodyPr/>
          <a:lstStyle/>
          <a:p>
            <a:r>
              <a:rPr lang="en-US" dirty="0"/>
              <a:t>Forms of malware - viruses</a:t>
            </a:r>
          </a:p>
        </p:txBody>
      </p:sp>
      <p:sp>
        <p:nvSpPr>
          <p:cNvPr id="3" name="Content Placeholder 2">
            <a:extLst>
              <a:ext uri="{FF2B5EF4-FFF2-40B4-BE49-F238E27FC236}">
                <a16:creationId xmlns:a16="http://schemas.microsoft.com/office/drawing/2014/main" id="{C3C8BBD3-B081-4D2A-BB78-BC8BC4073552}"/>
              </a:ext>
            </a:extLst>
          </p:cNvPr>
          <p:cNvSpPr>
            <a:spLocks noGrp="1"/>
          </p:cNvSpPr>
          <p:nvPr>
            <p:ph idx="1"/>
          </p:nvPr>
        </p:nvSpPr>
        <p:spPr/>
        <p:txBody>
          <a:bodyPr>
            <a:normAutofit fontScale="92500" lnSpcReduction="20000"/>
          </a:bodyPr>
          <a:lstStyle/>
          <a:p>
            <a:r>
              <a:rPr lang="en-US" dirty="0"/>
              <a:t>Viruses. A virus self-replicates by inserting copies of itself into host programs or data files. Viruses are often triggered through user interaction, such as opening a file or running a program. Categories of viruses are</a:t>
            </a:r>
          </a:p>
          <a:p>
            <a:r>
              <a:rPr lang="en-US" dirty="0"/>
              <a:t>Compiled Viruses. </a:t>
            </a:r>
          </a:p>
          <a:p>
            <a:pPr lvl="1"/>
            <a:r>
              <a:rPr lang="en-US" dirty="0"/>
              <a:t>A compiled virus is executed by an operating system. Types of compiled viruses include file infector viruses, which attach themselves to executable programs; boot sector viruses, which infect the master boot records of hard drives or the boot sectors of removable media; and multipartite viruses, which combine the characteristics of file infector and boot sector viruses.  </a:t>
            </a:r>
          </a:p>
          <a:p>
            <a:r>
              <a:rPr lang="en-US" dirty="0"/>
              <a:t>Interpreted Viruses. </a:t>
            </a:r>
          </a:p>
          <a:p>
            <a:pPr lvl="1"/>
            <a:r>
              <a:rPr lang="en-US" dirty="0"/>
              <a:t>Interpreted viruses are executed by an application. Within this subcategory, macro viruses take advantage of the capabilities of applications’ macro programming language to infect application documents and document templates, while scripting viruses infect scripts that are understood by scripting languages processed by services on the OS.</a:t>
            </a:r>
          </a:p>
        </p:txBody>
      </p:sp>
    </p:spTree>
    <p:extLst>
      <p:ext uri="{BB962C8B-B14F-4D97-AF65-F5344CB8AC3E}">
        <p14:creationId xmlns:p14="http://schemas.microsoft.com/office/powerpoint/2010/main" val="4174852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A90B-1777-4EA4-809C-743F069E579E}"/>
              </a:ext>
            </a:extLst>
          </p:cNvPr>
          <p:cNvSpPr>
            <a:spLocks noGrp="1"/>
          </p:cNvSpPr>
          <p:nvPr>
            <p:ph type="title"/>
          </p:nvPr>
        </p:nvSpPr>
        <p:spPr/>
        <p:txBody>
          <a:bodyPr/>
          <a:lstStyle/>
          <a:p>
            <a:r>
              <a:rPr lang="en-US" dirty="0"/>
              <a:t>Secondary sources of forensic information –network forensic tools</a:t>
            </a:r>
          </a:p>
        </p:txBody>
      </p:sp>
      <p:sp>
        <p:nvSpPr>
          <p:cNvPr id="3" name="Content Placeholder 2">
            <a:extLst>
              <a:ext uri="{FF2B5EF4-FFF2-40B4-BE49-F238E27FC236}">
                <a16:creationId xmlns:a16="http://schemas.microsoft.com/office/drawing/2014/main" id="{977942E0-FA5E-4087-B2F4-905FFCD6F8AB}"/>
              </a:ext>
            </a:extLst>
          </p:cNvPr>
          <p:cNvSpPr>
            <a:spLocks noGrp="1"/>
          </p:cNvSpPr>
          <p:nvPr>
            <p:ph idx="1"/>
          </p:nvPr>
        </p:nvSpPr>
        <p:spPr/>
        <p:txBody>
          <a:bodyPr/>
          <a:lstStyle/>
          <a:p>
            <a:r>
              <a:rPr lang="en-US" dirty="0"/>
              <a:t>Software programs that capture and record packets, such as network forensic analysis tools and packet sniffers, might have highly detailed information on malware activity. </a:t>
            </a:r>
          </a:p>
          <a:p>
            <a:r>
              <a:rPr lang="en-US" dirty="0"/>
              <a:t>However, because these tools record so much information about most or all network activity, it can be very time-intensive to extract just the needed information.</a:t>
            </a:r>
          </a:p>
        </p:txBody>
      </p:sp>
    </p:spTree>
    <p:extLst>
      <p:ext uri="{BB962C8B-B14F-4D97-AF65-F5344CB8AC3E}">
        <p14:creationId xmlns:p14="http://schemas.microsoft.com/office/powerpoint/2010/main" val="2250767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9EBA-6258-4BC7-BF2B-5FB465555F90}"/>
              </a:ext>
            </a:extLst>
          </p:cNvPr>
          <p:cNvSpPr>
            <a:spLocks noGrp="1"/>
          </p:cNvSpPr>
          <p:nvPr>
            <p:ph type="title"/>
          </p:nvPr>
        </p:nvSpPr>
        <p:spPr/>
        <p:txBody>
          <a:bodyPr/>
          <a:lstStyle/>
          <a:p>
            <a:r>
              <a:rPr lang="en-US" dirty="0"/>
              <a:t>Secondary sources of forensic information –network device logs</a:t>
            </a:r>
          </a:p>
        </p:txBody>
      </p:sp>
      <p:sp>
        <p:nvSpPr>
          <p:cNvPr id="3" name="Content Placeholder 2">
            <a:extLst>
              <a:ext uri="{FF2B5EF4-FFF2-40B4-BE49-F238E27FC236}">
                <a16:creationId xmlns:a16="http://schemas.microsoft.com/office/drawing/2014/main" id="{2DE3ABFC-FEED-4EAC-9409-3E31B16A2460}"/>
              </a:ext>
            </a:extLst>
          </p:cNvPr>
          <p:cNvSpPr>
            <a:spLocks noGrp="1"/>
          </p:cNvSpPr>
          <p:nvPr>
            <p:ph idx="1"/>
          </p:nvPr>
        </p:nvSpPr>
        <p:spPr/>
        <p:txBody>
          <a:bodyPr/>
          <a:lstStyle/>
          <a:p>
            <a:r>
              <a:rPr lang="en-US" dirty="0"/>
              <a:t>Firewalls, routers, and other filtering devices that record connection activity, as well as network monitoring tools, might be helpful in identifying network connection activity (e.g., specific port number combinations, unusual protocols) consistent with certain malware.</a:t>
            </a:r>
          </a:p>
        </p:txBody>
      </p:sp>
    </p:spTree>
    <p:extLst>
      <p:ext uri="{BB962C8B-B14F-4D97-AF65-F5344CB8AC3E}">
        <p14:creationId xmlns:p14="http://schemas.microsoft.com/office/powerpoint/2010/main" val="3318702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F406-1D6F-4216-9AA1-E3C0F4C3B23B}"/>
              </a:ext>
            </a:extLst>
          </p:cNvPr>
          <p:cNvSpPr>
            <a:spLocks noGrp="1"/>
          </p:cNvSpPr>
          <p:nvPr>
            <p:ph type="title"/>
          </p:nvPr>
        </p:nvSpPr>
        <p:spPr/>
        <p:txBody>
          <a:bodyPr/>
          <a:lstStyle/>
          <a:p>
            <a:r>
              <a:rPr lang="en-US" dirty="0"/>
              <a:t>Prioritizing incident response </a:t>
            </a:r>
          </a:p>
        </p:txBody>
      </p:sp>
      <p:sp>
        <p:nvSpPr>
          <p:cNvPr id="3" name="Content Placeholder 2">
            <a:extLst>
              <a:ext uri="{FF2B5EF4-FFF2-40B4-BE49-F238E27FC236}">
                <a16:creationId xmlns:a16="http://schemas.microsoft.com/office/drawing/2014/main" id="{0B10CA75-431D-4951-BED1-9C78221E19CB}"/>
              </a:ext>
            </a:extLst>
          </p:cNvPr>
          <p:cNvSpPr>
            <a:spLocks noGrp="1"/>
          </p:cNvSpPr>
          <p:nvPr>
            <p:ph idx="1"/>
          </p:nvPr>
        </p:nvSpPr>
        <p:spPr/>
        <p:txBody>
          <a:bodyPr/>
          <a:lstStyle/>
          <a:p>
            <a:r>
              <a:rPr lang="en-US" dirty="0"/>
              <a:t>Organizations should establish a set of criteria that identify the appropriate level of response for various malware-related situations. </a:t>
            </a:r>
          </a:p>
          <a:p>
            <a:r>
              <a:rPr lang="en-US" dirty="0"/>
              <a:t>The criteria should incorporate considerations such as the following: </a:t>
            </a:r>
          </a:p>
          <a:p>
            <a:pPr lvl="1"/>
            <a:r>
              <a:rPr lang="en-US" dirty="0"/>
              <a:t> How the malware entered the environment and what transmission mechanisms it uses </a:t>
            </a:r>
          </a:p>
          <a:p>
            <a:pPr lvl="1"/>
            <a:r>
              <a:rPr lang="en-US" dirty="0"/>
              <a:t>What type of malware it is (e.g., virus, worm, Trojan horse) </a:t>
            </a:r>
          </a:p>
          <a:p>
            <a:pPr lvl="1"/>
            <a:r>
              <a:rPr lang="en-US" dirty="0"/>
              <a:t>Which types of attacker tools are placed onto the host by the malware </a:t>
            </a:r>
          </a:p>
          <a:p>
            <a:pPr lvl="1"/>
            <a:r>
              <a:rPr lang="en-US" dirty="0"/>
              <a:t>What networks and hosts the malware is affecting and how it is affecting them </a:t>
            </a:r>
          </a:p>
          <a:p>
            <a:pPr lvl="1"/>
            <a:r>
              <a:rPr lang="en-US" dirty="0"/>
              <a:t>How the impact of the incident is likely to increase in the following minutes, hours, and days if the incident is not contained.</a:t>
            </a:r>
          </a:p>
        </p:txBody>
      </p:sp>
    </p:spTree>
    <p:extLst>
      <p:ext uri="{BB962C8B-B14F-4D97-AF65-F5344CB8AC3E}">
        <p14:creationId xmlns:p14="http://schemas.microsoft.com/office/powerpoint/2010/main" val="1895951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9366-7AC3-474C-AB9D-B892629D3029}"/>
              </a:ext>
            </a:extLst>
          </p:cNvPr>
          <p:cNvSpPr>
            <a:spLocks noGrp="1"/>
          </p:cNvSpPr>
          <p:nvPr>
            <p:ph type="title"/>
          </p:nvPr>
        </p:nvSpPr>
        <p:spPr/>
        <p:txBody>
          <a:bodyPr/>
          <a:lstStyle/>
          <a:p>
            <a:r>
              <a:rPr lang="en-US" dirty="0"/>
              <a:t>Malware analysis</a:t>
            </a:r>
          </a:p>
        </p:txBody>
      </p:sp>
      <p:sp>
        <p:nvSpPr>
          <p:cNvPr id="3" name="Content Placeholder 2">
            <a:extLst>
              <a:ext uri="{FF2B5EF4-FFF2-40B4-BE49-F238E27FC236}">
                <a16:creationId xmlns:a16="http://schemas.microsoft.com/office/drawing/2014/main" id="{489DFB80-936F-46C2-BB3A-C4A973AACD35}"/>
              </a:ext>
            </a:extLst>
          </p:cNvPr>
          <p:cNvSpPr>
            <a:spLocks noGrp="1"/>
          </p:cNvSpPr>
          <p:nvPr>
            <p:ph idx="1"/>
          </p:nvPr>
        </p:nvSpPr>
        <p:spPr/>
        <p:txBody>
          <a:bodyPr>
            <a:normAutofit lnSpcReduction="10000"/>
          </a:bodyPr>
          <a:lstStyle/>
          <a:p>
            <a:r>
              <a:rPr lang="en-US" dirty="0"/>
              <a:t>Incident handlers can study the behavior of malware by analyzing it either actively (executing the malware) or forensically (examining the infected host for evidence of malware). </a:t>
            </a:r>
          </a:p>
          <a:p>
            <a:r>
              <a:rPr lang="en-US" dirty="0"/>
              <a:t>Forensic approaches are safer to perform on an infected host because they can examine the host without allowing the malware to continue executing. </a:t>
            </a:r>
          </a:p>
          <a:p>
            <a:r>
              <a:rPr lang="en-US" dirty="0"/>
              <a:t>However, sometimes it is significantly faster and easier to analyze malware by monitoring it during execution. </a:t>
            </a:r>
          </a:p>
          <a:p>
            <a:r>
              <a:rPr lang="en-US" dirty="0"/>
              <a:t>Such active approaches are best performed on malware test systems instead of production hosts, to minimize possible damage caused by allowing the malware to execute.</a:t>
            </a:r>
          </a:p>
        </p:txBody>
      </p:sp>
    </p:spTree>
    <p:extLst>
      <p:ext uri="{BB962C8B-B14F-4D97-AF65-F5344CB8AC3E}">
        <p14:creationId xmlns:p14="http://schemas.microsoft.com/office/powerpoint/2010/main" val="3508561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23DB-D209-4FF0-81B3-FA4913A3899F}"/>
              </a:ext>
            </a:extLst>
          </p:cNvPr>
          <p:cNvSpPr>
            <a:spLocks noGrp="1"/>
          </p:cNvSpPr>
          <p:nvPr>
            <p:ph type="title"/>
          </p:nvPr>
        </p:nvSpPr>
        <p:spPr/>
        <p:txBody>
          <a:bodyPr/>
          <a:lstStyle/>
          <a:p>
            <a:r>
              <a:rPr lang="en-US" dirty="0"/>
              <a:t>Using test systems for malware analysis</a:t>
            </a:r>
          </a:p>
        </p:txBody>
      </p:sp>
      <p:sp>
        <p:nvSpPr>
          <p:cNvPr id="3" name="Content Placeholder 2">
            <a:extLst>
              <a:ext uri="{FF2B5EF4-FFF2-40B4-BE49-F238E27FC236}">
                <a16:creationId xmlns:a16="http://schemas.microsoft.com/office/drawing/2014/main" id="{4EE1867B-6CC5-46BA-8167-48BACBAB4E57}"/>
              </a:ext>
            </a:extLst>
          </p:cNvPr>
          <p:cNvSpPr>
            <a:spLocks noGrp="1"/>
          </p:cNvSpPr>
          <p:nvPr>
            <p:ph idx="1"/>
          </p:nvPr>
        </p:nvSpPr>
        <p:spPr/>
        <p:txBody>
          <a:bodyPr>
            <a:normAutofit fontScale="85000" lnSpcReduction="20000"/>
          </a:bodyPr>
          <a:lstStyle/>
          <a:p>
            <a:r>
              <a:rPr lang="en-US" dirty="0"/>
              <a:t>Ideal active approaches involve an incident handler acquiring a malware sample from an infected host and placing the malware on an isolated test system.</a:t>
            </a:r>
          </a:p>
          <a:p>
            <a:r>
              <a:rPr lang="en-US" dirty="0"/>
              <a:t> Test systems often have a virtualized OS image; copies of these builds can be infected, isolating any infection within the virtualized OS, and the infected image can be replaced with a known good image after the analysis is complete.</a:t>
            </a:r>
          </a:p>
          <a:p>
            <a:r>
              <a:rPr lang="en-US" dirty="0"/>
              <a:t>On such test systems, the host OS is kept uninfected so it can be used to monitor the execution of the malware within the virtualized OS. </a:t>
            </a:r>
          </a:p>
          <a:p>
            <a:r>
              <a:rPr lang="en-US" dirty="0"/>
              <a:t>The test system should include up-to-date tools for identifying malware (e.g., antivirus software, intrusion detection systems), listing the currently running processes, and displaying network connections, as well as many other potentially helpful utilities.</a:t>
            </a:r>
          </a:p>
          <a:p>
            <a:r>
              <a:rPr lang="en-US" dirty="0"/>
              <a:t>Helpful not only for analyzing current malware threats without the risk of inadvertently causing additional damage to the organization, but also for training staff in malware incident handling. </a:t>
            </a:r>
          </a:p>
        </p:txBody>
      </p:sp>
    </p:spTree>
    <p:extLst>
      <p:ext uri="{BB962C8B-B14F-4D97-AF65-F5344CB8AC3E}">
        <p14:creationId xmlns:p14="http://schemas.microsoft.com/office/powerpoint/2010/main" val="2750872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D1ED-E69A-4BB7-A1E5-723FA8C250C8}"/>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44C3786F-45F5-4212-98E1-2653B7EA098C}"/>
              </a:ext>
            </a:extLst>
          </p:cNvPr>
          <p:cNvSpPr>
            <a:spLocks noGrp="1"/>
          </p:cNvSpPr>
          <p:nvPr>
            <p:ph idx="1"/>
          </p:nvPr>
        </p:nvSpPr>
        <p:spPr/>
        <p:txBody>
          <a:bodyPr/>
          <a:lstStyle/>
          <a:p>
            <a:r>
              <a:rPr lang="en-US" dirty="0"/>
              <a:t>Examples of possible outcomes of lessons learned activities for malware incidents are as follows:</a:t>
            </a:r>
          </a:p>
          <a:p>
            <a:pPr lvl="1"/>
            <a:r>
              <a:rPr lang="en-US" dirty="0"/>
              <a:t>Security policy changes</a:t>
            </a:r>
          </a:p>
          <a:p>
            <a:pPr lvl="1"/>
            <a:r>
              <a:rPr lang="en-US" dirty="0"/>
              <a:t>Awareness program changes</a:t>
            </a:r>
          </a:p>
          <a:p>
            <a:pPr lvl="1"/>
            <a:r>
              <a:rPr lang="en-US" dirty="0"/>
              <a:t>Software reconfiguration</a:t>
            </a:r>
          </a:p>
          <a:p>
            <a:pPr lvl="1"/>
            <a:r>
              <a:rPr lang="en-US" dirty="0"/>
              <a:t>Malware detection software deployment</a:t>
            </a:r>
          </a:p>
          <a:p>
            <a:pPr lvl="1"/>
            <a:r>
              <a:rPr lang="en-US" dirty="0"/>
              <a:t>Malware detection software reconfiguration</a:t>
            </a:r>
          </a:p>
          <a:p>
            <a:pPr lvl="1"/>
            <a:endParaRPr lang="en-US" dirty="0"/>
          </a:p>
        </p:txBody>
      </p:sp>
    </p:spTree>
    <p:extLst>
      <p:ext uri="{BB962C8B-B14F-4D97-AF65-F5344CB8AC3E}">
        <p14:creationId xmlns:p14="http://schemas.microsoft.com/office/powerpoint/2010/main" val="337801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AC96-9643-41F2-82F6-E61137DE717E}"/>
              </a:ext>
            </a:extLst>
          </p:cNvPr>
          <p:cNvSpPr>
            <a:spLocks noGrp="1"/>
          </p:cNvSpPr>
          <p:nvPr>
            <p:ph type="title"/>
          </p:nvPr>
        </p:nvSpPr>
        <p:spPr/>
        <p:txBody>
          <a:bodyPr/>
          <a:lstStyle/>
          <a:p>
            <a:r>
              <a:rPr lang="en-US" dirty="0"/>
              <a:t>Forms of malware - worms</a:t>
            </a:r>
          </a:p>
        </p:txBody>
      </p:sp>
      <p:sp>
        <p:nvSpPr>
          <p:cNvPr id="3" name="Content Placeholder 2">
            <a:extLst>
              <a:ext uri="{FF2B5EF4-FFF2-40B4-BE49-F238E27FC236}">
                <a16:creationId xmlns:a16="http://schemas.microsoft.com/office/drawing/2014/main" id="{72034307-BD86-4507-BCE6-A0217B9C6B1B}"/>
              </a:ext>
            </a:extLst>
          </p:cNvPr>
          <p:cNvSpPr>
            <a:spLocks noGrp="1"/>
          </p:cNvSpPr>
          <p:nvPr>
            <p:ph idx="1"/>
          </p:nvPr>
        </p:nvSpPr>
        <p:spPr/>
        <p:txBody>
          <a:bodyPr/>
          <a:lstStyle/>
          <a:p>
            <a:r>
              <a:rPr lang="en-US" dirty="0"/>
              <a:t>Worms. A worm is a self-replicating, self-contained program that usually executes itself without user intervention. Worms are divided into two categories: </a:t>
            </a:r>
          </a:p>
          <a:p>
            <a:pPr marL="0" indent="0">
              <a:buNone/>
            </a:pPr>
            <a:r>
              <a:rPr lang="en-US" dirty="0"/>
              <a:t>– Network Service Worms. A network service worm takes advantage of a vulnerability in a network service to propagate itself and infect other hosts. </a:t>
            </a:r>
          </a:p>
          <a:p>
            <a:pPr marL="0" indent="0">
              <a:buNone/>
            </a:pPr>
            <a:r>
              <a:rPr lang="en-US" dirty="0"/>
              <a:t>– Mass Mailing Worms. A mass mailing worm is similar to an email-borne virus but is </a:t>
            </a:r>
            <a:r>
              <a:rPr lang="en-US" dirty="0" err="1"/>
              <a:t>selfcontained</a:t>
            </a:r>
            <a:r>
              <a:rPr lang="en-US" dirty="0"/>
              <a:t>, rather than infecting an existing file.</a:t>
            </a:r>
          </a:p>
        </p:txBody>
      </p:sp>
    </p:spTree>
    <p:extLst>
      <p:ext uri="{BB962C8B-B14F-4D97-AF65-F5344CB8AC3E}">
        <p14:creationId xmlns:p14="http://schemas.microsoft.com/office/powerpoint/2010/main" val="11476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6629-62BF-49C4-9DC6-0BB3E9418005}"/>
              </a:ext>
            </a:extLst>
          </p:cNvPr>
          <p:cNvSpPr>
            <a:spLocks noGrp="1"/>
          </p:cNvSpPr>
          <p:nvPr>
            <p:ph type="title"/>
          </p:nvPr>
        </p:nvSpPr>
        <p:spPr/>
        <p:txBody>
          <a:bodyPr/>
          <a:lstStyle/>
          <a:p>
            <a:r>
              <a:rPr lang="en-US" dirty="0"/>
              <a:t>Forms of malware - Trojans</a:t>
            </a:r>
          </a:p>
        </p:txBody>
      </p:sp>
      <p:sp>
        <p:nvSpPr>
          <p:cNvPr id="3" name="Content Placeholder 2">
            <a:extLst>
              <a:ext uri="{FF2B5EF4-FFF2-40B4-BE49-F238E27FC236}">
                <a16:creationId xmlns:a16="http://schemas.microsoft.com/office/drawing/2014/main" id="{EBA372F8-5ABC-404E-B388-50CD39B600E6}"/>
              </a:ext>
            </a:extLst>
          </p:cNvPr>
          <p:cNvSpPr>
            <a:spLocks noGrp="1"/>
          </p:cNvSpPr>
          <p:nvPr>
            <p:ph idx="1"/>
          </p:nvPr>
        </p:nvSpPr>
        <p:spPr/>
        <p:txBody>
          <a:bodyPr/>
          <a:lstStyle/>
          <a:p>
            <a:r>
              <a:rPr lang="en-US" dirty="0"/>
              <a:t>A Trojan horse is a self-contained, nonreplicating program that, while appearing to be benign, actually has a hidden malicious purpose. </a:t>
            </a:r>
          </a:p>
          <a:p>
            <a:r>
              <a:rPr lang="en-US" dirty="0"/>
              <a:t>Trojan horses either replace existing files with malicious versions or add new malicious files to hosts. </a:t>
            </a:r>
          </a:p>
          <a:p>
            <a:r>
              <a:rPr lang="en-US" dirty="0"/>
              <a:t>They often deliver other attacker tools to hosts.</a:t>
            </a:r>
          </a:p>
        </p:txBody>
      </p:sp>
    </p:spTree>
    <p:extLst>
      <p:ext uri="{BB962C8B-B14F-4D97-AF65-F5344CB8AC3E}">
        <p14:creationId xmlns:p14="http://schemas.microsoft.com/office/powerpoint/2010/main" val="28387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6E57-172C-4971-A75A-1BA86CB1F60B}"/>
              </a:ext>
            </a:extLst>
          </p:cNvPr>
          <p:cNvSpPr>
            <a:spLocks noGrp="1"/>
          </p:cNvSpPr>
          <p:nvPr>
            <p:ph type="title"/>
          </p:nvPr>
        </p:nvSpPr>
        <p:spPr/>
        <p:txBody>
          <a:bodyPr/>
          <a:lstStyle/>
          <a:p>
            <a:r>
              <a:rPr lang="en-US" dirty="0"/>
              <a:t>Forms of malware – malicious mobile code</a:t>
            </a:r>
          </a:p>
        </p:txBody>
      </p:sp>
      <p:sp>
        <p:nvSpPr>
          <p:cNvPr id="3" name="Content Placeholder 2">
            <a:extLst>
              <a:ext uri="{FF2B5EF4-FFF2-40B4-BE49-F238E27FC236}">
                <a16:creationId xmlns:a16="http://schemas.microsoft.com/office/drawing/2014/main" id="{09B2584C-66E1-48F9-9955-2F0E58E767BA}"/>
              </a:ext>
            </a:extLst>
          </p:cNvPr>
          <p:cNvSpPr>
            <a:spLocks noGrp="1"/>
          </p:cNvSpPr>
          <p:nvPr>
            <p:ph idx="1"/>
          </p:nvPr>
        </p:nvSpPr>
        <p:spPr/>
        <p:txBody>
          <a:bodyPr/>
          <a:lstStyle/>
          <a:p>
            <a:r>
              <a:rPr lang="en-US" dirty="0"/>
              <a:t>Malicious mobile code is software with malicious intent that is transmitted from a remote host to a local host and then executed on the local host, typically without the user’s explicit instruction. </a:t>
            </a:r>
          </a:p>
          <a:p>
            <a:r>
              <a:rPr lang="en-US" dirty="0"/>
              <a:t>Popular languages for malicious mobile code include Java, ActiveX, JavaScript, and VBScript.</a:t>
            </a:r>
          </a:p>
        </p:txBody>
      </p:sp>
    </p:spTree>
    <p:extLst>
      <p:ext uri="{BB962C8B-B14F-4D97-AF65-F5344CB8AC3E}">
        <p14:creationId xmlns:p14="http://schemas.microsoft.com/office/powerpoint/2010/main" val="140005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0B38-90C7-4284-9F16-9BCE719F80DD}"/>
              </a:ext>
            </a:extLst>
          </p:cNvPr>
          <p:cNvSpPr>
            <a:spLocks noGrp="1"/>
          </p:cNvSpPr>
          <p:nvPr>
            <p:ph type="title"/>
          </p:nvPr>
        </p:nvSpPr>
        <p:spPr/>
        <p:txBody>
          <a:bodyPr/>
          <a:lstStyle/>
          <a:p>
            <a:r>
              <a:rPr lang="en-US" dirty="0"/>
              <a:t>Forms of malware – blended attacks</a:t>
            </a:r>
          </a:p>
        </p:txBody>
      </p:sp>
      <p:sp>
        <p:nvSpPr>
          <p:cNvPr id="3" name="Content Placeholder 2">
            <a:extLst>
              <a:ext uri="{FF2B5EF4-FFF2-40B4-BE49-F238E27FC236}">
                <a16:creationId xmlns:a16="http://schemas.microsoft.com/office/drawing/2014/main" id="{C1A8C7C0-111A-44B0-AF57-06D09E2DDB06}"/>
              </a:ext>
            </a:extLst>
          </p:cNvPr>
          <p:cNvSpPr>
            <a:spLocks noGrp="1"/>
          </p:cNvSpPr>
          <p:nvPr>
            <p:ph idx="1"/>
          </p:nvPr>
        </p:nvSpPr>
        <p:spPr/>
        <p:txBody>
          <a:bodyPr/>
          <a:lstStyle/>
          <a:p>
            <a:r>
              <a:rPr lang="en-US" dirty="0"/>
              <a:t>A blended attack uses multiple infection or transmission methods. For example, a blended attack could combine the propagation methods of viruses and worms.</a:t>
            </a:r>
          </a:p>
          <a:p>
            <a:r>
              <a:rPr lang="en-US" dirty="0"/>
              <a:t>Many, if not most, instances of malware today are blended attacks.</a:t>
            </a:r>
          </a:p>
        </p:txBody>
      </p:sp>
    </p:spTree>
    <p:extLst>
      <p:ext uri="{BB962C8B-B14F-4D97-AF65-F5344CB8AC3E}">
        <p14:creationId xmlns:p14="http://schemas.microsoft.com/office/powerpoint/2010/main" val="66306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0168-2CFD-4706-8651-2C7F2E1414DA}"/>
              </a:ext>
            </a:extLst>
          </p:cNvPr>
          <p:cNvSpPr>
            <a:spLocks noGrp="1"/>
          </p:cNvSpPr>
          <p:nvPr>
            <p:ph type="title"/>
          </p:nvPr>
        </p:nvSpPr>
        <p:spPr/>
        <p:txBody>
          <a:bodyPr/>
          <a:lstStyle/>
          <a:p>
            <a:r>
              <a:rPr lang="en-US" dirty="0"/>
              <a:t>Forms of malware – social engineering</a:t>
            </a:r>
          </a:p>
        </p:txBody>
      </p:sp>
      <p:sp>
        <p:nvSpPr>
          <p:cNvPr id="3" name="Content Placeholder 2">
            <a:extLst>
              <a:ext uri="{FF2B5EF4-FFF2-40B4-BE49-F238E27FC236}">
                <a16:creationId xmlns:a16="http://schemas.microsoft.com/office/drawing/2014/main" id="{324A744A-5EA0-4098-B367-96C70D6939E5}"/>
              </a:ext>
            </a:extLst>
          </p:cNvPr>
          <p:cNvSpPr>
            <a:spLocks noGrp="1"/>
          </p:cNvSpPr>
          <p:nvPr>
            <p:ph idx="1"/>
          </p:nvPr>
        </p:nvSpPr>
        <p:spPr/>
        <p:txBody>
          <a:bodyPr>
            <a:normAutofit fontScale="92500" lnSpcReduction="10000"/>
          </a:bodyPr>
          <a:lstStyle/>
          <a:p>
            <a:r>
              <a:rPr lang="en-US" dirty="0"/>
              <a:t>Current malware also relies heavily on social engineering, which is a general term for attackers trying to trick people into revealing sensitive information or performing certain actions, such as downloading and executing files that appear to be benign but are actually malicious. </a:t>
            </a:r>
          </a:p>
          <a:p>
            <a:r>
              <a:rPr lang="en-US" dirty="0"/>
              <a:t>Because so many instances of malware have a variety of malware characteristics, the classic malware categories listed above (virus, worm, etc.) are considerably less useful than they used to be for malware incident handling. </a:t>
            </a:r>
          </a:p>
          <a:p>
            <a:r>
              <a:rPr lang="en-US" dirty="0"/>
              <a:t>At one time, there were largely different procedures for handling incidents of each malware category; now there is largely one set of procedures for handling all malware incidents, thus nullifying the primary need for having categories.</a:t>
            </a:r>
          </a:p>
        </p:txBody>
      </p:sp>
    </p:spTree>
    <p:extLst>
      <p:ext uri="{BB962C8B-B14F-4D97-AF65-F5344CB8AC3E}">
        <p14:creationId xmlns:p14="http://schemas.microsoft.com/office/powerpoint/2010/main" val="207055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2C45-DEC2-48EA-B116-49F986785BB5}"/>
              </a:ext>
            </a:extLst>
          </p:cNvPr>
          <p:cNvSpPr>
            <a:spLocks noGrp="1"/>
          </p:cNvSpPr>
          <p:nvPr>
            <p:ph type="title"/>
          </p:nvPr>
        </p:nvSpPr>
        <p:spPr/>
        <p:txBody>
          <a:bodyPr/>
          <a:lstStyle/>
          <a:p>
            <a:r>
              <a:rPr lang="en-US" dirty="0"/>
              <a:t>Forms of malware – web-based malware</a:t>
            </a:r>
          </a:p>
        </p:txBody>
      </p:sp>
      <p:sp>
        <p:nvSpPr>
          <p:cNvPr id="3" name="Content Placeholder 2">
            <a:extLst>
              <a:ext uri="{FF2B5EF4-FFF2-40B4-BE49-F238E27FC236}">
                <a16:creationId xmlns:a16="http://schemas.microsoft.com/office/drawing/2014/main" id="{AEB97948-7791-4657-A9D3-900EF2E052D0}"/>
              </a:ext>
            </a:extLst>
          </p:cNvPr>
          <p:cNvSpPr>
            <a:spLocks noGrp="1"/>
          </p:cNvSpPr>
          <p:nvPr>
            <p:ph idx="1"/>
          </p:nvPr>
        </p:nvSpPr>
        <p:spPr/>
        <p:txBody>
          <a:bodyPr>
            <a:normAutofit lnSpcReduction="10000"/>
          </a:bodyPr>
          <a:lstStyle/>
          <a:p>
            <a:r>
              <a:rPr lang="en-US" dirty="0"/>
              <a:t>Also known as drive-by-download, a user’s web browsing is redirected to an infected website, often with little or no use of social engineering techniques. </a:t>
            </a:r>
          </a:p>
          <a:p>
            <a:r>
              <a:rPr lang="en-US" dirty="0"/>
              <a:t>The infected website then attempts to exploit vulnerabilities on the user’s host and ultimately to install rootkits or other attacker tools onto the host, thus compromising the host. </a:t>
            </a:r>
          </a:p>
          <a:p>
            <a:r>
              <a:rPr lang="en-US" dirty="0"/>
              <a:t>Although the website is infected, its malware does not infect the user’s host; rather, it functions as an attacker tool and installs other attacker tools on the host. </a:t>
            </a:r>
          </a:p>
          <a:p>
            <a:r>
              <a:rPr lang="en-US" dirty="0"/>
              <a:t>Web-based malware is a blended attack of sorts, but its components do not map to the other malware categories. </a:t>
            </a:r>
          </a:p>
        </p:txBody>
      </p:sp>
    </p:spTree>
    <p:extLst>
      <p:ext uri="{BB962C8B-B14F-4D97-AF65-F5344CB8AC3E}">
        <p14:creationId xmlns:p14="http://schemas.microsoft.com/office/powerpoint/2010/main" val="1580295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3600</Words>
  <Application>Microsoft Office PowerPoint</Application>
  <PresentationFormat>Widescreen</PresentationFormat>
  <Paragraphs>180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Malware Incident Handling</vt:lpstr>
      <vt:lpstr>Recommendations for malware incident response activities</vt:lpstr>
      <vt:lpstr>Forms of malware - viruses</vt:lpstr>
      <vt:lpstr>Forms of malware - worms</vt:lpstr>
      <vt:lpstr>Forms of malware - Trojans</vt:lpstr>
      <vt:lpstr>Forms of malware – malicious mobile code</vt:lpstr>
      <vt:lpstr>Forms of malware – blended attacks</vt:lpstr>
      <vt:lpstr>Forms of malware – social engineering</vt:lpstr>
      <vt:lpstr>Forms of malware – web-based malware</vt:lpstr>
      <vt:lpstr>Forms of malware - phishing</vt:lpstr>
      <vt:lpstr>Forms of malware – advanced persistent threats (APTs)</vt:lpstr>
      <vt:lpstr>Attacker tools</vt:lpstr>
      <vt:lpstr>Malware incident prevention - Policy</vt:lpstr>
      <vt:lpstr>Malware incident prevention - Awareness</vt:lpstr>
      <vt:lpstr>Vulnerability mitigation</vt:lpstr>
      <vt:lpstr>Threat mitigation</vt:lpstr>
      <vt:lpstr>Firewalls</vt:lpstr>
      <vt:lpstr>Content filtering and inspection</vt:lpstr>
      <vt:lpstr>Web content filtering software</vt:lpstr>
      <vt:lpstr>Blocking popups</vt:lpstr>
      <vt:lpstr>Application whitelisting</vt:lpstr>
      <vt:lpstr>Defensive Architecture</vt:lpstr>
      <vt:lpstr>BIOS Protection</vt:lpstr>
      <vt:lpstr>Sandboxing</vt:lpstr>
      <vt:lpstr>Browser segregation</vt:lpstr>
      <vt:lpstr>Virtualization</vt:lpstr>
      <vt:lpstr>Forensic identification</vt:lpstr>
      <vt:lpstr>Secondary sources of forensic information – DNS Server logs</vt:lpstr>
      <vt:lpstr>Secondary sources of forensic information – other application server logs</vt:lpstr>
      <vt:lpstr>Secondary sources of forensic information –network forensic tools</vt:lpstr>
      <vt:lpstr>Secondary sources of forensic information –network device logs</vt:lpstr>
      <vt:lpstr>Prioritizing incident response </vt:lpstr>
      <vt:lpstr>Malware analysis</vt:lpstr>
      <vt:lpstr>Using test systems for malware analysis</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forensics</dc:title>
  <dc:creator>Renita M. Murimi</dc:creator>
  <cp:lastModifiedBy>Renita M. Murimi</cp:lastModifiedBy>
  <cp:revision>11</cp:revision>
  <dcterms:created xsi:type="dcterms:W3CDTF">2020-03-30T02:19:53Z</dcterms:created>
  <dcterms:modified xsi:type="dcterms:W3CDTF">2020-03-30T03:13:35Z</dcterms:modified>
</cp:coreProperties>
</file>