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8">
          <p15:clr>
            <a:srgbClr val="A4A3A4"/>
          </p15:clr>
        </p15:guide>
        <p15:guide id="2" orient="horz" pos="917">
          <p15:clr>
            <a:srgbClr val="A4A3A4"/>
          </p15:clr>
        </p15:guide>
      </p15:sldGuideLst>
    </p:ext>
    <p:ext uri="http://customooxmlschemas.google.com/">
      <go:slidesCustomData xmlns:go="http://customooxmlschemas.google.com/" r:id="rId16" roundtripDataSignature="AMtx7mjTBw0lDMLYQLTC8Y2RAZwadrkH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98"/>
        <p:guide pos="917"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411bdd32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411bdd326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Customer: Seventh largest bank in Turkey.</a:t>
            </a:r>
            <a:endParaRPr>
              <a:latin typeface="Arial"/>
              <a:ea typeface="Arial"/>
              <a:cs typeface="Arial"/>
              <a:sym typeface="Arial"/>
            </a:endParaRPr>
          </a:p>
          <a:p>
            <a:pPr indent="0" lvl="0" marL="0" rtl="0" algn="l">
              <a:spcBef>
                <a:spcPts val="0"/>
              </a:spcBef>
              <a:spcAft>
                <a:spcPts val="0"/>
              </a:spcAft>
              <a:buClr>
                <a:srgbClr val="000000"/>
              </a:buClr>
              <a:buFont typeface="Arial"/>
              <a:buNone/>
            </a:pPr>
            <a:r>
              <a:rPr lang="en-US">
                <a:latin typeface="Arial"/>
                <a:ea typeface="Arial"/>
                <a:cs typeface="Arial"/>
                <a:sym typeface="Arial"/>
              </a:rPr>
              <a:t>Major Challenge: Adhering to PCI DSS, compliance with GDPR</a:t>
            </a:r>
            <a:endParaRPr>
              <a:latin typeface="Arial"/>
              <a:ea typeface="Arial"/>
              <a:cs typeface="Arial"/>
              <a:sym typeface="Arial"/>
            </a:endParaRPr>
          </a:p>
          <a:p>
            <a:pPr indent="0" lvl="0" marL="0" rtl="0" algn="l">
              <a:spcBef>
                <a:spcPts val="0"/>
              </a:spcBef>
              <a:spcAft>
                <a:spcPts val="0"/>
              </a:spcAft>
              <a:buClr>
                <a:srgbClr val="000000"/>
              </a:buClr>
              <a:buFont typeface="Arial"/>
              <a:buNone/>
            </a:pPr>
            <a:r>
              <a:rPr lang="en-US">
                <a:latin typeface="Arial"/>
                <a:ea typeface="Arial"/>
                <a:cs typeface="Arial"/>
                <a:sym typeface="Arial"/>
              </a:rPr>
              <a:t>conventional security wasn’t enough to detect/stop unknown and zero-day threats. </a:t>
            </a:r>
            <a:endParaRPr>
              <a:latin typeface="Arial"/>
              <a:ea typeface="Arial"/>
              <a:cs typeface="Arial"/>
              <a:sym typeface="Arial"/>
            </a:endParaRPr>
          </a:p>
          <a:p>
            <a:pPr indent="0" lvl="0" marL="0" rtl="0" algn="l">
              <a:spcBef>
                <a:spcPts val="0"/>
              </a:spcBef>
              <a:spcAft>
                <a:spcPts val="0"/>
              </a:spcAft>
              <a:buClr>
                <a:srgbClr val="000000"/>
              </a:buClr>
              <a:buFont typeface="Arial"/>
              <a:buNone/>
            </a:pPr>
            <a:r>
              <a:rPr lang="en-US">
                <a:latin typeface="Arial"/>
                <a:ea typeface="Arial"/>
                <a:cs typeface="Arial"/>
                <a:sym typeface="Arial"/>
              </a:rPr>
              <a:t>Why Trend Micro: Solutions automate many routine procedures and operations and help with compliance issues.</a:t>
            </a:r>
            <a:endParaRPr>
              <a:latin typeface="Arial"/>
              <a:ea typeface="Arial"/>
              <a:cs typeface="Arial"/>
              <a:sym typeface="Arial"/>
            </a:endParaRPr>
          </a:p>
          <a:p>
            <a:pPr indent="0" lvl="0" marL="0" rtl="0" algn="l">
              <a:spcBef>
                <a:spcPts val="0"/>
              </a:spcBef>
              <a:spcAft>
                <a:spcPts val="0"/>
              </a:spcAft>
              <a:buClr>
                <a:srgbClr val="000000"/>
              </a:buClr>
              <a:buFont typeface="Arial"/>
              <a:buNone/>
            </a:pPr>
            <a:r>
              <a:rPr lang="en-US">
                <a:latin typeface="Arial"/>
                <a:ea typeface="Arial"/>
                <a:cs typeface="Arial"/>
                <a:sym typeface="Arial"/>
              </a:rPr>
              <a:t>Solutions: Bank deployed Deep Security to protect its servers </a:t>
            </a:r>
            <a:r>
              <a:rPr lang="en-US">
                <a:highlight>
                  <a:srgbClr val="FFFFFF"/>
                </a:highlight>
                <a:latin typeface="Arial"/>
                <a:ea typeface="Arial"/>
                <a:cs typeface="Arial"/>
                <a:sym typeface="Arial"/>
              </a:rPr>
              <a:t>preventing data breaches and business disruptions while enabling compliance.</a:t>
            </a:r>
            <a:endParaRPr>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rPr lang="en-US">
                <a:highlight>
                  <a:srgbClr val="FFFFFF"/>
                </a:highlight>
                <a:latin typeface="Arial"/>
                <a:ea typeface="Arial"/>
                <a:cs typeface="Arial"/>
                <a:sym typeface="Arial"/>
              </a:rPr>
              <a:t>Results: </a:t>
            </a:r>
            <a:r>
              <a:rPr lang="en-US">
                <a:solidFill>
                  <a:srgbClr val="333333"/>
                </a:solidFill>
                <a:highlight>
                  <a:srgbClr val="FFFFFF"/>
                </a:highlight>
                <a:latin typeface="Arial"/>
                <a:ea typeface="Arial"/>
                <a:cs typeface="Arial"/>
                <a:sym typeface="Arial"/>
              </a:rPr>
              <a:t> Bank keeps its systems and customer data compliant with ever-changing regulations and protected from both known and zero-day threats.</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rPr lang="en-US">
                <a:solidFill>
                  <a:srgbClr val="333333"/>
                </a:solidFill>
                <a:highlight>
                  <a:srgbClr val="FFFFFF"/>
                </a:highlight>
                <a:latin typeface="Arial"/>
                <a:ea typeface="Arial"/>
                <a:cs typeface="Arial"/>
                <a:sym typeface="Arial"/>
              </a:rPr>
              <a:t>With banks continuing to be targets for cyberattacks, Trend Micro continues to be a strategic partner of the bank. </a:t>
            </a:r>
            <a:endParaRPr>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When it comes to other industrial segments Trend Micro has detected more than billions of attacks between 2016 and 2019. </a:t>
            </a:r>
            <a:endParaRPr/>
          </a:p>
        </p:txBody>
      </p:sp>
      <p:sp>
        <p:nvSpPr>
          <p:cNvPr id="81" name="Google Shape;81;g7411bdd326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1200"/>
              <a:buFont typeface="Calibri"/>
              <a:buNone/>
            </a:pPr>
            <a:r>
              <a:rPr lang="en-US"/>
              <a:t>Understanding</a:t>
            </a:r>
            <a:r>
              <a:rPr lang="en-US"/>
              <a:t> security controls: The latest and expensive security controls might not </a:t>
            </a:r>
            <a:r>
              <a:rPr lang="en-US"/>
              <a:t>necessarily</a:t>
            </a:r>
            <a:r>
              <a:rPr lang="en-US"/>
              <a:t> fit all of your security </a:t>
            </a:r>
            <a:r>
              <a:rPr lang="en-US"/>
              <a:t>objectives</a:t>
            </a:r>
            <a:r>
              <a:rPr lang="en-US"/>
              <a:t>. Additionally, you might be still lacking </a:t>
            </a:r>
            <a:r>
              <a:rPr lang="en-US"/>
              <a:t>visibility</a:t>
            </a:r>
            <a:r>
              <a:rPr lang="en-US"/>
              <a:t> of your whole network </a:t>
            </a:r>
            <a:r>
              <a:rPr lang="en-US"/>
              <a:t>environment. </a:t>
            </a:r>
            <a:endParaRPr/>
          </a:p>
          <a:p>
            <a:pPr indent="0" lvl="0" marL="0" marR="0" rtl="0" algn="l">
              <a:lnSpc>
                <a:spcPct val="100000"/>
              </a:lnSpc>
              <a:spcBef>
                <a:spcPts val="360"/>
              </a:spcBef>
              <a:spcAft>
                <a:spcPts val="0"/>
              </a:spcAft>
              <a:buClr>
                <a:schemeClr val="dk1"/>
              </a:buClr>
              <a:buSzPts val="1200"/>
              <a:buFont typeface="Calibri"/>
              <a:buNone/>
            </a:pPr>
            <a:r>
              <a:rPr lang="en-US"/>
              <a:t>*Note that a Next Generation firewall is just  a first line of defense. if the firewall never detected the malicious network traffic, the ransomware would have spread out well before the endpoint security could help protect. That is why you need tools such as IDS and IPS to do a deeper layer of inspection to identify and block malicious events.</a:t>
            </a:r>
            <a:endParaRPr/>
          </a:p>
          <a:p>
            <a:pPr indent="0" lvl="0" marL="0" marR="0" rtl="0" algn="l">
              <a:lnSpc>
                <a:spcPct val="100000"/>
              </a:lnSpc>
              <a:spcBef>
                <a:spcPts val="360"/>
              </a:spcBef>
              <a:spcAft>
                <a:spcPts val="0"/>
              </a:spcAft>
              <a:buClr>
                <a:schemeClr val="dk1"/>
              </a:buClr>
              <a:buSzPts val="1200"/>
              <a:buFont typeface="Calibri"/>
              <a:buNone/>
            </a:pPr>
            <a:r>
              <a:rPr lang="en-US"/>
              <a:t>Known vs unknown vulnerabilities: There are still undocumented attacks that arise from unknown weakness systems that can be exploited. </a:t>
            </a:r>
            <a:r>
              <a:rPr lang="en-US">
                <a:solidFill>
                  <a:srgbClr val="333333"/>
                </a:solidFill>
                <a:highlight>
                  <a:srgbClr val="FFFFFF"/>
                </a:highlight>
              </a:rPr>
              <a:t>It is becoming increasingly common for servers to get hit with ransomware, as attackers are injecting it into known software vulnerabilities. </a:t>
            </a:r>
            <a:endParaRPr>
              <a:solidFill>
                <a:srgbClr val="333333"/>
              </a:solidFill>
              <a:highlight>
                <a:srgbClr val="FFFFFF"/>
              </a:highlight>
            </a:endParaRPr>
          </a:p>
          <a:p>
            <a:pPr indent="0" lvl="0" marL="0" marR="0" rtl="0" algn="l">
              <a:lnSpc>
                <a:spcPct val="100000"/>
              </a:lnSpc>
              <a:spcBef>
                <a:spcPts val="360"/>
              </a:spcBef>
              <a:spcAft>
                <a:spcPts val="0"/>
              </a:spcAft>
              <a:buClr>
                <a:schemeClr val="dk1"/>
              </a:buClr>
              <a:buSzPts val="1200"/>
              <a:buFont typeface="Calibri"/>
              <a:buNone/>
            </a:pPr>
            <a:r>
              <a:rPr lang="en-US">
                <a:solidFill>
                  <a:srgbClr val="333333"/>
                </a:solidFill>
                <a:highlight>
                  <a:srgbClr val="FFFFFF"/>
                </a:highlight>
              </a:rPr>
              <a:t>Defense in Depth: </a:t>
            </a:r>
            <a:r>
              <a:rPr lang="en-US">
                <a:solidFill>
                  <a:srgbClr val="333333"/>
                </a:solidFill>
                <a:highlight>
                  <a:schemeClr val="lt1"/>
                </a:highlight>
              </a:rPr>
              <a:t>The ability to detect advanced malware, malicious behavior, and communications that are invisible to standard defenses is critical and requires the use of multiple, layered techniques. These techniques include anti malware, network security controls such as firewall, IPS, behavioural analysis and so on. </a:t>
            </a:r>
            <a:endParaRPr>
              <a:solidFill>
                <a:srgbClr val="333333"/>
              </a:solidFill>
              <a:highlight>
                <a:schemeClr val="lt1"/>
              </a:highlight>
            </a:endParaRPr>
          </a:p>
          <a:p>
            <a:pPr indent="0" lvl="0" marL="0" marR="0" rtl="0" algn="l">
              <a:lnSpc>
                <a:spcPct val="100000"/>
              </a:lnSpc>
              <a:spcBef>
                <a:spcPts val="360"/>
              </a:spcBef>
              <a:spcAft>
                <a:spcPts val="0"/>
              </a:spcAft>
              <a:buClr>
                <a:schemeClr val="dk1"/>
              </a:buClr>
              <a:buSzPts val="1200"/>
              <a:buFont typeface="Calibri"/>
              <a:buNone/>
            </a:pPr>
            <a:r>
              <a:rPr lang="en-US">
                <a:solidFill>
                  <a:srgbClr val="333333"/>
                </a:solidFill>
                <a:highlight>
                  <a:srgbClr val="FFFFFF"/>
                </a:highlight>
              </a:rPr>
              <a:t>Protect your servers, whether physical, virtual, or in the cloud with Trend Micro™ Deep Security™. </a:t>
            </a:r>
            <a:endParaRPr>
              <a:solidFill>
                <a:srgbClr val="333333"/>
              </a:solidFill>
              <a:highlight>
                <a:srgbClr val="FFFFFF"/>
              </a:highlight>
            </a:endParaRPr>
          </a:p>
          <a:p>
            <a:pPr indent="0" lvl="0" marL="0" marR="0" rtl="0" algn="l">
              <a:lnSpc>
                <a:spcPct val="100000"/>
              </a:lnSpc>
              <a:spcBef>
                <a:spcPts val="360"/>
              </a:spcBef>
              <a:spcAft>
                <a:spcPts val="0"/>
              </a:spcAft>
              <a:buClr>
                <a:schemeClr val="dk1"/>
              </a:buClr>
              <a:buSzPts val="1200"/>
              <a:buFont typeface="Calibri"/>
              <a:buNone/>
            </a:pPr>
            <a:r>
              <a:t/>
            </a:r>
            <a:endParaRPr>
              <a:solidFill>
                <a:srgbClr val="333333"/>
              </a:solidFill>
              <a:highlight>
                <a:schemeClr val="lt1"/>
              </a:highlight>
            </a:endParaRPr>
          </a:p>
        </p:txBody>
      </p:sp>
      <p:sp>
        <p:nvSpPr>
          <p:cNvPr id="88" name="Google Shape;88;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​‌Public‌​</a:t>
            </a:r>
            <a:endParaRPr/>
          </a:p>
        </p:txBody>
      </p:sp>
      <p:sp>
        <p:nvSpPr>
          <p:cNvPr id="89" name="Google Shape;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000000"/>
                </a:solidFill>
              </a:rPr>
              <a:t>How do we secure your </a:t>
            </a:r>
            <a:r>
              <a:rPr lang="en-US">
                <a:solidFill>
                  <a:srgbClr val="000000"/>
                </a:solidFill>
              </a:rPr>
              <a:t>environment</a:t>
            </a:r>
            <a:r>
              <a:rPr lang="en-US">
                <a:solidFill>
                  <a:srgbClr val="000000"/>
                </a:solidFill>
              </a:rPr>
              <a:t>?</a:t>
            </a:r>
            <a:endParaRPr>
              <a:solidFill>
                <a:srgbClr val="000000"/>
              </a:solidFill>
            </a:endParaRPr>
          </a:p>
          <a:p>
            <a:pPr indent="0" lvl="0" marL="0" rtl="0" algn="l">
              <a:spcBef>
                <a:spcPts val="360"/>
              </a:spcBef>
              <a:spcAft>
                <a:spcPts val="0"/>
              </a:spcAft>
              <a:buNone/>
            </a:pPr>
            <a:r>
              <a:rPr lang="en-US">
                <a:solidFill>
                  <a:srgbClr val="000000"/>
                </a:solidFill>
              </a:rPr>
              <a:t>Smart Protection Network: </a:t>
            </a:r>
            <a:r>
              <a:rPr lang="en-US">
                <a:solidFill>
                  <a:srgbClr val="000000"/>
                </a:solidFill>
              </a:rPr>
              <a:t>mines data across the globe to ensure up-to-the-second (quick) threat intelligence to immediately stamp out attacks before they can harm valuable enterprise data assets. </a:t>
            </a:r>
            <a:endParaRPr>
              <a:solidFill>
                <a:srgbClr val="000000"/>
              </a:solidFill>
            </a:endParaRPr>
          </a:p>
          <a:p>
            <a:pPr indent="0" lvl="0" marL="0" rtl="0" algn="l">
              <a:spcBef>
                <a:spcPts val="360"/>
              </a:spcBef>
              <a:spcAft>
                <a:spcPts val="0"/>
              </a:spcAft>
              <a:buNone/>
            </a:pPr>
            <a:r>
              <a:rPr lang="en-US">
                <a:solidFill>
                  <a:srgbClr val="000000"/>
                </a:solidFill>
              </a:rPr>
              <a:t>Deep Security takes advantage of Trend Micro Smart Protection Network to deliver:</a:t>
            </a:r>
            <a:endParaRPr>
              <a:solidFill>
                <a:srgbClr val="000000"/>
              </a:solidFill>
            </a:endParaRPr>
          </a:p>
          <a:p>
            <a:pPr indent="-317500" lvl="0" marL="457200" rtl="0" algn="l">
              <a:spcBef>
                <a:spcPts val="360"/>
              </a:spcBef>
              <a:spcAft>
                <a:spcPts val="0"/>
              </a:spcAft>
              <a:buClr>
                <a:srgbClr val="000000"/>
              </a:buClr>
              <a:buSzPts val="1400"/>
              <a:buChar char="●"/>
            </a:pPr>
            <a:r>
              <a:rPr lang="en-US">
                <a:solidFill>
                  <a:srgbClr val="000000"/>
                </a:solidFill>
              </a:rPr>
              <a:t>Real-time updates of malware signatures and patterns. </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Protection from emerging threats by continuously evaluating and correlating threat and reputation intelligence for websites, email sources, and files.</a:t>
            </a:r>
            <a:endParaRPr>
              <a:solidFill>
                <a:srgbClr val="000000"/>
              </a:solidFill>
            </a:endParaRPr>
          </a:p>
          <a:p>
            <a:pPr indent="0" lvl="0" marL="0" rtl="0" algn="l">
              <a:lnSpc>
                <a:spcPct val="115000"/>
              </a:lnSpc>
              <a:spcBef>
                <a:spcPts val="400"/>
              </a:spcBef>
              <a:spcAft>
                <a:spcPts val="0"/>
              </a:spcAft>
              <a:buNone/>
            </a:pPr>
            <a:r>
              <a:rPr lang="en-US">
                <a:solidFill>
                  <a:srgbClr val="111111"/>
                </a:solidFill>
                <a:highlight>
                  <a:srgbClr val="FFFFFF"/>
                </a:highlight>
              </a:rPr>
              <a:t>Customers’ protection is automatically updated and strengthened as more products, services and users access the network, creating a real-time neighborhood watch protection service for its users</a:t>
            </a:r>
            <a:r>
              <a:rPr lang="en-US" sz="800">
                <a:solidFill>
                  <a:srgbClr val="111111"/>
                </a:solidFill>
                <a:highlight>
                  <a:srgbClr val="FFFFFF"/>
                </a:highlight>
                <a:latin typeface="Verdana"/>
                <a:ea typeface="Verdana"/>
                <a:cs typeface="Verdana"/>
                <a:sym typeface="Verdana"/>
              </a:rPr>
              <a:t>.</a:t>
            </a:r>
            <a:endParaRPr>
              <a:solidFill>
                <a:srgbClr val="000000"/>
              </a:solidFill>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97" name="Google Shape;9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11bdd326_4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11bdd326_4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000000"/>
                </a:solidFill>
              </a:rPr>
              <a:t>Deep Security takes a better approach to virtualization security with integration at the hypervisor-level through VMware NSX. Automatically deployed with no downtime, it removes the need to install and manage a separate agent on every virtual machine</a:t>
            </a:r>
            <a:endParaRPr>
              <a:solidFill>
                <a:srgbClr val="000000"/>
              </a:solidFill>
            </a:endParaRPr>
          </a:p>
          <a:p>
            <a:pPr indent="0" lvl="0" marL="0" rtl="0" algn="l">
              <a:spcBef>
                <a:spcPts val="360"/>
              </a:spcBef>
              <a:spcAft>
                <a:spcPts val="0"/>
              </a:spcAft>
              <a:buNone/>
            </a:pPr>
            <a:r>
              <a:rPr lang="en-US">
                <a:solidFill>
                  <a:srgbClr val="000000"/>
                </a:solidFill>
              </a:rPr>
              <a:t>Virtual machines are protected the moment they are provisioned, it recommends and applies only the policies that are relevant. </a:t>
            </a:r>
            <a:endParaRPr>
              <a:solidFill>
                <a:srgbClr val="000000"/>
              </a:solidFill>
            </a:endParaRPr>
          </a:p>
          <a:p>
            <a:pPr indent="0" lvl="0" marL="0" rtl="0" algn="l">
              <a:spcBef>
                <a:spcPts val="360"/>
              </a:spcBef>
              <a:spcAft>
                <a:spcPts val="0"/>
              </a:spcAft>
              <a:buNone/>
            </a:pPr>
            <a:r>
              <a:rPr lang="en-US">
                <a:solidFill>
                  <a:srgbClr val="000000"/>
                </a:solidFill>
              </a:rPr>
              <a:t>Detailed, auditable reports that document prevented vulnerabilities, detected attacks, and policy compliance status. Reduces preparation time and effort required to support audits. </a:t>
            </a:r>
            <a:endParaRPr>
              <a:solidFill>
                <a:srgbClr val="000000"/>
              </a:solidFill>
            </a:endParaRPr>
          </a:p>
          <a:p>
            <a:pPr indent="0" lvl="0" marL="0" rtl="0" algn="l">
              <a:spcBef>
                <a:spcPts val="360"/>
              </a:spcBef>
              <a:spcAft>
                <a:spcPts val="0"/>
              </a:spcAft>
              <a:buNone/>
            </a:pPr>
            <a:r>
              <a:rPr lang="en-US">
                <a:solidFill>
                  <a:srgbClr val="000000"/>
                </a:solidFill>
              </a:rPr>
              <a:t>The integrated administrative console gives you single, up-to-date view of security posture of your entire environment, reducing time and operation costs by making security management more efficient.</a:t>
            </a:r>
            <a:endParaRPr>
              <a:solidFill>
                <a:srgbClr val="000000"/>
              </a:solidFill>
            </a:endParaRPr>
          </a:p>
          <a:p>
            <a:pPr indent="0" lvl="0" marL="0" rtl="0" algn="l">
              <a:spcBef>
                <a:spcPts val="360"/>
              </a:spcBef>
              <a:spcAft>
                <a:spcPts val="0"/>
              </a:spcAft>
              <a:buNone/>
            </a:pPr>
            <a:r>
              <a:t/>
            </a:r>
            <a:endParaRPr>
              <a:solidFill>
                <a:srgbClr val="000000"/>
              </a:solidFill>
            </a:endParaRPr>
          </a:p>
          <a:p>
            <a:pPr indent="0" lvl="0" marL="0" rtl="0" algn="l">
              <a:spcBef>
                <a:spcPts val="360"/>
              </a:spcBef>
              <a:spcAft>
                <a:spcPts val="0"/>
              </a:spcAft>
              <a:buNone/>
            </a:pPr>
            <a:r>
              <a:rPr lang="en-US">
                <a:solidFill>
                  <a:srgbClr val="000000"/>
                </a:solidFill>
              </a:rPr>
              <a:t>My link:</a:t>
            </a:r>
            <a:endParaRPr>
              <a:solidFill>
                <a:srgbClr val="000000"/>
              </a:solidFill>
            </a:endParaRPr>
          </a:p>
          <a:p>
            <a:pPr indent="0" lvl="0" marL="0" rtl="0" algn="l">
              <a:spcBef>
                <a:spcPts val="360"/>
              </a:spcBef>
              <a:spcAft>
                <a:spcPts val="0"/>
              </a:spcAft>
              <a:buNone/>
            </a:pPr>
            <a:r>
              <a:rPr lang="en-US">
                <a:solidFill>
                  <a:srgbClr val="000000"/>
                </a:solidFill>
              </a:rPr>
              <a:t>https://docs.google.com/document/d/14esoae2wX3yK2m1x8tqzvUJUbUcB5JvJANEamJJHiIs/edit?usp=sharing</a:t>
            </a:r>
            <a:endParaRPr>
              <a:solidFill>
                <a:srgbClr val="000000"/>
              </a:solidFill>
            </a:endParaRPr>
          </a:p>
          <a:p>
            <a:pPr indent="0" lvl="0" marL="0" rtl="0" algn="l">
              <a:spcBef>
                <a:spcPts val="360"/>
              </a:spcBef>
              <a:spcAft>
                <a:spcPts val="0"/>
              </a:spcAft>
              <a:buNone/>
            </a:pPr>
            <a:r>
              <a:t/>
            </a:r>
            <a:endParaRPr>
              <a:solidFill>
                <a:srgbClr val="000000"/>
              </a:solidFill>
            </a:endParaRPr>
          </a:p>
        </p:txBody>
      </p:sp>
      <p:sp>
        <p:nvSpPr>
          <p:cNvPr id="105" name="Google Shape;105;g7411bdd326_4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11bdd326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11bdd326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000000"/>
                </a:solidFill>
              </a:rPr>
              <a:t>The Trend Micro Deep Security Virtual Appliance (DSVA) protects virtual machines (VMs) running on your VMware ESXi servers through VMware NSX Manager.  Any new hosts added to the cluster automatically get Deep Security protection. </a:t>
            </a:r>
            <a:endParaRPr>
              <a:solidFill>
                <a:srgbClr val="000000"/>
              </a:solidFill>
            </a:endParaRPr>
          </a:p>
          <a:p>
            <a:pPr indent="0" lvl="0" marL="0" rtl="0" algn="l">
              <a:spcBef>
                <a:spcPts val="360"/>
              </a:spcBef>
              <a:spcAft>
                <a:spcPts val="0"/>
              </a:spcAft>
              <a:buNone/>
            </a:pPr>
            <a:r>
              <a:rPr lang="en-US">
                <a:solidFill>
                  <a:srgbClr val="000000"/>
                </a:solidFill>
              </a:rPr>
              <a:t>DSVA’s capability of Scan Caching helps performance savings for nearly identical images. It manages resource usage and prevents scan storms. </a:t>
            </a:r>
            <a:endParaRPr>
              <a:solidFill>
                <a:srgbClr val="000000"/>
              </a:solidFill>
            </a:endParaRPr>
          </a:p>
          <a:p>
            <a:pPr indent="0" lvl="0" marL="0" rtl="0" algn="l">
              <a:spcBef>
                <a:spcPts val="360"/>
              </a:spcBef>
              <a:spcAft>
                <a:spcPts val="0"/>
              </a:spcAft>
              <a:buNone/>
            </a:pPr>
            <a:r>
              <a:rPr lang="en-US">
                <a:solidFill>
                  <a:srgbClr val="000000"/>
                </a:solidFill>
              </a:rPr>
              <a:t>Scan Storms: An Anti-Malware scan storm is the demand on computing resources that occurs when antivirus software simultaneously scans multiple guest virtual machines on a single physical host. The result is degradation of service.</a:t>
            </a:r>
            <a:endParaRPr>
              <a:solidFill>
                <a:srgbClr val="000000"/>
              </a:solidFill>
            </a:endParaRPr>
          </a:p>
          <a:p>
            <a:pPr indent="0" lvl="0" marL="0" rtl="0" algn="l">
              <a:lnSpc>
                <a:spcPct val="115000"/>
              </a:lnSpc>
              <a:spcBef>
                <a:spcPts val="400"/>
              </a:spcBef>
              <a:spcAft>
                <a:spcPts val="0"/>
              </a:spcAft>
              <a:buNone/>
            </a:pPr>
            <a:r>
              <a:rPr lang="en-US">
                <a:solidFill>
                  <a:srgbClr val="000000"/>
                </a:solidFill>
              </a:rPr>
              <a:t>NSX 6.2.4 version (vShield Endpoint) or NSX Standard allows customers to use agentless protection (free of cost) through Deep Security for Anti-Malware and Integrity Monitoring; Customers must use a Deep Security Agent (combined mode) if they want to have Firewall, Intrusion Prevention, Web Reputation, Application Control and Log Inspection capabilities. </a:t>
            </a:r>
            <a:endParaRPr>
              <a:solidFill>
                <a:srgbClr val="000000"/>
              </a:solidFill>
            </a:endParaRPr>
          </a:p>
          <a:p>
            <a:pPr indent="0" lvl="0" marL="0" rtl="0" algn="l">
              <a:lnSpc>
                <a:spcPct val="115000"/>
              </a:lnSpc>
              <a:spcBef>
                <a:spcPts val="400"/>
              </a:spcBef>
              <a:spcAft>
                <a:spcPts val="0"/>
              </a:spcAft>
              <a:buNone/>
            </a:pPr>
            <a:r>
              <a:rPr b="1" lang="en-US" sz="1050">
                <a:solidFill>
                  <a:srgbClr val="333333"/>
                </a:solidFill>
                <a:highlight>
                  <a:srgbClr val="FFFFFF"/>
                </a:highlight>
                <a:latin typeface="Arial"/>
                <a:ea typeface="Arial"/>
                <a:cs typeface="Arial"/>
                <a:sym typeface="Arial"/>
              </a:rPr>
              <a:t>Automating VM discovery and security deployment on vSphere</a:t>
            </a:r>
            <a:r>
              <a:rPr lang="en-US" sz="1050">
                <a:solidFill>
                  <a:srgbClr val="333333"/>
                </a:solidFill>
                <a:highlight>
                  <a:srgbClr val="FFFFFF"/>
                </a:highlight>
                <a:latin typeface="Arial"/>
                <a:ea typeface="Arial"/>
                <a:cs typeface="Arial"/>
                <a:sym typeface="Arial"/>
              </a:rPr>
              <a:t>: Through deep integration with vCenter, our approach enables IT teams to query and monitor the security state of managed virtual machines. With full visibility, organisations can easily create and manage security policies, get alerts, and take preventive actions to protect the data centre.</a:t>
            </a:r>
            <a:endParaRPr>
              <a:solidFill>
                <a:srgbClr val="000000"/>
              </a:solidFill>
            </a:endParaRPr>
          </a:p>
          <a:p>
            <a:pPr indent="0" lvl="0" marL="0" rtl="0" algn="l">
              <a:spcBef>
                <a:spcPts val="360"/>
              </a:spcBef>
              <a:spcAft>
                <a:spcPts val="0"/>
              </a:spcAft>
              <a:buNone/>
            </a:pPr>
            <a:r>
              <a:rPr b="1" lang="en-US"/>
              <a:t>ESX Scanning De-Duplication</a:t>
            </a:r>
            <a:r>
              <a:rPr lang="en-US"/>
              <a:t> </a:t>
            </a:r>
            <a:endParaRPr/>
          </a:p>
          <a:p>
            <a:pPr indent="0" lvl="0" marL="0" rtl="0" algn="l">
              <a:spcBef>
                <a:spcPts val="360"/>
              </a:spcBef>
              <a:spcAft>
                <a:spcPts val="0"/>
              </a:spcAft>
              <a:buNone/>
            </a:pPr>
            <a:r>
              <a:rPr lang="en-US"/>
              <a:t>Files scanned on VMs will be cached and shared across the entire ESX/ESXi reducing access time and most importantly the duration of On-Demand Scans</a:t>
            </a:r>
            <a:endParaRPr/>
          </a:p>
          <a:p>
            <a:pPr indent="0" lvl="0" marL="0" rtl="0" algn="l">
              <a:lnSpc>
                <a:spcPct val="115000"/>
              </a:lnSpc>
              <a:spcBef>
                <a:spcPts val="400"/>
              </a:spcBef>
              <a:spcAft>
                <a:spcPts val="0"/>
              </a:spcAft>
              <a:buNone/>
            </a:pPr>
            <a:r>
              <a:rPr lang="en-US">
                <a:solidFill>
                  <a:srgbClr val="000000"/>
                </a:solidFill>
              </a:rPr>
              <a:t>Through the integration with VMware NSX, Deep Security Virtual Appliances can perform agentless Firewall, Intrusion Prevention, Anti-Malware (Windows only) and Integrity Monitoring capabilities (Windows only) to each of the protected virtual machines. If additional features and/or platforms are required in the implementation, an on-virtual-host Deep Security Agent can be installed.</a:t>
            </a:r>
            <a:endParaRPr>
              <a:solidFill>
                <a:srgbClr val="000000"/>
              </a:solidFill>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solidFill>
                <a:srgbClr val="000000"/>
              </a:solidFill>
            </a:endParaRPr>
          </a:p>
        </p:txBody>
      </p:sp>
      <p:sp>
        <p:nvSpPr>
          <p:cNvPr id="115" name="Google Shape;115;g7411bdd326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Notes: </a:t>
            </a:r>
            <a:endParaRPr/>
          </a:p>
          <a:p>
            <a:pPr indent="0" lvl="0" marL="0" rtl="0" algn="l">
              <a:spcBef>
                <a:spcPts val="360"/>
              </a:spcBef>
              <a:spcAft>
                <a:spcPts val="0"/>
              </a:spcAft>
              <a:buNone/>
            </a:pPr>
            <a:r>
              <a:rPr b="1" lang="en-US"/>
              <a:t>Anti-Malware</a:t>
            </a:r>
            <a:r>
              <a:rPr lang="en-US"/>
              <a:t> - detects and blocks malicious software such as viruses, trojans, spyware, ransomware and other applications intended to harm endpoints</a:t>
            </a:r>
            <a:endParaRPr/>
          </a:p>
          <a:p>
            <a:pPr indent="0" lvl="0" marL="0" rtl="0" algn="l">
              <a:spcBef>
                <a:spcPts val="360"/>
              </a:spcBef>
              <a:spcAft>
                <a:spcPts val="0"/>
              </a:spcAft>
              <a:buNone/>
            </a:pPr>
            <a:r>
              <a:rPr lang="en-US"/>
              <a:t>On top of virus, spyware, grayware scanning capabilities our anti-malware module provides protection against more sophisticated and targeted attacks. </a:t>
            </a:r>
            <a:endParaRPr/>
          </a:p>
          <a:p>
            <a:pPr indent="0" lvl="0" marL="0" rtl="0" algn="l">
              <a:spcBef>
                <a:spcPts val="360"/>
              </a:spcBef>
              <a:spcAft>
                <a:spcPts val="0"/>
              </a:spcAft>
              <a:buNone/>
            </a:pPr>
            <a:r>
              <a:rPr b="1" lang="en-US"/>
              <a:t>In Behavior Monitoring</a:t>
            </a:r>
            <a:r>
              <a:rPr lang="en-US"/>
              <a:t>, the extended ransomware protection feature can protect documents against unauthorized encryption or modification.</a:t>
            </a:r>
            <a:endParaRPr/>
          </a:p>
          <a:p>
            <a:pPr indent="0" lvl="0" marL="0" rtl="0" algn="l">
              <a:spcBef>
                <a:spcPts val="360"/>
              </a:spcBef>
              <a:spcAft>
                <a:spcPts val="0"/>
              </a:spcAft>
              <a:buNone/>
            </a:pPr>
            <a:r>
              <a:rPr b="1" lang="en-US"/>
              <a:t>In Process Memory scanning,</a:t>
            </a:r>
            <a:r>
              <a:rPr lang="en-US"/>
              <a:t> DS monitors process memory in real time and can be set to terminate the running processes if found suspicious.</a:t>
            </a:r>
            <a:endParaRPr/>
          </a:p>
          <a:p>
            <a:pPr indent="0" lvl="0" marL="0" rtl="0" algn="l">
              <a:spcBef>
                <a:spcPts val="360"/>
              </a:spcBef>
              <a:spcAft>
                <a:spcPts val="0"/>
              </a:spcAft>
              <a:buNone/>
            </a:pPr>
            <a:r>
              <a:rPr b="1" lang="en-US"/>
              <a:t>For Predictive Machine Learning</a:t>
            </a:r>
            <a:r>
              <a:rPr lang="en-US"/>
              <a:t>, DS extract file features and sends to the Trend Micro Smart Protection Network; the sample is then compared to the malware model, assigned a probability score (depending on the severity) and probable malware type is determined.</a:t>
            </a:r>
            <a:endParaRPr/>
          </a:p>
          <a:p>
            <a:pPr indent="0" lvl="0" marL="0" rtl="0" algn="l">
              <a:spcBef>
                <a:spcPts val="360"/>
              </a:spcBef>
              <a:spcAft>
                <a:spcPts val="0"/>
              </a:spcAft>
              <a:buNone/>
            </a:pPr>
            <a:r>
              <a:rPr lang="en-US"/>
              <a:t>Really cool feature! </a:t>
            </a:r>
            <a:r>
              <a:rPr b="1" lang="en-US"/>
              <a:t>Intellitrap</a:t>
            </a:r>
            <a:r>
              <a:rPr lang="en-US"/>
              <a:t> is available for Real-Time Scanning. It blocks real-time compressed executable files which can be quarantined to determine the security risks. </a:t>
            </a:r>
            <a:endParaRPr/>
          </a:p>
        </p:txBody>
      </p:sp>
      <p:sp>
        <p:nvSpPr>
          <p:cNvPr id="124" name="Google Shape;12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11bdd326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11bdd326_2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000000"/>
                </a:solidFill>
              </a:rPr>
              <a:t>Notes:</a:t>
            </a:r>
            <a:endParaRPr>
              <a:solidFill>
                <a:srgbClr val="000000"/>
              </a:solidFill>
            </a:endParaRPr>
          </a:p>
          <a:p>
            <a:pPr indent="0" lvl="0" marL="0" rtl="0" algn="l">
              <a:spcBef>
                <a:spcPts val="360"/>
              </a:spcBef>
              <a:spcAft>
                <a:spcPts val="0"/>
              </a:spcAft>
              <a:buClr>
                <a:srgbClr val="000000"/>
              </a:buClr>
              <a:buFont typeface="Arial"/>
              <a:buNone/>
            </a:pPr>
            <a:r>
              <a:rPr b="1" lang="en-US"/>
              <a:t>Firewall</a:t>
            </a:r>
            <a:r>
              <a:rPr lang="en-US"/>
              <a:t> - provides broad coverage for all IP-based protocols and frame types as well as fine-grained filtering for ports and IP and MAC addresses through a bidirectional, stateful firewall. </a:t>
            </a:r>
            <a:endParaRPr/>
          </a:p>
          <a:p>
            <a:pPr indent="0" lvl="0" marL="0" rtl="0" algn="l">
              <a:spcBef>
                <a:spcPts val="360"/>
              </a:spcBef>
              <a:spcAft>
                <a:spcPts val="0"/>
              </a:spcAft>
              <a:buClr>
                <a:srgbClr val="000000"/>
              </a:buClr>
              <a:buFont typeface="Arial"/>
              <a:buNone/>
            </a:pPr>
            <a:r>
              <a:rPr b="1" lang="en-US"/>
              <a:t>ESX Scanning Deduplication</a:t>
            </a:r>
            <a:r>
              <a:rPr lang="en-US"/>
              <a:t> </a:t>
            </a:r>
            <a:endParaRPr/>
          </a:p>
          <a:p>
            <a:pPr indent="0" lvl="0" marL="0" rtl="0" algn="l">
              <a:spcBef>
                <a:spcPts val="360"/>
              </a:spcBef>
              <a:spcAft>
                <a:spcPts val="0"/>
              </a:spcAft>
              <a:buClr>
                <a:srgbClr val="000000"/>
              </a:buClr>
              <a:buFont typeface="Arial"/>
              <a:buNone/>
            </a:pPr>
            <a:r>
              <a:rPr lang="en-US"/>
              <a:t>Files scanned on VMs will be cached and shared across the entire ESX/ESXi reducing access time and most importantly the duration of On-Demand Scans </a:t>
            </a:r>
            <a:endParaRPr/>
          </a:p>
          <a:p>
            <a:pPr indent="0" lvl="0" marL="0" rtl="0" algn="l">
              <a:spcBef>
                <a:spcPts val="360"/>
              </a:spcBef>
              <a:spcAft>
                <a:spcPts val="0"/>
              </a:spcAft>
              <a:buClr>
                <a:srgbClr val="000000"/>
              </a:buClr>
              <a:buFont typeface="Arial"/>
              <a:buNone/>
            </a:pPr>
            <a:r>
              <a:rPr b="1" lang="en-US"/>
              <a:t>Intrusion Prevention</a:t>
            </a:r>
            <a:r>
              <a:rPr lang="en-US"/>
              <a:t> - examines all incoming and outcoming traffic at the packet level, and can be used for virtual patching, protocol hygiene, and application control</a:t>
            </a:r>
            <a:endParaRPr/>
          </a:p>
          <a:p>
            <a:pPr indent="0" lvl="0" marL="0" rtl="0" algn="l">
              <a:spcBef>
                <a:spcPts val="360"/>
              </a:spcBef>
              <a:spcAft>
                <a:spcPts val="0"/>
              </a:spcAft>
              <a:buClr>
                <a:srgbClr val="000000"/>
              </a:buClr>
              <a:buFont typeface="Arial"/>
              <a:buNone/>
            </a:pPr>
            <a:r>
              <a:rPr b="1" lang="en-US"/>
              <a:t>Virtual Patching </a:t>
            </a:r>
            <a:endParaRPr b="1"/>
          </a:p>
          <a:p>
            <a:pPr indent="0" lvl="0" marL="0" rtl="0" algn="l">
              <a:spcBef>
                <a:spcPts val="360"/>
              </a:spcBef>
              <a:spcAft>
                <a:spcPts val="0"/>
              </a:spcAft>
              <a:buClr>
                <a:srgbClr val="000000"/>
              </a:buClr>
              <a:buFont typeface="Arial"/>
              <a:buNone/>
            </a:pPr>
            <a:r>
              <a:rPr lang="en-US"/>
              <a:t>Drops traffic attempting to leverage unpatched vulnerabilities in applications or the operating system. This keeps servers and endpoints protected until relevant patches can be applied</a:t>
            </a:r>
            <a:endParaRPr/>
          </a:p>
          <a:p>
            <a:pPr indent="0" lvl="0" marL="0" rtl="0" algn="l">
              <a:spcBef>
                <a:spcPts val="360"/>
              </a:spcBef>
              <a:spcAft>
                <a:spcPts val="0"/>
              </a:spcAft>
              <a:buNone/>
            </a:pPr>
            <a:r>
              <a:rPr b="1" lang="en-US"/>
              <a:t>Integrity Monitoring</a:t>
            </a:r>
            <a:r>
              <a:rPr lang="en-US"/>
              <a:t> - monitors critical operating system and application files, including directories, custom files, registry keys and values, open ports, processes and services to provide real-time detection and reporting of malicious and unexpected changes. </a:t>
            </a:r>
            <a:endParaRPr/>
          </a:p>
          <a:p>
            <a:pPr indent="0" lvl="0" marL="0" rtl="0" algn="l">
              <a:spcBef>
                <a:spcPts val="360"/>
              </a:spcBef>
              <a:spcAft>
                <a:spcPts val="0"/>
              </a:spcAft>
              <a:buNone/>
            </a:pPr>
            <a:r>
              <a:rPr b="1" lang="en-US"/>
              <a:t>Web Reputation</a:t>
            </a:r>
            <a:r>
              <a:rPr lang="en-US"/>
              <a:t> - tracks credibility of websites and safeguards servers from malicious URLs, or when an application makes an internal reference to a URL</a:t>
            </a:r>
            <a:endParaRPr/>
          </a:p>
          <a:p>
            <a:pPr indent="0" lvl="0" marL="0" rtl="0" algn="l">
              <a:spcBef>
                <a:spcPts val="360"/>
              </a:spcBef>
              <a:spcAft>
                <a:spcPts val="0"/>
              </a:spcAft>
              <a:buClr>
                <a:srgbClr val="000000"/>
              </a:buClr>
              <a:buFont typeface="Arial"/>
              <a:buNone/>
            </a:pPr>
            <a:r>
              <a:rPr b="1" lang="en-US"/>
              <a:t>Log Inspection</a:t>
            </a:r>
            <a:r>
              <a:rPr lang="en-US"/>
              <a:t> - collects and analyzes operating system and application logs for suspicious behavior, security events, and administrative events across the data center</a:t>
            </a:r>
            <a:endParaRPr/>
          </a:p>
          <a:p>
            <a:pPr indent="0" lvl="0" marL="0" rtl="0" algn="l">
              <a:spcBef>
                <a:spcPts val="360"/>
              </a:spcBef>
              <a:spcAft>
                <a:spcPts val="0"/>
              </a:spcAft>
              <a:buClr>
                <a:srgbClr val="000000"/>
              </a:buClr>
              <a:buFont typeface="Arial"/>
              <a:buNone/>
            </a:pPr>
            <a:r>
              <a:rPr lang="en-US"/>
              <a:t>Log inspection requires running some analysis on the computer and as a result, it is not supported in agentless deployments</a:t>
            </a:r>
            <a:endParaRPr/>
          </a:p>
          <a:p>
            <a:pPr indent="0" lvl="0" marL="0" rtl="0" algn="l">
              <a:spcBef>
                <a:spcPts val="360"/>
              </a:spcBef>
              <a:spcAft>
                <a:spcPts val="0"/>
              </a:spcAft>
              <a:buClr>
                <a:srgbClr val="000000"/>
              </a:buClr>
              <a:buFont typeface="Arial"/>
              <a:buNone/>
            </a:pPr>
            <a:r>
              <a:rPr b="1" lang="en-US"/>
              <a:t>Application Control </a:t>
            </a:r>
            <a:r>
              <a:rPr lang="en-US"/>
              <a:t>- monitors computers for any software changes that drift away from an approved software inventory. Application control is not supported in agentless deployments.</a:t>
            </a:r>
            <a:endParaRPr/>
          </a:p>
          <a:p>
            <a:pPr indent="0" lvl="0" marL="0" rtl="0" algn="l">
              <a:spcBef>
                <a:spcPts val="360"/>
              </a:spcBef>
              <a:spcAft>
                <a:spcPts val="0"/>
              </a:spcAft>
              <a:buClr>
                <a:srgbClr val="000000"/>
              </a:buClr>
              <a:buFont typeface="Arial"/>
              <a:buNone/>
            </a:pPr>
            <a:r>
              <a:t/>
            </a:r>
            <a:endParaRPr/>
          </a:p>
          <a:p>
            <a:pPr indent="0" lvl="0" marL="0" rtl="0" algn="l">
              <a:spcBef>
                <a:spcPts val="360"/>
              </a:spcBef>
              <a:spcAft>
                <a:spcPts val="0"/>
              </a:spcAft>
              <a:buClr>
                <a:srgbClr val="000000"/>
              </a:buClr>
              <a:buFont typeface="Arial"/>
              <a:buNone/>
            </a:pPr>
            <a:r>
              <a:rPr lang="en-US"/>
              <a:t>** Log Inspection and Application Control are not supported in agentless deployments due to hardware requirements **</a:t>
            </a:r>
            <a:endParaRPr/>
          </a:p>
        </p:txBody>
      </p:sp>
      <p:sp>
        <p:nvSpPr>
          <p:cNvPr id="135" name="Google Shape;135;g7411bdd326_2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Deep Security is capable of supporting PCI and GDPR compliance by using the same basic principles due this being in the banking sector.</a:t>
            </a:r>
            <a:endParaRPr/>
          </a:p>
          <a:p>
            <a:pPr indent="0" lvl="0" marL="0" rtl="0" algn="l">
              <a:spcBef>
                <a:spcPts val="360"/>
              </a:spcBef>
              <a:spcAft>
                <a:spcPts val="0"/>
              </a:spcAft>
              <a:buNone/>
            </a:pPr>
            <a:r>
              <a:rPr lang="en-US"/>
              <a:t>Has achieved this before within 3 months.</a:t>
            </a:r>
            <a:endParaRPr/>
          </a:p>
          <a:p>
            <a:pPr indent="0" lvl="0" marL="0" rtl="0" algn="l">
              <a:spcBef>
                <a:spcPts val="360"/>
              </a:spcBef>
              <a:spcAft>
                <a:spcPts val="0"/>
              </a:spcAft>
              <a:buNone/>
            </a:pPr>
            <a:r>
              <a:rPr lang="en-US"/>
              <a:t>Uses TLS 1.2</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u="sng"/>
              <a:t>GDPR:</a:t>
            </a:r>
            <a:r>
              <a:rPr lang="en-US"/>
              <a:t> “</a:t>
            </a:r>
            <a:r>
              <a:rPr lang="en-US" sz="1350">
                <a:solidFill>
                  <a:srgbClr val="333333"/>
                </a:solidFill>
                <a:highlight>
                  <a:srgbClr val="FFFFFF"/>
                </a:highlight>
                <a:latin typeface="Arial"/>
                <a:ea typeface="Arial"/>
                <a:cs typeface="Arial"/>
                <a:sym typeface="Arial"/>
              </a:rPr>
              <a:t>We have appointed a data protection officer (DPO) for Europe and have a GDPR support team to ensure that our privacy processes and procedures continue to be consistent with data protection regulations.”</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rPr b="1" lang="en-US" sz="1350" u="sng">
                <a:solidFill>
                  <a:srgbClr val="333333"/>
                </a:solidFill>
                <a:highlight>
                  <a:srgbClr val="FFFFFF"/>
                </a:highlight>
                <a:latin typeface="Arial"/>
                <a:ea typeface="Arial"/>
                <a:cs typeface="Arial"/>
                <a:sym typeface="Arial"/>
              </a:rPr>
              <a:t>PCI:</a:t>
            </a:r>
            <a:r>
              <a:rPr lang="en-US" sz="1350">
                <a:solidFill>
                  <a:srgbClr val="333333"/>
                </a:solidFill>
                <a:highlight>
                  <a:srgbClr val="FFFFFF"/>
                </a:highlight>
                <a:latin typeface="Arial"/>
                <a:ea typeface="Arial"/>
                <a:cs typeface="Arial"/>
                <a:sym typeface="Arial"/>
              </a:rPr>
              <a:t> You can achieve PCI compliance up to 4 times* faster and simplify security management by addressing many PCI requirements with a single offering. (Coiney&amp;MatchMove Success Stories)</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a:p>
        </p:txBody>
      </p:sp>
      <p:sp>
        <p:nvSpPr>
          <p:cNvPr id="148" name="Google Shape;14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b="1" lang="en-US"/>
              <a:t>Connected Threat Defense- </a:t>
            </a:r>
            <a:r>
              <a:rPr lang="en-US"/>
              <a:t>To best defend your organization Trend Micro’s Solutions works seamlessly together as a part of a system, automatically sharing threat intelligence across security layers with centralized visibility and control across the entire system to speed time to protect, detect and respond. A truly smart, optimized Connected Threat Defense.</a:t>
            </a:r>
            <a:endParaRPr/>
          </a:p>
          <a:p>
            <a:pPr indent="0" lvl="0" marL="0" rtl="0" algn="l">
              <a:spcBef>
                <a:spcPts val="360"/>
              </a:spcBef>
              <a:spcAft>
                <a:spcPts val="0"/>
              </a:spcAft>
              <a:buNone/>
            </a:pPr>
            <a:r>
              <a:rPr b="1" lang="en-US"/>
              <a:t>Trend Forward Capital</a:t>
            </a:r>
            <a:r>
              <a:rPr lang="en-US"/>
              <a:t> - “</a:t>
            </a:r>
            <a:r>
              <a:rPr lang="en-US"/>
              <a:t>We seek out long-term relationships that allow us to amplify what companies are already doing well, while learning from them in the process.”</a:t>
            </a:r>
            <a:endParaRPr/>
          </a:p>
          <a:p>
            <a:pPr indent="0" lvl="0" marL="0" rtl="0" algn="l">
              <a:spcBef>
                <a:spcPts val="360"/>
              </a:spcBef>
              <a:spcAft>
                <a:spcPts val="0"/>
              </a:spcAft>
              <a:buNone/>
            </a:pPr>
            <a:r>
              <a:rPr lang="en-US"/>
              <a:t>At CES 2020, Trend Forward Capital will be awarding a total of $30,000 to three startups.</a:t>
            </a:r>
            <a:endParaRPr/>
          </a:p>
          <a:p>
            <a:pPr indent="0" lvl="0" marL="0" rtl="0" algn="l">
              <a:spcBef>
                <a:spcPts val="360"/>
              </a:spcBef>
              <a:spcAft>
                <a:spcPts val="0"/>
              </a:spcAft>
              <a:buNone/>
            </a:pPr>
            <a:r>
              <a:rPr b="1" lang="en-US"/>
              <a:t>Zero Day Initiative</a:t>
            </a:r>
            <a:r>
              <a:rPr lang="en-US"/>
              <a:t> - the </a:t>
            </a:r>
            <a:r>
              <a:rPr lang="en-US"/>
              <a:t>world's</a:t>
            </a:r>
            <a:r>
              <a:rPr lang="en-US"/>
              <a:t> largest vendor-agnostic bug bounty program. (Virtual Patching)</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58" name="Google Shape;15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jpg"/><Relationship Id="rId3" Type="http://schemas.openxmlformats.org/officeDocument/2006/relationships/image" Target="../media/image9.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op1">
  <p:cSld name="Divider - op1">
    <p:spTree>
      <p:nvGrpSpPr>
        <p:cNvPr id="12" name="Shape 12"/>
        <p:cNvGrpSpPr/>
        <p:nvPr/>
      </p:nvGrpSpPr>
      <p:grpSpPr>
        <a:xfrm>
          <a:off x="0" y="0"/>
          <a:ext cx="0" cy="0"/>
          <a:chOff x="0" y="0"/>
          <a:chExt cx="0" cy="0"/>
        </a:xfrm>
      </p:grpSpPr>
      <p:pic>
        <p:nvPicPr>
          <p:cNvPr id="13" name="Google Shape;13;p13"/>
          <p:cNvPicPr preferRelativeResize="0"/>
          <p:nvPr/>
        </p:nvPicPr>
        <p:blipFill rotWithShape="1">
          <a:blip r:embed="rId2">
            <a:alphaModFix/>
          </a:blip>
          <a:srcRect b="0" l="0" r="0" t="0"/>
          <a:stretch/>
        </p:blipFill>
        <p:spPr>
          <a:xfrm flipH="1" rot="10800000">
            <a:off x="0" y="0"/>
            <a:ext cx="9144000" cy="5143500"/>
          </a:xfrm>
          <a:prstGeom prst="rect">
            <a:avLst/>
          </a:prstGeom>
          <a:noFill/>
          <a:ln>
            <a:noFill/>
          </a:ln>
        </p:spPr>
      </p:pic>
      <p:cxnSp>
        <p:nvCxnSpPr>
          <p:cNvPr id="14" name="Google Shape;14;p13"/>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15" name="Google Shape;15;p13"/>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cap="none" strike="noStrike">
                <a:solidFill>
                  <a:srgbClr val="6E7378"/>
                </a:solidFill>
                <a:latin typeface="Calibri"/>
                <a:ea typeface="Calibri"/>
                <a:cs typeface="Calibri"/>
                <a:sym typeface="Calibri"/>
              </a:rPr>
              <a:t>© 2019 Trend Micro Inc.</a:t>
            </a:r>
            <a:endParaRPr b="0" i="0" sz="800" u="none" cap="none" strike="noStrike">
              <a:solidFill>
                <a:srgbClr val="6E7378"/>
              </a:solidFill>
              <a:latin typeface="Calibri"/>
              <a:ea typeface="Calibri"/>
              <a:cs typeface="Calibri"/>
              <a:sym typeface="Calibri"/>
            </a:endParaRPr>
          </a:p>
        </p:txBody>
      </p:sp>
      <p:sp>
        <p:nvSpPr>
          <p:cNvPr id="16" name="Google Shape;16;p13"/>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0" i="0" lang="en-US" sz="800" u="none" cap="none" strike="noStrike">
                <a:solidFill>
                  <a:srgbClr val="7F7F7F"/>
                </a:solidFill>
                <a:latin typeface="Calibri"/>
                <a:ea typeface="Calibri"/>
                <a:cs typeface="Calibri"/>
                <a:sym typeface="Calibri"/>
              </a:rPr>
              <a:t>‹#›</a:t>
            </a:fld>
            <a:endParaRPr b="0" i="0" sz="800" u="none" cap="none" strike="noStrike">
              <a:solidFill>
                <a:srgbClr val="7F7F7F"/>
              </a:solidFill>
              <a:latin typeface="Calibri"/>
              <a:ea typeface="Calibri"/>
              <a:cs typeface="Calibri"/>
              <a:sym typeface="Calibri"/>
            </a:endParaRPr>
          </a:p>
        </p:txBody>
      </p:sp>
      <p:sp>
        <p:nvSpPr>
          <p:cNvPr id="17" name="Google Shape;17;p13"/>
          <p:cNvSpPr txBox="1"/>
          <p:nvPr>
            <p:ph type="ctrTitle"/>
          </p:nvPr>
        </p:nvSpPr>
        <p:spPr>
          <a:xfrm>
            <a:off x="457200" y="1957943"/>
            <a:ext cx="5463538" cy="2530478"/>
          </a:xfrm>
          <a:prstGeom prst="rect">
            <a:avLst/>
          </a:prstGeom>
          <a:noFill/>
          <a:ln>
            <a:noFill/>
          </a:ln>
        </p:spPr>
        <p:txBody>
          <a:bodyPr anchorCtr="0" anchor="b" bIns="45700" lIns="0" spcFirstLastPara="1" rIns="0" wrap="square" tIns="45700">
            <a:noAutofit/>
          </a:bodyPr>
          <a:lstStyle>
            <a:lvl1pPr lvl="0" algn="l">
              <a:lnSpc>
                <a:spcPct val="80000"/>
              </a:lnSpc>
              <a:spcBef>
                <a:spcPts val="0"/>
              </a:spcBef>
              <a:spcAft>
                <a:spcPts val="0"/>
              </a:spcAft>
              <a:buSzPts val="1400"/>
              <a:buNone/>
              <a:defRPr b="1" i="0" sz="4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 name="Google Shape;18;p13"/>
          <p:cNvPicPr preferRelativeResize="0"/>
          <p:nvPr/>
        </p:nvPicPr>
        <p:blipFill rotWithShape="1">
          <a:blip r:embed="rId3">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e Art Of Cybersecurity - op1">
  <p:cSld name="The Art Of Cybersecurity - op1">
    <p:spTree>
      <p:nvGrpSpPr>
        <p:cNvPr id="71" name="Shape 71"/>
        <p:cNvGrpSpPr/>
        <p:nvPr/>
      </p:nvGrpSpPr>
      <p:grpSpPr>
        <a:xfrm>
          <a:off x="0" y="0"/>
          <a:ext cx="0" cy="0"/>
          <a:chOff x="0" y="0"/>
          <a:chExt cx="0" cy="0"/>
        </a:xfrm>
      </p:grpSpPr>
      <p:pic>
        <p:nvPicPr>
          <p:cNvPr id="72" name="Google Shape;72;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3" name="Google Shape;73;p22"/>
          <p:cNvSpPr/>
          <p:nvPr/>
        </p:nvSpPr>
        <p:spPr>
          <a:xfrm>
            <a:off x="0" y="0"/>
            <a:ext cx="9144000" cy="5143500"/>
          </a:xfrm>
          <a:prstGeom prst="rect">
            <a:avLst/>
          </a:prstGeom>
          <a:solidFill>
            <a:schemeClr val="dk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22"/>
          <p:cNvSpPr/>
          <p:nvPr/>
        </p:nvSpPr>
        <p:spPr>
          <a:xfrm>
            <a:off x="448424" y="4177244"/>
            <a:ext cx="1868430" cy="512956"/>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700">
                <a:solidFill>
                  <a:srgbClr val="262627"/>
                </a:solidFill>
                <a:latin typeface="Calibri"/>
                <a:ea typeface="Calibri"/>
                <a:cs typeface="Calibri"/>
                <a:sym typeface="Calibri"/>
              </a:rPr>
              <a:t>Unknown threats detected and stopped over time by Trend Micro. </a:t>
            </a:r>
            <a:r>
              <a:rPr b="1" i="0" lang="en-US" sz="700">
                <a:solidFill>
                  <a:srgbClr val="262627"/>
                </a:solidFill>
                <a:latin typeface="Calibri"/>
                <a:ea typeface="Calibri"/>
                <a:cs typeface="Calibri"/>
                <a:sym typeface="Calibri"/>
              </a:rPr>
              <a:t>Created with real data </a:t>
            </a:r>
            <a:br>
              <a:rPr b="1" i="0" lang="en-US" sz="700">
                <a:solidFill>
                  <a:srgbClr val="262627"/>
                </a:solidFill>
                <a:latin typeface="Calibri"/>
                <a:ea typeface="Calibri"/>
                <a:cs typeface="Calibri"/>
                <a:sym typeface="Calibri"/>
              </a:rPr>
            </a:br>
            <a:r>
              <a:rPr b="1" i="0" lang="en-US" sz="700">
                <a:solidFill>
                  <a:srgbClr val="262627"/>
                </a:solidFill>
                <a:latin typeface="Calibri"/>
                <a:ea typeface="Calibri"/>
                <a:cs typeface="Calibri"/>
                <a:sym typeface="Calibri"/>
              </a:rPr>
              <a:t>by artist </a:t>
            </a:r>
            <a:r>
              <a:rPr b="1" i="0" lang="en-US" sz="700">
                <a:solidFill>
                  <a:srgbClr val="CC0000"/>
                </a:solidFill>
                <a:latin typeface="Calibri"/>
                <a:ea typeface="Calibri"/>
                <a:cs typeface="Calibri"/>
                <a:sym typeface="Calibri"/>
              </a:rPr>
              <a:t>Brendan Dawes</a:t>
            </a:r>
            <a:r>
              <a:rPr b="1" i="0" lang="en-US" sz="700">
                <a:solidFill>
                  <a:srgbClr val="262627"/>
                </a:solidFill>
                <a:latin typeface="Calibri"/>
                <a:ea typeface="Calibri"/>
                <a:cs typeface="Calibri"/>
                <a:sym typeface="Calibri"/>
              </a:rPr>
              <a:t>. </a:t>
            </a:r>
            <a:endParaRPr b="1" i="0" sz="700">
              <a:solidFill>
                <a:srgbClr val="262627"/>
              </a:solidFill>
              <a:latin typeface="Calibri"/>
              <a:ea typeface="Calibri"/>
              <a:cs typeface="Calibri"/>
              <a:sym typeface="Calibri"/>
            </a:endParaRPr>
          </a:p>
        </p:txBody>
      </p:sp>
      <p:pic>
        <p:nvPicPr>
          <p:cNvPr id="75" name="Google Shape;75;p22"/>
          <p:cNvPicPr preferRelativeResize="0"/>
          <p:nvPr/>
        </p:nvPicPr>
        <p:blipFill rotWithShape="1">
          <a:blip r:embed="rId3">
            <a:alphaModFix/>
          </a:blip>
          <a:srcRect b="0" l="0" r="0" t="0"/>
          <a:stretch/>
        </p:blipFill>
        <p:spPr>
          <a:xfrm>
            <a:off x="349673" y="1286977"/>
            <a:ext cx="8444654" cy="2759327"/>
          </a:xfrm>
          <a:prstGeom prst="rect">
            <a:avLst/>
          </a:prstGeom>
          <a:noFill/>
          <a:ln>
            <a:noFill/>
          </a:ln>
        </p:spPr>
      </p:pic>
      <p:pic>
        <p:nvPicPr>
          <p:cNvPr id="76" name="Google Shape;76;p22"/>
          <p:cNvPicPr preferRelativeResize="0"/>
          <p:nvPr/>
        </p:nvPicPr>
        <p:blipFill rotWithShape="1">
          <a:blip r:embed="rId4">
            <a:alphaModFix/>
          </a:blip>
          <a:srcRect b="0" l="0" r="0" t="0"/>
          <a:stretch/>
        </p:blipFill>
        <p:spPr>
          <a:xfrm>
            <a:off x="475488" y="365760"/>
            <a:ext cx="1362456" cy="45869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77" name="Shape 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op3">
  <p:cSld name="Title Slide - op3">
    <p:bg>
      <p:bgPr>
        <a:solidFill>
          <a:schemeClr val="lt1"/>
        </a:solidFill>
      </p:bgPr>
    </p:bg>
    <p:spTree>
      <p:nvGrpSpPr>
        <p:cNvPr id="19" name="Shape 19"/>
        <p:cNvGrpSpPr/>
        <p:nvPr/>
      </p:nvGrpSpPr>
      <p:grpSpPr>
        <a:xfrm>
          <a:off x="0" y="0"/>
          <a:ext cx="0" cy="0"/>
          <a:chOff x="0" y="0"/>
          <a:chExt cx="0" cy="0"/>
        </a:xfrm>
      </p:grpSpPr>
      <p:pic>
        <p:nvPicPr>
          <p:cNvPr id="20" name="Google Shape;20;p14"/>
          <p:cNvPicPr preferRelativeResize="0"/>
          <p:nvPr/>
        </p:nvPicPr>
        <p:blipFill rotWithShape="1">
          <a:blip r:embed="rId2">
            <a:alphaModFix/>
          </a:blip>
          <a:srcRect b="0" l="0" r="0" t="0"/>
          <a:stretch/>
        </p:blipFill>
        <p:spPr>
          <a:xfrm>
            <a:off x="0" y="0"/>
            <a:ext cx="9144000" cy="5143500"/>
          </a:xfrm>
          <a:prstGeom prst="rect">
            <a:avLst/>
          </a:prstGeom>
          <a:noFill/>
          <a:ln>
            <a:noFill/>
          </a:ln>
        </p:spPr>
      </p:pic>
      <p:cxnSp>
        <p:nvCxnSpPr>
          <p:cNvPr id="21" name="Google Shape;21;p14"/>
          <p:cNvCxnSpPr/>
          <p:nvPr/>
        </p:nvCxnSpPr>
        <p:spPr>
          <a:xfrm>
            <a:off x="457200" y="4129361"/>
            <a:ext cx="262550" cy="0"/>
          </a:xfrm>
          <a:prstGeom prst="straightConnector1">
            <a:avLst/>
          </a:prstGeom>
          <a:noFill/>
          <a:ln cap="flat" cmpd="sng" w="25400">
            <a:solidFill>
              <a:schemeClr val="dk2"/>
            </a:solidFill>
            <a:prstDash val="solid"/>
            <a:round/>
            <a:headEnd len="sm" w="sm" type="none"/>
            <a:tailEnd len="sm" w="sm" type="none"/>
          </a:ln>
        </p:spPr>
      </p:cxnSp>
      <p:sp>
        <p:nvSpPr>
          <p:cNvPr id="22" name="Google Shape;22;p14"/>
          <p:cNvSpPr txBox="1"/>
          <p:nvPr>
            <p:ph type="ctrTitle"/>
          </p:nvPr>
        </p:nvSpPr>
        <p:spPr>
          <a:xfrm>
            <a:off x="565325" y="1079500"/>
            <a:ext cx="3975900" cy="2922900"/>
          </a:xfrm>
          <a:prstGeom prst="rect">
            <a:avLst/>
          </a:prstGeom>
          <a:noFill/>
          <a:ln>
            <a:noFill/>
          </a:ln>
        </p:spPr>
        <p:txBody>
          <a:bodyPr anchorCtr="0" anchor="b" bIns="45700" lIns="0" spcFirstLastPara="1" rIns="0" wrap="square" tIns="45700">
            <a:noAutofit/>
          </a:bodyPr>
          <a:lstStyle>
            <a:lvl1pPr lvl="0" algn="l">
              <a:lnSpc>
                <a:spcPct val="80000"/>
              </a:lnSpc>
              <a:spcBef>
                <a:spcPts val="0"/>
              </a:spcBef>
              <a:spcAft>
                <a:spcPts val="0"/>
              </a:spcAft>
              <a:buSzPts val="1400"/>
              <a:buNone/>
              <a:defRPr b="1" i="0" sz="4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subTitle"/>
          </p:nvPr>
        </p:nvSpPr>
        <p:spPr>
          <a:xfrm>
            <a:off x="457199" y="4257612"/>
            <a:ext cx="3975811" cy="524993"/>
          </a:xfrm>
          <a:prstGeom prst="rect">
            <a:avLst/>
          </a:prstGeom>
          <a:noFill/>
          <a:ln>
            <a:noFill/>
          </a:ln>
        </p:spPr>
        <p:txBody>
          <a:bodyPr anchorCtr="0" anchor="t" bIns="45700" lIns="0" spcFirstLastPara="1" rIns="0" wrap="square" tIns="45700">
            <a:normAutofit/>
          </a:bodyPr>
          <a:lstStyle>
            <a:lvl1pPr lvl="0" algn="l">
              <a:spcBef>
                <a:spcPts val="280"/>
              </a:spcBef>
              <a:spcAft>
                <a:spcPts val="0"/>
              </a:spcAft>
              <a:buSzPts val="1400"/>
              <a:buNone/>
              <a:defRPr sz="1400">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24" name="Google Shape;24;p14"/>
          <p:cNvPicPr preferRelativeResize="0"/>
          <p:nvPr/>
        </p:nvPicPr>
        <p:blipFill rotWithShape="1">
          <a:blip r:embed="rId3">
            <a:alphaModFix/>
          </a:blip>
          <a:srcRect b="0" l="0" r="0" t="0"/>
          <a:stretch/>
        </p:blipFill>
        <p:spPr>
          <a:xfrm>
            <a:off x="475488" y="365760"/>
            <a:ext cx="1362456" cy="4586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Title and Bullets - op1">
  <p:cSld name="Text - Title and Bullets - op1">
    <p:spTree>
      <p:nvGrpSpPr>
        <p:cNvPr id="25" name="Shape 25"/>
        <p:cNvGrpSpPr/>
        <p:nvPr/>
      </p:nvGrpSpPr>
      <p:grpSpPr>
        <a:xfrm>
          <a:off x="0" y="0"/>
          <a:ext cx="0" cy="0"/>
          <a:chOff x="0" y="0"/>
          <a:chExt cx="0" cy="0"/>
        </a:xfrm>
      </p:grpSpPr>
      <p:pic>
        <p:nvPicPr>
          <p:cNvPr id="26" name="Google Shape;26;p15"/>
          <p:cNvPicPr preferRelativeResize="0"/>
          <p:nvPr/>
        </p:nvPicPr>
        <p:blipFill rotWithShape="1">
          <a:blip r:embed="rId2">
            <a:alphaModFix/>
          </a:blip>
          <a:srcRect b="0" l="0" r="0" t="0"/>
          <a:stretch/>
        </p:blipFill>
        <p:spPr>
          <a:xfrm>
            <a:off x="0" y="4286250"/>
            <a:ext cx="9144000" cy="857250"/>
          </a:xfrm>
          <a:prstGeom prst="rect">
            <a:avLst/>
          </a:prstGeom>
          <a:noFill/>
          <a:ln>
            <a:noFill/>
          </a:ln>
        </p:spPr>
      </p:pic>
      <p:sp>
        <p:nvSpPr>
          <p:cNvPr id="27" name="Google Shape;27;p15"/>
          <p:cNvSpPr txBox="1"/>
          <p:nvPr>
            <p:ph type="title"/>
          </p:nvPr>
        </p:nvSpPr>
        <p:spPr>
          <a:xfrm>
            <a:off x="573088" y="371920"/>
            <a:ext cx="8004175" cy="531360"/>
          </a:xfrm>
          <a:prstGeom prst="rect">
            <a:avLst/>
          </a:prstGeom>
          <a:noFill/>
          <a:ln>
            <a:noFill/>
          </a:ln>
        </p:spPr>
        <p:txBody>
          <a:bodyPr anchorCtr="0" anchor="b" bIns="91425"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573088" y="1006046"/>
            <a:ext cx="8004175" cy="3667554"/>
          </a:xfrm>
          <a:prstGeom prst="rect">
            <a:avLst/>
          </a:prstGeom>
          <a:noFill/>
          <a:ln>
            <a:noFill/>
          </a:ln>
        </p:spPr>
        <p:txBody>
          <a:bodyPr anchorCtr="0" anchor="t" bIns="45700" lIns="0" spcFirstLastPara="1" rIns="91425" wrap="square" tIns="45700">
            <a:noAutofit/>
          </a:bodyPr>
          <a:lstStyle>
            <a:lvl1pPr indent="-431800" lvl="0" marL="457200" algn="l">
              <a:spcBef>
                <a:spcPts val="640"/>
              </a:spcBef>
              <a:spcAft>
                <a:spcPts val="0"/>
              </a:spcAft>
              <a:buClr>
                <a:schemeClr val="dk2"/>
              </a:buClr>
              <a:buSzPts val="3200"/>
              <a:buChar char="•"/>
              <a:defRPr>
                <a:solidFill>
                  <a:schemeClr val="dk1"/>
                </a:solidFill>
              </a:defRPr>
            </a:lvl1pPr>
            <a:lvl2pPr indent="-406400" lvl="1" marL="914400" algn="l">
              <a:spcBef>
                <a:spcPts val="560"/>
              </a:spcBef>
              <a:spcAft>
                <a:spcPts val="0"/>
              </a:spcAft>
              <a:buClr>
                <a:schemeClr val="dk2"/>
              </a:buClr>
              <a:buSzPts val="2800"/>
              <a:buChar char="–"/>
              <a:defRPr>
                <a:solidFill>
                  <a:schemeClr val="dk1"/>
                </a:solidFill>
              </a:defRPr>
            </a:lvl2pPr>
            <a:lvl3pPr indent="-381000" lvl="2" marL="1371600" algn="l">
              <a:spcBef>
                <a:spcPts val="480"/>
              </a:spcBef>
              <a:spcAft>
                <a:spcPts val="0"/>
              </a:spcAft>
              <a:buClr>
                <a:schemeClr val="dk2"/>
              </a:buClr>
              <a:buSzPts val="2400"/>
              <a:buChar char="•"/>
              <a:defRPr>
                <a:solidFill>
                  <a:schemeClr val="dk1"/>
                </a:solidFill>
              </a:defRPr>
            </a:lvl3pPr>
            <a:lvl4pPr indent="-355600" lvl="3" marL="1828800" algn="l">
              <a:spcBef>
                <a:spcPts val="400"/>
              </a:spcBef>
              <a:spcAft>
                <a:spcPts val="0"/>
              </a:spcAft>
              <a:buClr>
                <a:schemeClr val="dk2"/>
              </a:buClr>
              <a:buSzPts val="2000"/>
              <a:buChar char="–"/>
              <a:defRPr>
                <a:solidFill>
                  <a:schemeClr val="dk1"/>
                </a:solidFill>
              </a:defRPr>
            </a:lvl4pPr>
            <a:lvl5pPr indent="-342900" lvl="4" marL="2286000" algn="l">
              <a:spcBef>
                <a:spcPts val="360"/>
              </a:spcBef>
              <a:spcAft>
                <a:spcPts val="0"/>
              </a:spcAft>
              <a:buClr>
                <a:schemeClr val="dk2"/>
              </a:buClr>
              <a:buSzPts val="18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9" name="Google Shape;29;p15"/>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30" name="Google Shape;30;p15"/>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cap="none" strike="noStrike">
                <a:solidFill>
                  <a:srgbClr val="6E7378"/>
                </a:solidFill>
                <a:latin typeface="Calibri"/>
                <a:ea typeface="Calibri"/>
                <a:cs typeface="Calibri"/>
                <a:sym typeface="Calibri"/>
              </a:rPr>
              <a:t>© 2019 Trend Micro Inc.</a:t>
            </a:r>
            <a:endParaRPr b="0" i="0" sz="800" u="none" cap="none" strike="noStrike">
              <a:solidFill>
                <a:srgbClr val="6E7378"/>
              </a:solidFill>
              <a:latin typeface="Calibri"/>
              <a:ea typeface="Calibri"/>
              <a:cs typeface="Calibri"/>
              <a:sym typeface="Calibri"/>
            </a:endParaRPr>
          </a:p>
        </p:txBody>
      </p:sp>
      <p:sp>
        <p:nvSpPr>
          <p:cNvPr id="31" name="Google Shape;31;p15"/>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0" i="0" lang="en-US" sz="800" u="none" cap="none" strike="noStrike">
                <a:solidFill>
                  <a:srgbClr val="7F7F7F"/>
                </a:solidFill>
                <a:latin typeface="Calibri"/>
                <a:ea typeface="Calibri"/>
                <a:cs typeface="Calibri"/>
                <a:sym typeface="Calibri"/>
              </a:rPr>
              <a:t>‹#›</a:t>
            </a:fld>
            <a:endParaRPr b="0" i="0" sz="800" u="none" cap="none" strike="noStrike">
              <a:solidFill>
                <a:srgbClr val="7F7F7F"/>
              </a:solidFill>
              <a:latin typeface="Calibri"/>
              <a:ea typeface="Calibri"/>
              <a:cs typeface="Calibri"/>
              <a:sym typeface="Calibri"/>
            </a:endParaRPr>
          </a:p>
        </p:txBody>
      </p:sp>
      <p:pic>
        <p:nvPicPr>
          <p:cNvPr id="32" name="Google Shape;32;p15"/>
          <p:cNvPicPr preferRelativeResize="0"/>
          <p:nvPr/>
        </p:nvPicPr>
        <p:blipFill rotWithShape="1">
          <a:blip r:embed="rId3">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Title Only - op1">
  <p:cSld name="Text - Title Only - op1">
    <p:spTree>
      <p:nvGrpSpPr>
        <p:cNvPr id="33" name="Shape 33"/>
        <p:cNvGrpSpPr/>
        <p:nvPr/>
      </p:nvGrpSpPr>
      <p:grpSpPr>
        <a:xfrm>
          <a:off x="0" y="0"/>
          <a:ext cx="0" cy="0"/>
          <a:chOff x="0" y="0"/>
          <a:chExt cx="0" cy="0"/>
        </a:xfrm>
      </p:grpSpPr>
      <p:pic>
        <p:nvPicPr>
          <p:cNvPr id="34" name="Google Shape;34;p16"/>
          <p:cNvPicPr preferRelativeResize="0"/>
          <p:nvPr/>
        </p:nvPicPr>
        <p:blipFill rotWithShape="1">
          <a:blip r:embed="rId2">
            <a:alphaModFix/>
          </a:blip>
          <a:srcRect b="0" l="0" r="0" t="0"/>
          <a:stretch/>
        </p:blipFill>
        <p:spPr>
          <a:xfrm>
            <a:off x="0" y="4286250"/>
            <a:ext cx="9144000" cy="857250"/>
          </a:xfrm>
          <a:prstGeom prst="rect">
            <a:avLst/>
          </a:prstGeom>
          <a:noFill/>
          <a:ln>
            <a:noFill/>
          </a:ln>
        </p:spPr>
      </p:pic>
      <p:cxnSp>
        <p:nvCxnSpPr>
          <p:cNvPr id="35" name="Google Shape;35;p16"/>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36" name="Google Shape;36;p16"/>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cap="none" strike="noStrike">
                <a:solidFill>
                  <a:srgbClr val="6E7378"/>
                </a:solidFill>
                <a:latin typeface="Calibri"/>
                <a:ea typeface="Calibri"/>
                <a:cs typeface="Calibri"/>
                <a:sym typeface="Calibri"/>
              </a:rPr>
              <a:t>© 2019 Trend Micro Inc.</a:t>
            </a:r>
            <a:endParaRPr b="0" i="0" sz="800" u="none" cap="none" strike="noStrike">
              <a:solidFill>
                <a:srgbClr val="6E7378"/>
              </a:solidFill>
              <a:latin typeface="Calibri"/>
              <a:ea typeface="Calibri"/>
              <a:cs typeface="Calibri"/>
              <a:sym typeface="Calibri"/>
            </a:endParaRPr>
          </a:p>
        </p:txBody>
      </p:sp>
      <p:sp>
        <p:nvSpPr>
          <p:cNvPr id="37" name="Google Shape;37;p16"/>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0" i="0" lang="en-US" sz="800" u="none" cap="none" strike="noStrike">
                <a:solidFill>
                  <a:srgbClr val="7F7F7F"/>
                </a:solidFill>
                <a:latin typeface="Calibri"/>
                <a:ea typeface="Calibri"/>
                <a:cs typeface="Calibri"/>
                <a:sym typeface="Calibri"/>
              </a:rPr>
              <a:t>‹#›</a:t>
            </a:fld>
            <a:endParaRPr b="0" i="0" sz="800" u="none" cap="none" strike="noStrike">
              <a:solidFill>
                <a:srgbClr val="7F7F7F"/>
              </a:solidFill>
              <a:latin typeface="Calibri"/>
              <a:ea typeface="Calibri"/>
              <a:cs typeface="Calibri"/>
              <a:sym typeface="Calibri"/>
            </a:endParaRPr>
          </a:p>
        </p:txBody>
      </p:sp>
      <p:sp>
        <p:nvSpPr>
          <p:cNvPr id="38" name="Google Shape;38;p16"/>
          <p:cNvSpPr txBox="1"/>
          <p:nvPr>
            <p:ph type="title"/>
          </p:nvPr>
        </p:nvSpPr>
        <p:spPr>
          <a:xfrm>
            <a:off x="573088" y="371920"/>
            <a:ext cx="8004175" cy="531360"/>
          </a:xfrm>
          <a:prstGeom prst="rect">
            <a:avLst/>
          </a:prstGeom>
          <a:noFill/>
          <a:ln>
            <a:noFill/>
          </a:ln>
        </p:spPr>
        <p:txBody>
          <a:bodyPr anchorCtr="0" anchor="b" bIns="91425"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16"/>
          <p:cNvPicPr preferRelativeResize="0"/>
          <p:nvPr/>
        </p:nvPicPr>
        <p:blipFill rotWithShape="1">
          <a:blip r:embed="rId3">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itle Only">
  <p:cSld name="Text-Title Only">
    <p:spTree>
      <p:nvGrpSpPr>
        <p:cNvPr id="40" name="Shape 40"/>
        <p:cNvGrpSpPr/>
        <p:nvPr/>
      </p:nvGrpSpPr>
      <p:grpSpPr>
        <a:xfrm>
          <a:off x="0" y="0"/>
          <a:ext cx="0" cy="0"/>
          <a:chOff x="0" y="0"/>
          <a:chExt cx="0" cy="0"/>
        </a:xfrm>
      </p:grpSpPr>
      <p:sp>
        <p:nvSpPr>
          <p:cNvPr id="41" name="Google Shape;41;p17"/>
          <p:cNvSpPr/>
          <p:nvPr/>
        </p:nvSpPr>
        <p:spPr>
          <a:xfrm>
            <a:off x="3" y="4686301"/>
            <a:ext cx="9140825" cy="45243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42" name="Google Shape;42;p17"/>
          <p:cNvCxnSpPr/>
          <p:nvPr/>
        </p:nvCxnSpPr>
        <p:spPr>
          <a:xfrm>
            <a:off x="711200" y="4830764"/>
            <a:ext cx="0" cy="184150"/>
          </a:xfrm>
          <a:prstGeom prst="straightConnector1">
            <a:avLst/>
          </a:prstGeom>
          <a:noFill/>
          <a:ln cap="flat" cmpd="sng" w="12700">
            <a:solidFill>
              <a:srgbClr val="BCBEC0"/>
            </a:solidFill>
            <a:prstDash val="dot"/>
            <a:round/>
            <a:headEnd len="sm" w="sm" type="none"/>
            <a:tailEnd len="sm" w="sm" type="none"/>
          </a:ln>
        </p:spPr>
      </p:cxnSp>
      <p:sp>
        <p:nvSpPr>
          <p:cNvPr id="43" name="Google Shape;43;p17"/>
          <p:cNvSpPr txBox="1"/>
          <p:nvPr/>
        </p:nvSpPr>
        <p:spPr>
          <a:xfrm>
            <a:off x="835025" y="4779964"/>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cap="none" strike="noStrike">
                <a:solidFill>
                  <a:srgbClr val="7F7F7F"/>
                </a:solidFill>
                <a:latin typeface="Calibri"/>
                <a:ea typeface="Calibri"/>
                <a:cs typeface="Calibri"/>
                <a:sym typeface="Calibri"/>
              </a:rPr>
              <a:t>Copyright 2019 Trend Micro Inc.</a:t>
            </a:r>
            <a:endParaRPr/>
          </a:p>
        </p:txBody>
      </p:sp>
      <p:sp>
        <p:nvSpPr>
          <p:cNvPr id="44" name="Google Shape;44;p17"/>
          <p:cNvSpPr txBox="1"/>
          <p:nvPr/>
        </p:nvSpPr>
        <p:spPr>
          <a:xfrm>
            <a:off x="457203" y="4779964"/>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0" i="0" lang="en-US" sz="800" u="none" cap="none" strike="noStrike">
                <a:solidFill>
                  <a:srgbClr val="7F7F7F"/>
                </a:solidFill>
                <a:latin typeface="Calibri"/>
                <a:ea typeface="Calibri"/>
                <a:cs typeface="Calibri"/>
                <a:sym typeface="Calibri"/>
              </a:rPr>
              <a:t>‹#›</a:t>
            </a:fld>
            <a:endParaRPr b="0" i="0" sz="800" u="none" cap="none" strike="noStrike">
              <a:solidFill>
                <a:srgbClr val="7F7F7F"/>
              </a:solidFill>
              <a:latin typeface="Calibri"/>
              <a:ea typeface="Calibri"/>
              <a:cs typeface="Calibri"/>
              <a:sym typeface="Calibri"/>
            </a:endParaRPr>
          </a:p>
        </p:txBody>
      </p:sp>
      <p:pic>
        <p:nvPicPr>
          <p:cNvPr id="45" name="Google Shape;45;p17"/>
          <p:cNvPicPr preferRelativeResize="0"/>
          <p:nvPr/>
        </p:nvPicPr>
        <p:blipFill rotWithShape="1">
          <a:blip r:embed="rId2">
            <a:alphaModFix/>
          </a:blip>
          <a:srcRect b="0" l="0" r="0" t="0"/>
          <a:stretch/>
        </p:blipFill>
        <p:spPr>
          <a:xfrm>
            <a:off x="8069266" y="4759425"/>
            <a:ext cx="871537" cy="293491"/>
          </a:xfrm>
          <a:prstGeom prst="rect">
            <a:avLst/>
          </a:prstGeom>
          <a:noFill/>
          <a:ln>
            <a:noFill/>
          </a:ln>
        </p:spPr>
      </p:pic>
      <p:sp>
        <p:nvSpPr>
          <p:cNvPr id="46" name="Google Shape;46;p17"/>
          <p:cNvSpPr txBox="1"/>
          <p:nvPr>
            <p:ph type="title"/>
          </p:nvPr>
        </p:nvSpPr>
        <p:spPr>
          <a:xfrm>
            <a:off x="573091" y="371922"/>
            <a:ext cx="8004175" cy="531359"/>
          </a:xfrm>
          <a:prstGeom prst="rect">
            <a:avLst/>
          </a:prstGeom>
          <a:noFill/>
          <a:ln>
            <a:noFill/>
          </a:ln>
        </p:spPr>
        <p:txBody>
          <a:bodyPr anchorCtr="0" anchor="b" bIns="91425" lIns="0" spcFirstLastPara="1" rIns="0" wrap="square" tIns="0">
            <a:noAutofit/>
          </a:bodyPr>
          <a:lstStyle>
            <a:lvl1pPr lvl="0" algn="l">
              <a:spcBef>
                <a:spcPts val="0"/>
              </a:spcBef>
              <a:spcAft>
                <a:spcPts val="0"/>
              </a:spcAft>
              <a:buSzPts val="1400"/>
              <a:buNone/>
              <a:defRPr sz="3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Title Only - op2">
  <p:cSld name="Text - Title Only - op2">
    <p:spTree>
      <p:nvGrpSpPr>
        <p:cNvPr id="47" name="Shape 47"/>
        <p:cNvGrpSpPr/>
        <p:nvPr/>
      </p:nvGrpSpPr>
      <p:grpSpPr>
        <a:xfrm>
          <a:off x="0" y="0"/>
          <a:ext cx="0" cy="0"/>
          <a:chOff x="0" y="0"/>
          <a:chExt cx="0" cy="0"/>
        </a:xfrm>
      </p:grpSpPr>
      <p:pic>
        <p:nvPicPr>
          <p:cNvPr id="48" name="Google Shape;48;p18"/>
          <p:cNvPicPr preferRelativeResize="0"/>
          <p:nvPr/>
        </p:nvPicPr>
        <p:blipFill rotWithShape="1">
          <a:blip r:embed="rId2">
            <a:alphaModFix/>
          </a:blip>
          <a:srcRect b="0" l="0" r="0" t="0"/>
          <a:stretch/>
        </p:blipFill>
        <p:spPr>
          <a:xfrm>
            <a:off x="0" y="4292551"/>
            <a:ext cx="9144000" cy="857250"/>
          </a:xfrm>
          <a:prstGeom prst="rect">
            <a:avLst/>
          </a:prstGeom>
          <a:noFill/>
          <a:ln>
            <a:noFill/>
          </a:ln>
        </p:spPr>
      </p:pic>
      <p:cxnSp>
        <p:nvCxnSpPr>
          <p:cNvPr id="49" name="Google Shape;49;p18"/>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50" name="Google Shape;50;p18"/>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strike="noStrike">
                <a:solidFill>
                  <a:srgbClr val="6E7378"/>
                </a:solidFill>
                <a:latin typeface="Calibri"/>
                <a:ea typeface="Calibri"/>
                <a:cs typeface="Calibri"/>
                <a:sym typeface="Calibri"/>
              </a:rPr>
              <a:t>© 2019 Trend Micro Inc.</a:t>
            </a:r>
            <a:endParaRPr sz="800">
              <a:solidFill>
                <a:srgbClr val="6E7378"/>
              </a:solidFill>
              <a:latin typeface="Calibri"/>
              <a:ea typeface="Calibri"/>
              <a:cs typeface="Calibri"/>
              <a:sym typeface="Calibri"/>
            </a:endParaRPr>
          </a:p>
        </p:txBody>
      </p:sp>
      <p:sp>
        <p:nvSpPr>
          <p:cNvPr id="51" name="Google Shape;51;p18"/>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lang="en-US" sz="800">
                <a:solidFill>
                  <a:srgbClr val="7F7F7F"/>
                </a:solidFill>
                <a:latin typeface="Calibri"/>
                <a:ea typeface="Calibri"/>
                <a:cs typeface="Calibri"/>
                <a:sym typeface="Calibri"/>
              </a:rPr>
              <a:t>‹#›</a:t>
            </a:fld>
            <a:endParaRPr sz="800">
              <a:solidFill>
                <a:srgbClr val="7F7F7F"/>
              </a:solidFill>
              <a:latin typeface="Calibri"/>
              <a:ea typeface="Calibri"/>
              <a:cs typeface="Calibri"/>
              <a:sym typeface="Calibri"/>
            </a:endParaRPr>
          </a:p>
        </p:txBody>
      </p:sp>
      <p:sp>
        <p:nvSpPr>
          <p:cNvPr id="52" name="Google Shape;52;p18"/>
          <p:cNvSpPr txBox="1"/>
          <p:nvPr>
            <p:ph type="title"/>
          </p:nvPr>
        </p:nvSpPr>
        <p:spPr>
          <a:xfrm>
            <a:off x="573088" y="371920"/>
            <a:ext cx="8004175" cy="531360"/>
          </a:xfrm>
          <a:prstGeom prst="rect">
            <a:avLst/>
          </a:prstGeom>
          <a:noFill/>
          <a:ln>
            <a:noFill/>
          </a:ln>
        </p:spPr>
        <p:txBody>
          <a:bodyPr anchorCtr="0" anchor="b" bIns="91425"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3" name="Google Shape;53;p18"/>
          <p:cNvPicPr preferRelativeResize="0"/>
          <p:nvPr/>
        </p:nvPicPr>
        <p:blipFill rotWithShape="1">
          <a:blip r:embed="rId3">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op1">
  <p:cSld name="Title - op1">
    <p:bg>
      <p:bgPr>
        <a:solidFill>
          <a:schemeClr val="lt1"/>
        </a:solidFill>
      </p:bgPr>
    </p:bg>
    <p:spTree>
      <p:nvGrpSpPr>
        <p:cNvPr id="54"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6" name="Google Shape;56;p19"/>
          <p:cNvSpPr txBox="1"/>
          <p:nvPr>
            <p:ph type="ctrTitle"/>
          </p:nvPr>
        </p:nvSpPr>
        <p:spPr>
          <a:xfrm>
            <a:off x="457200" y="1116000"/>
            <a:ext cx="3975811" cy="2923044"/>
          </a:xfrm>
          <a:prstGeom prst="rect">
            <a:avLst/>
          </a:prstGeom>
          <a:noFill/>
          <a:ln>
            <a:noFill/>
          </a:ln>
        </p:spPr>
        <p:txBody>
          <a:bodyPr anchorCtr="0" anchor="b" bIns="45700" lIns="0" spcFirstLastPara="1" rIns="0" wrap="square" tIns="45700">
            <a:noAutofit/>
          </a:bodyPr>
          <a:lstStyle>
            <a:lvl1pPr lvl="0" algn="l">
              <a:lnSpc>
                <a:spcPct val="80000"/>
              </a:lnSpc>
              <a:spcBef>
                <a:spcPts val="0"/>
              </a:spcBef>
              <a:spcAft>
                <a:spcPts val="0"/>
              </a:spcAft>
              <a:buSzPts val="1400"/>
              <a:buNone/>
              <a:defRPr b="1" i="0" sz="4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 type="subTitle"/>
          </p:nvPr>
        </p:nvSpPr>
        <p:spPr>
          <a:xfrm>
            <a:off x="457199" y="4257612"/>
            <a:ext cx="3975811" cy="524993"/>
          </a:xfrm>
          <a:prstGeom prst="rect">
            <a:avLst/>
          </a:prstGeom>
          <a:noFill/>
          <a:ln>
            <a:noFill/>
          </a:ln>
        </p:spPr>
        <p:txBody>
          <a:bodyPr anchorCtr="0" anchor="t" bIns="45700" lIns="0" spcFirstLastPara="1" rIns="0" wrap="square" tIns="45700">
            <a:normAutofit/>
          </a:bodyPr>
          <a:lstStyle>
            <a:lvl1pPr lvl="0" algn="l">
              <a:spcBef>
                <a:spcPts val="280"/>
              </a:spcBef>
              <a:spcAft>
                <a:spcPts val="0"/>
              </a:spcAft>
              <a:buSzPts val="1400"/>
              <a:buNone/>
              <a:defRPr sz="1400">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cxnSp>
        <p:nvCxnSpPr>
          <p:cNvPr id="58" name="Google Shape;58;p19"/>
          <p:cNvCxnSpPr/>
          <p:nvPr/>
        </p:nvCxnSpPr>
        <p:spPr>
          <a:xfrm>
            <a:off x="457200" y="4129361"/>
            <a:ext cx="262550" cy="0"/>
          </a:xfrm>
          <a:prstGeom prst="straightConnector1">
            <a:avLst/>
          </a:prstGeom>
          <a:noFill/>
          <a:ln cap="flat" cmpd="sng" w="25400">
            <a:solidFill>
              <a:schemeClr val="dk2"/>
            </a:solidFill>
            <a:prstDash val="solid"/>
            <a:round/>
            <a:headEnd len="sm" w="sm" type="none"/>
            <a:tailEnd len="sm" w="sm" type="none"/>
          </a:ln>
        </p:spPr>
      </p:cxnSp>
      <p:pic>
        <p:nvPicPr>
          <p:cNvPr id="59" name="Google Shape;59;p19"/>
          <p:cNvPicPr preferRelativeResize="0"/>
          <p:nvPr/>
        </p:nvPicPr>
        <p:blipFill rotWithShape="1">
          <a:blip r:embed="rId3">
            <a:alphaModFix/>
          </a:blip>
          <a:srcRect b="0" l="0" r="0" t="0"/>
          <a:stretch/>
        </p:blipFill>
        <p:spPr>
          <a:xfrm>
            <a:off x="475488" y="365760"/>
            <a:ext cx="1362456" cy="45869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Blank - op1" type="blank">
  <p:cSld name="BLANK">
    <p:spTree>
      <p:nvGrpSpPr>
        <p:cNvPr id="60" name="Shape 60"/>
        <p:cNvGrpSpPr/>
        <p:nvPr/>
      </p:nvGrpSpPr>
      <p:grpSpPr>
        <a:xfrm>
          <a:off x="0" y="0"/>
          <a:ext cx="0" cy="0"/>
          <a:chOff x="0" y="0"/>
          <a:chExt cx="0" cy="0"/>
        </a:xfrm>
      </p:grpSpPr>
      <p:pic>
        <p:nvPicPr>
          <p:cNvPr id="61" name="Google Shape;61;p20"/>
          <p:cNvPicPr preferRelativeResize="0"/>
          <p:nvPr/>
        </p:nvPicPr>
        <p:blipFill rotWithShape="1">
          <a:blip r:embed="rId2">
            <a:alphaModFix/>
          </a:blip>
          <a:srcRect b="0" l="0" r="0" t="0"/>
          <a:stretch/>
        </p:blipFill>
        <p:spPr>
          <a:xfrm>
            <a:off x="0" y="4286250"/>
            <a:ext cx="9144000" cy="857250"/>
          </a:xfrm>
          <a:prstGeom prst="rect">
            <a:avLst/>
          </a:prstGeom>
          <a:noFill/>
          <a:ln>
            <a:noFill/>
          </a:ln>
        </p:spPr>
      </p:pic>
      <p:cxnSp>
        <p:nvCxnSpPr>
          <p:cNvPr id="62" name="Google Shape;62;p20"/>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63" name="Google Shape;63;p20"/>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strike="noStrike">
                <a:solidFill>
                  <a:srgbClr val="6E7378"/>
                </a:solidFill>
                <a:latin typeface="Calibri"/>
                <a:ea typeface="Calibri"/>
                <a:cs typeface="Calibri"/>
                <a:sym typeface="Calibri"/>
              </a:rPr>
              <a:t>© 2019 Trend Micro Inc.</a:t>
            </a:r>
            <a:endParaRPr sz="800">
              <a:solidFill>
                <a:srgbClr val="6E7378"/>
              </a:solidFill>
              <a:latin typeface="Calibri"/>
              <a:ea typeface="Calibri"/>
              <a:cs typeface="Calibri"/>
              <a:sym typeface="Calibri"/>
            </a:endParaRPr>
          </a:p>
        </p:txBody>
      </p:sp>
      <p:sp>
        <p:nvSpPr>
          <p:cNvPr id="64" name="Google Shape;64;p20"/>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lang="en-US" sz="800">
                <a:solidFill>
                  <a:srgbClr val="7F7F7F"/>
                </a:solidFill>
                <a:latin typeface="Calibri"/>
                <a:ea typeface="Calibri"/>
                <a:cs typeface="Calibri"/>
                <a:sym typeface="Calibri"/>
              </a:rPr>
              <a:t>‹#›</a:t>
            </a:fld>
            <a:endParaRPr sz="800">
              <a:solidFill>
                <a:srgbClr val="7F7F7F"/>
              </a:solidFill>
              <a:latin typeface="Calibri"/>
              <a:ea typeface="Calibri"/>
              <a:cs typeface="Calibri"/>
              <a:sym typeface="Calibri"/>
            </a:endParaRPr>
          </a:p>
        </p:txBody>
      </p:sp>
      <p:pic>
        <p:nvPicPr>
          <p:cNvPr id="65" name="Google Shape;65;p20"/>
          <p:cNvPicPr preferRelativeResize="0"/>
          <p:nvPr/>
        </p:nvPicPr>
        <p:blipFill rotWithShape="1">
          <a:blip r:embed="rId3">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 - Blank - op1">
  <p:cSld name="1_Text - Blank - op1">
    <p:spTree>
      <p:nvGrpSpPr>
        <p:cNvPr id="66" name="Shape 66"/>
        <p:cNvGrpSpPr/>
        <p:nvPr/>
      </p:nvGrpSpPr>
      <p:grpSpPr>
        <a:xfrm>
          <a:off x="0" y="0"/>
          <a:ext cx="0" cy="0"/>
          <a:chOff x="0" y="0"/>
          <a:chExt cx="0" cy="0"/>
        </a:xfrm>
      </p:grpSpPr>
      <p:cxnSp>
        <p:nvCxnSpPr>
          <p:cNvPr id="67" name="Google Shape;67;p21"/>
          <p:cNvCxnSpPr/>
          <p:nvPr/>
        </p:nvCxnSpPr>
        <p:spPr>
          <a:xfrm>
            <a:off x="711200" y="4749286"/>
            <a:ext cx="0" cy="184150"/>
          </a:xfrm>
          <a:prstGeom prst="straightConnector1">
            <a:avLst/>
          </a:prstGeom>
          <a:noFill/>
          <a:ln cap="flat" cmpd="sng" w="12700">
            <a:solidFill>
              <a:schemeClr val="dk2"/>
            </a:solidFill>
            <a:prstDash val="solid"/>
            <a:round/>
            <a:headEnd len="sm" w="sm" type="none"/>
            <a:tailEnd len="sm" w="sm" type="none"/>
          </a:ln>
        </p:spPr>
      </p:cxnSp>
      <p:sp>
        <p:nvSpPr>
          <p:cNvPr id="68" name="Google Shape;68;p21"/>
          <p:cNvSpPr txBox="1"/>
          <p:nvPr/>
        </p:nvSpPr>
        <p:spPr>
          <a:xfrm>
            <a:off x="907449" y="4698486"/>
            <a:ext cx="1530350"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800" u="none" strike="noStrike">
                <a:solidFill>
                  <a:srgbClr val="6E7378"/>
                </a:solidFill>
                <a:latin typeface="Calibri"/>
                <a:ea typeface="Calibri"/>
                <a:cs typeface="Calibri"/>
                <a:sym typeface="Calibri"/>
              </a:rPr>
              <a:t>© 2019 Trend Micro Inc.</a:t>
            </a:r>
            <a:endParaRPr sz="800">
              <a:solidFill>
                <a:srgbClr val="6E7378"/>
              </a:solidFill>
              <a:latin typeface="Calibri"/>
              <a:ea typeface="Calibri"/>
              <a:cs typeface="Calibri"/>
              <a:sym typeface="Calibri"/>
            </a:endParaRPr>
          </a:p>
        </p:txBody>
      </p:sp>
      <p:sp>
        <p:nvSpPr>
          <p:cNvPr id="69" name="Google Shape;69;p21"/>
          <p:cNvSpPr txBox="1"/>
          <p:nvPr/>
        </p:nvSpPr>
        <p:spPr>
          <a:xfrm>
            <a:off x="457200" y="4698486"/>
            <a:ext cx="231775" cy="279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lang="en-US" sz="800">
                <a:solidFill>
                  <a:srgbClr val="7F7F7F"/>
                </a:solidFill>
                <a:latin typeface="Calibri"/>
                <a:ea typeface="Calibri"/>
                <a:cs typeface="Calibri"/>
                <a:sym typeface="Calibri"/>
              </a:rPr>
              <a:t>‹#›</a:t>
            </a:fld>
            <a:endParaRPr sz="800">
              <a:solidFill>
                <a:srgbClr val="7F7F7F"/>
              </a:solidFill>
              <a:latin typeface="Calibri"/>
              <a:ea typeface="Calibri"/>
              <a:cs typeface="Calibri"/>
              <a:sym typeface="Calibri"/>
            </a:endParaRPr>
          </a:p>
        </p:txBody>
      </p:sp>
      <p:pic>
        <p:nvPicPr>
          <p:cNvPr id="70" name="Google Shape;70;p21"/>
          <p:cNvPicPr preferRelativeResize="0"/>
          <p:nvPr/>
        </p:nvPicPr>
        <p:blipFill rotWithShape="1">
          <a:blip r:embed="rId2">
            <a:alphaModFix/>
          </a:blip>
          <a:srcRect b="0" l="0" r="0" t="0"/>
          <a:stretch/>
        </p:blipFill>
        <p:spPr>
          <a:xfrm>
            <a:off x="7836408" y="4663440"/>
            <a:ext cx="950613" cy="32004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73088" y="206375"/>
            <a:ext cx="8004175" cy="5191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rgbClr val="636466"/>
                </a:solidFill>
                <a:latin typeface="Calibri"/>
                <a:ea typeface="Calibri"/>
                <a:cs typeface="Calibri"/>
                <a:sym typeface="Calibri"/>
              </a:defRPr>
            </a:lvl9pPr>
          </a:lstStyle>
          <a:p/>
        </p:txBody>
      </p:sp>
      <p:sp>
        <p:nvSpPr>
          <p:cNvPr id="11" name="Google Shape;11;p12"/>
          <p:cNvSpPr txBox="1"/>
          <p:nvPr>
            <p:ph idx="1" type="body"/>
          </p:nvPr>
        </p:nvSpPr>
        <p:spPr>
          <a:xfrm>
            <a:off x="573088" y="898525"/>
            <a:ext cx="8004175" cy="3695700"/>
          </a:xfrm>
          <a:prstGeom prst="rect">
            <a:avLst/>
          </a:prstGeom>
          <a:noFill/>
          <a:ln>
            <a:noFill/>
          </a:ln>
        </p:spPr>
        <p:txBody>
          <a:bodyPr anchorCtr="0" anchor="t" bIns="45700" lIns="0" spcFirstLastPara="1" rIns="91425" wrap="square" tIns="45700">
            <a:noAutofit/>
          </a:bodyPr>
          <a:lstStyle>
            <a:lvl1pPr indent="-431800" lvl="0" marL="457200" marR="0" rtl="0" algn="l">
              <a:spcBef>
                <a:spcPts val="640"/>
              </a:spcBef>
              <a:spcAft>
                <a:spcPts val="0"/>
              </a:spcAft>
              <a:buClr>
                <a:srgbClr val="ED1C24"/>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ED1C24"/>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ED1C24"/>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ED1C24"/>
              </a:buClr>
              <a:buSzPts val="2000"/>
              <a:buFont typeface="Arial"/>
              <a:buChar char="–"/>
              <a:defRPr b="0" i="0" sz="20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rgbClr val="ED1C24"/>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help.deepsecurity.trendmicro.com/" TargetMode="External"/><Relationship Id="rId4" Type="http://schemas.openxmlformats.org/officeDocument/2006/relationships/hyperlink" Target="https://help.deepsecurity.trendmicro.com/pci-compliancy.html?Highlight=compliance" TargetMode="External"/><Relationship Id="rId9" Type="http://schemas.openxmlformats.org/officeDocument/2006/relationships/hyperlink" Target="https://www.trendforward.com/index.html" TargetMode="External"/><Relationship Id="rId5" Type="http://schemas.openxmlformats.org/officeDocument/2006/relationships/hyperlink" Target="https://www.trendmicro.com/en_us/business/capabilities/solutions-for/ransomware.html" TargetMode="External"/><Relationship Id="rId6" Type="http://schemas.openxmlformats.org/officeDocument/2006/relationships/hyperlink" Target="https://blog.trendmicro.com/where-will-ransomware-go-in-the-second-half-of-2019/" TargetMode="External"/><Relationship Id="rId7" Type="http://schemas.openxmlformats.org/officeDocument/2006/relationships/hyperlink" Target="https://www.trendmicro.com/en_se/about/customer-stories.html" TargetMode="External"/><Relationship Id="rId8" Type="http://schemas.openxmlformats.org/officeDocument/2006/relationships/hyperlink" Target="https://www.zerodayinitiative.com/ab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8.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23.png"/><Relationship Id="rId9" Type="http://schemas.openxmlformats.org/officeDocument/2006/relationships/hyperlink" Target="https://drive.google.com/file/d/0B4yuFwUjNL1MVkc1V1FSdHF0clBDTXl0WkZfMTFKdlYwaVFV/view" TargetMode="External"/><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25.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jpg"/><Relationship Id="rId4" Type="http://schemas.openxmlformats.org/officeDocument/2006/relationships/image" Target="../media/image29.jpg"/><Relationship Id="rId5"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7411bdd326_0_13"/>
          <p:cNvSpPr txBox="1"/>
          <p:nvPr>
            <p:ph type="ctrTitle"/>
          </p:nvPr>
        </p:nvSpPr>
        <p:spPr>
          <a:xfrm>
            <a:off x="457200" y="3167450"/>
            <a:ext cx="3975900" cy="732300"/>
          </a:xfrm>
          <a:prstGeom prst="rect">
            <a:avLst/>
          </a:prstGeom>
        </p:spPr>
        <p:txBody>
          <a:bodyPr anchorCtr="0" anchor="b" bIns="45700" lIns="0" spcFirstLastPara="1" rIns="0" wrap="square" tIns="45700">
            <a:noAutofit/>
          </a:bodyPr>
          <a:lstStyle/>
          <a:p>
            <a:pPr indent="0" lvl="0" marL="0" rtl="0" algn="l">
              <a:spcBef>
                <a:spcPts val="0"/>
              </a:spcBef>
              <a:spcAft>
                <a:spcPts val="0"/>
              </a:spcAft>
              <a:buNone/>
            </a:pPr>
            <a:r>
              <a:rPr lang="en-US" sz="2800"/>
              <a:t>You’re Not Alone!</a:t>
            </a:r>
            <a:endParaRPr sz="2800"/>
          </a:p>
        </p:txBody>
      </p:sp>
      <p:sp>
        <p:nvSpPr>
          <p:cNvPr id="84" name="Google Shape;84;g7411bdd326_0_13"/>
          <p:cNvSpPr txBox="1"/>
          <p:nvPr>
            <p:ph type="ctrTitle"/>
          </p:nvPr>
        </p:nvSpPr>
        <p:spPr>
          <a:xfrm>
            <a:off x="457200" y="1398125"/>
            <a:ext cx="3492900" cy="1279800"/>
          </a:xfrm>
          <a:prstGeom prst="rect">
            <a:avLst/>
          </a:prstGeom>
        </p:spPr>
        <p:txBody>
          <a:bodyPr anchorCtr="0" anchor="b" bIns="45700" lIns="0" spcFirstLastPara="1" rIns="0" wrap="square" tIns="45700">
            <a:noAutofit/>
          </a:bodyPr>
          <a:lstStyle/>
          <a:p>
            <a:pPr indent="0" lvl="0" marL="0" rtl="0" algn="l">
              <a:spcBef>
                <a:spcPts val="0"/>
              </a:spcBef>
              <a:spcAft>
                <a:spcPts val="0"/>
              </a:spcAft>
              <a:buNone/>
            </a:pPr>
            <a:r>
              <a:rPr lang="en-US" sz="3200"/>
              <a:t>Trend Micro and The Financial Industry </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0"/>
          <p:cNvSpPr txBox="1"/>
          <p:nvPr>
            <p:ph idx="4294967295" type="body"/>
          </p:nvPr>
        </p:nvSpPr>
        <p:spPr>
          <a:xfrm>
            <a:off x="12000" y="528950"/>
            <a:ext cx="9144000" cy="4341600"/>
          </a:xfrm>
          <a:prstGeom prst="rect">
            <a:avLst/>
          </a:prstGeom>
          <a:noFill/>
          <a:ln>
            <a:noFill/>
          </a:ln>
        </p:spPr>
        <p:txBody>
          <a:bodyPr anchorCtr="0" anchor="t" bIns="45700" lIns="0" spcFirstLastPara="1" rIns="91425" wrap="square" tIns="45700">
            <a:noAutofit/>
          </a:bodyPr>
          <a:lstStyle/>
          <a:p>
            <a:pPr indent="-228600" lvl="0" marL="342900" rtl="0" algn="l">
              <a:lnSpc>
                <a:spcPct val="150000"/>
              </a:lnSpc>
              <a:spcBef>
                <a:spcPts val="600"/>
              </a:spcBef>
              <a:spcAft>
                <a:spcPts val="0"/>
              </a:spcAft>
              <a:buClr>
                <a:srgbClr val="4A86E8"/>
              </a:buClr>
              <a:buSzPts val="1400"/>
              <a:buChar char="•"/>
            </a:pPr>
            <a:r>
              <a:rPr b="1" lang="en-US" sz="1400">
                <a:solidFill>
                  <a:srgbClr val="000000"/>
                </a:solidFill>
              </a:rPr>
              <a:t>Trend Micro Help Center</a:t>
            </a:r>
            <a:endParaRPr b="1" sz="1400">
              <a:solidFill>
                <a:srgbClr val="000000"/>
              </a:solidFill>
            </a:endParaRPr>
          </a:p>
          <a:p>
            <a:pPr indent="-196850" lvl="1" marL="742950" rtl="0" algn="l">
              <a:lnSpc>
                <a:spcPct val="150000"/>
              </a:lnSpc>
              <a:spcBef>
                <a:spcPts val="0"/>
              </a:spcBef>
              <a:spcAft>
                <a:spcPts val="0"/>
              </a:spcAft>
              <a:buClr>
                <a:srgbClr val="4A86E8"/>
              </a:buClr>
              <a:buSzPts val="1400"/>
              <a:buChar char="–"/>
            </a:pPr>
            <a:r>
              <a:rPr lang="en-US" sz="1400" u="sng">
                <a:solidFill>
                  <a:srgbClr val="4A86E8"/>
                </a:solidFill>
                <a:hlinkClick r:id="rId3"/>
              </a:rPr>
              <a:t>https://help.deepsecurity.trendmicro.com/</a:t>
            </a:r>
            <a:endParaRPr b="1" sz="1400">
              <a:solidFill>
                <a:srgbClr val="000000"/>
              </a:solidFill>
            </a:endParaRPr>
          </a:p>
          <a:p>
            <a:pPr indent="-228600" lvl="0" marL="342900" rtl="0" algn="l">
              <a:lnSpc>
                <a:spcPct val="150000"/>
              </a:lnSpc>
              <a:spcBef>
                <a:spcPts val="0"/>
              </a:spcBef>
              <a:spcAft>
                <a:spcPts val="0"/>
              </a:spcAft>
              <a:buClr>
                <a:srgbClr val="4A86E8"/>
              </a:buClr>
              <a:buSzPts val="1400"/>
              <a:buChar char="•"/>
            </a:pPr>
            <a:r>
              <a:rPr b="1" lang="en-US" sz="1400">
                <a:solidFill>
                  <a:srgbClr val="000000"/>
                </a:solidFill>
              </a:rPr>
              <a:t>Compliance </a:t>
            </a:r>
            <a:endParaRPr b="1" sz="1400">
              <a:solidFill>
                <a:srgbClr val="000000"/>
              </a:solidFill>
            </a:endParaRPr>
          </a:p>
          <a:p>
            <a:pPr indent="-196850" lvl="1" marL="742950" rtl="0" algn="l">
              <a:lnSpc>
                <a:spcPct val="150000"/>
              </a:lnSpc>
              <a:spcBef>
                <a:spcPts val="0"/>
              </a:spcBef>
              <a:spcAft>
                <a:spcPts val="0"/>
              </a:spcAft>
              <a:buClr>
                <a:srgbClr val="4A86E8"/>
              </a:buClr>
              <a:buSzPts val="1400"/>
              <a:buChar char="–"/>
            </a:pPr>
            <a:r>
              <a:rPr lang="en-US" sz="1400" u="sng">
                <a:solidFill>
                  <a:srgbClr val="4A86E8"/>
                </a:solidFill>
                <a:hlinkClick r:id="rId4"/>
              </a:rPr>
              <a:t>https://help.deepsecurity.trendmicro.com/pci-compliancy.html?Highlight=compliance</a:t>
            </a:r>
            <a:endParaRPr sz="1400">
              <a:solidFill>
                <a:srgbClr val="4A86E8"/>
              </a:solidFill>
            </a:endParaRPr>
          </a:p>
          <a:p>
            <a:pPr indent="-228600" lvl="0" marL="342900" rtl="0" algn="l">
              <a:lnSpc>
                <a:spcPct val="100000"/>
              </a:lnSpc>
              <a:spcBef>
                <a:spcPts val="0"/>
              </a:spcBef>
              <a:spcAft>
                <a:spcPts val="0"/>
              </a:spcAft>
              <a:buClr>
                <a:srgbClr val="4A86E8"/>
              </a:buClr>
              <a:buSzPts val="1400"/>
              <a:buChar char="•"/>
            </a:pPr>
            <a:r>
              <a:rPr b="1" lang="en-US" sz="1400">
                <a:solidFill>
                  <a:srgbClr val="000000"/>
                </a:solidFill>
              </a:rPr>
              <a:t>Ransomware </a:t>
            </a:r>
            <a:endParaRPr b="1" sz="1400">
              <a:solidFill>
                <a:srgbClr val="000000"/>
              </a:solidFill>
            </a:endParaRPr>
          </a:p>
          <a:p>
            <a:pPr indent="-196850" lvl="1" marL="742950" rtl="0" algn="l">
              <a:lnSpc>
                <a:spcPct val="100000"/>
              </a:lnSpc>
              <a:spcBef>
                <a:spcPts val="0"/>
              </a:spcBef>
              <a:spcAft>
                <a:spcPts val="0"/>
              </a:spcAft>
              <a:buClr>
                <a:srgbClr val="4A86E8"/>
              </a:buClr>
              <a:buSzPts val="1400"/>
              <a:buChar char="–"/>
            </a:pPr>
            <a:r>
              <a:rPr lang="en-US" sz="1400" u="sng">
                <a:solidFill>
                  <a:srgbClr val="4A86E8"/>
                </a:solidFill>
                <a:hlinkClick r:id="rId5"/>
              </a:rPr>
              <a:t>https://www.trendmicro.com/en_us/business/capabilities/solutions-for/ransomware.html</a:t>
            </a:r>
            <a:endParaRPr sz="1400"/>
          </a:p>
          <a:p>
            <a:pPr indent="-196850" lvl="1" marL="742950" rtl="0" algn="l">
              <a:lnSpc>
                <a:spcPct val="100000"/>
              </a:lnSpc>
              <a:spcBef>
                <a:spcPts val="0"/>
              </a:spcBef>
              <a:spcAft>
                <a:spcPts val="0"/>
              </a:spcAft>
              <a:buClr>
                <a:srgbClr val="4A86E8"/>
              </a:buClr>
              <a:buSzPts val="1400"/>
              <a:buChar char="–"/>
            </a:pPr>
            <a:r>
              <a:rPr lang="en-US" sz="1400" u="sng">
                <a:solidFill>
                  <a:srgbClr val="4A86E8"/>
                </a:solidFill>
                <a:hlinkClick r:id="rId6"/>
              </a:rPr>
              <a:t>https://blog.trendmicro.com/where-will-ransomware-go-in-the-second-half-of-2019/</a:t>
            </a:r>
            <a:r>
              <a:rPr lang="en-US" sz="1400">
                <a:solidFill>
                  <a:srgbClr val="4A86E8"/>
                </a:solidFill>
              </a:rPr>
              <a:t> </a:t>
            </a:r>
            <a:endParaRPr sz="1400">
              <a:solidFill>
                <a:srgbClr val="4A86E8"/>
              </a:solidFill>
            </a:endParaRPr>
          </a:p>
          <a:p>
            <a:pPr indent="-228600" lvl="0" marL="342900" rtl="0" algn="l">
              <a:lnSpc>
                <a:spcPct val="150000"/>
              </a:lnSpc>
              <a:spcBef>
                <a:spcPts val="0"/>
              </a:spcBef>
              <a:spcAft>
                <a:spcPts val="0"/>
              </a:spcAft>
              <a:buClr>
                <a:srgbClr val="4A86E8"/>
              </a:buClr>
              <a:buSzPts val="1400"/>
              <a:buChar char="•"/>
            </a:pPr>
            <a:r>
              <a:rPr b="1" lang="en-US" sz="1400">
                <a:solidFill>
                  <a:srgbClr val="000000"/>
                </a:solidFill>
              </a:rPr>
              <a:t>Customer Stories </a:t>
            </a:r>
            <a:endParaRPr b="1" sz="1400">
              <a:solidFill>
                <a:srgbClr val="000000"/>
              </a:solidFill>
            </a:endParaRPr>
          </a:p>
          <a:p>
            <a:pPr indent="-196850" lvl="1" marL="742950" rtl="0" algn="l">
              <a:lnSpc>
                <a:spcPct val="150000"/>
              </a:lnSpc>
              <a:spcBef>
                <a:spcPts val="0"/>
              </a:spcBef>
              <a:spcAft>
                <a:spcPts val="0"/>
              </a:spcAft>
              <a:buClr>
                <a:srgbClr val="4A86E8"/>
              </a:buClr>
              <a:buSzPts val="1400"/>
              <a:buChar char="–"/>
            </a:pPr>
            <a:r>
              <a:rPr lang="en-US" sz="1400" u="sng">
                <a:solidFill>
                  <a:srgbClr val="4A86E8"/>
                </a:solidFill>
                <a:hlinkClick r:id="rId7"/>
              </a:rPr>
              <a:t>https://www.trendmicro.com/en_se/about/customer-stories.html</a:t>
            </a:r>
            <a:endParaRPr sz="1400">
              <a:solidFill>
                <a:srgbClr val="4A86E8"/>
              </a:solidFill>
            </a:endParaRPr>
          </a:p>
          <a:p>
            <a:pPr indent="-228600" lvl="0" marL="342900" rtl="0" algn="l">
              <a:lnSpc>
                <a:spcPct val="150000"/>
              </a:lnSpc>
              <a:spcBef>
                <a:spcPts val="0"/>
              </a:spcBef>
              <a:spcAft>
                <a:spcPts val="0"/>
              </a:spcAft>
              <a:buClr>
                <a:srgbClr val="4A86E8"/>
              </a:buClr>
              <a:buSzPts val="1400"/>
              <a:buFont typeface="Calibri"/>
              <a:buChar char="•"/>
            </a:pPr>
            <a:r>
              <a:rPr b="1" lang="en-US" sz="1400">
                <a:solidFill>
                  <a:srgbClr val="000000"/>
                </a:solidFill>
              </a:rPr>
              <a:t>Zero Day Initiative </a:t>
            </a:r>
            <a:endParaRPr b="1" sz="1400">
              <a:solidFill>
                <a:srgbClr val="000000"/>
              </a:solidFill>
            </a:endParaRPr>
          </a:p>
          <a:p>
            <a:pPr indent="-196850" lvl="1" marL="742950" rtl="0" algn="l">
              <a:lnSpc>
                <a:spcPct val="150000"/>
              </a:lnSpc>
              <a:spcBef>
                <a:spcPts val="0"/>
              </a:spcBef>
              <a:spcAft>
                <a:spcPts val="0"/>
              </a:spcAft>
              <a:buClr>
                <a:srgbClr val="4A86E8"/>
              </a:buClr>
              <a:buSzPts val="1400"/>
              <a:buFont typeface="Calibri"/>
              <a:buChar char="–"/>
            </a:pPr>
            <a:r>
              <a:rPr lang="en-US" sz="1400" u="sng">
                <a:solidFill>
                  <a:srgbClr val="4A86E8"/>
                </a:solidFill>
                <a:hlinkClick r:id="rId8"/>
              </a:rPr>
              <a:t>https://www.zerodayinitiative.com/about/</a:t>
            </a:r>
            <a:endParaRPr sz="1400">
              <a:solidFill>
                <a:srgbClr val="4A86E8"/>
              </a:solidFill>
            </a:endParaRPr>
          </a:p>
          <a:p>
            <a:pPr indent="-228600" lvl="0" marL="342900" rtl="0" algn="l">
              <a:lnSpc>
                <a:spcPct val="150000"/>
              </a:lnSpc>
              <a:spcBef>
                <a:spcPts val="0"/>
              </a:spcBef>
              <a:spcAft>
                <a:spcPts val="0"/>
              </a:spcAft>
              <a:buClr>
                <a:srgbClr val="4A86E8"/>
              </a:buClr>
              <a:buSzPts val="1400"/>
              <a:buFont typeface="Calibri"/>
              <a:buChar char="•"/>
            </a:pPr>
            <a:r>
              <a:rPr b="1" lang="en-US" sz="1400">
                <a:solidFill>
                  <a:srgbClr val="000000"/>
                </a:solidFill>
              </a:rPr>
              <a:t>Trend Forward </a:t>
            </a:r>
            <a:endParaRPr b="1" sz="1400">
              <a:solidFill>
                <a:srgbClr val="000000"/>
              </a:solidFill>
            </a:endParaRPr>
          </a:p>
          <a:p>
            <a:pPr indent="-196850" lvl="1" marL="742950" rtl="0" algn="l">
              <a:lnSpc>
                <a:spcPct val="150000"/>
              </a:lnSpc>
              <a:spcBef>
                <a:spcPts val="0"/>
              </a:spcBef>
              <a:spcAft>
                <a:spcPts val="0"/>
              </a:spcAft>
              <a:buClr>
                <a:srgbClr val="4A86E8"/>
              </a:buClr>
              <a:buSzPts val="1400"/>
              <a:buFont typeface="Calibri"/>
              <a:buChar char="–"/>
            </a:pPr>
            <a:r>
              <a:rPr b="1" lang="en-US" sz="1400">
                <a:solidFill>
                  <a:srgbClr val="000000"/>
                </a:solidFill>
              </a:rPr>
              <a:t> </a:t>
            </a:r>
            <a:r>
              <a:rPr lang="en-US" sz="1400" u="sng">
                <a:solidFill>
                  <a:srgbClr val="4A86E8"/>
                </a:solidFill>
                <a:hlinkClick r:id="rId9"/>
              </a:rPr>
              <a:t>https://www.trendforward.com/index.html</a:t>
            </a:r>
            <a:endParaRPr sz="1400"/>
          </a:p>
          <a:p>
            <a:pPr indent="0" lvl="0" marL="0" rtl="0" algn="l">
              <a:spcBef>
                <a:spcPts val="600"/>
              </a:spcBef>
              <a:spcAft>
                <a:spcPts val="0"/>
              </a:spcAft>
              <a:buNone/>
            </a:pPr>
            <a:r>
              <a:t/>
            </a:r>
            <a:endParaRPr sz="1400"/>
          </a:p>
        </p:txBody>
      </p:sp>
      <p:sp>
        <p:nvSpPr>
          <p:cNvPr id="170" name="Google Shape;170;p10"/>
          <p:cNvSpPr txBox="1"/>
          <p:nvPr>
            <p:ph type="title"/>
          </p:nvPr>
        </p:nvSpPr>
        <p:spPr>
          <a:xfrm>
            <a:off x="514350" y="251450"/>
            <a:ext cx="8139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4"/>
          <p:cNvSpPr txBox="1"/>
          <p:nvPr>
            <p:ph type="title"/>
          </p:nvPr>
        </p:nvSpPr>
        <p:spPr>
          <a:xfrm>
            <a:off x="569838" y="474745"/>
            <a:ext cx="8004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Protecting Against Ransomware</a:t>
            </a:r>
            <a:endParaRPr/>
          </a:p>
        </p:txBody>
      </p:sp>
      <p:sp>
        <p:nvSpPr>
          <p:cNvPr id="92" name="Google Shape;92;p4"/>
          <p:cNvSpPr txBox="1"/>
          <p:nvPr>
            <p:ph idx="4294967295" type="body"/>
          </p:nvPr>
        </p:nvSpPr>
        <p:spPr>
          <a:xfrm>
            <a:off x="322950" y="343750"/>
            <a:ext cx="8251200" cy="3662400"/>
          </a:xfrm>
          <a:prstGeom prst="rect">
            <a:avLst/>
          </a:prstGeom>
          <a:noFill/>
          <a:ln>
            <a:noFill/>
          </a:ln>
        </p:spPr>
        <p:txBody>
          <a:bodyPr anchorCtr="0" anchor="t" bIns="45700" lIns="0" spcFirstLastPara="1" rIns="91425" wrap="square" tIns="45700">
            <a:noAutofit/>
          </a:bodyPr>
          <a:lstStyle/>
          <a:p>
            <a:pPr indent="0" lvl="0" marL="0" rtl="0" algn="l">
              <a:lnSpc>
                <a:spcPct val="200000"/>
              </a:lnSpc>
              <a:spcBef>
                <a:spcPts val="0"/>
              </a:spcBef>
              <a:spcAft>
                <a:spcPts val="0"/>
              </a:spcAft>
              <a:buNone/>
            </a:pPr>
            <a:r>
              <a:t/>
            </a:r>
            <a:endParaRPr/>
          </a:p>
          <a:p>
            <a:pPr indent="-431800" lvl="0" marL="457200" rtl="0" algn="l">
              <a:lnSpc>
                <a:spcPct val="200000"/>
              </a:lnSpc>
              <a:spcBef>
                <a:spcPts val="0"/>
              </a:spcBef>
              <a:spcAft>
                <a:spcPts val="0"/>
              </a:spcAft>
              <a:buSzPts val="3200"/>
              <a:buChar char="•"/>
            </a:pPr>
            <a:r>
              <a:rPr lang="en-US"/>
              <a:t>Understanding security controls</a:t>
            </a:r>
            <a:endParaRPr/>
          </a:p>
          <a:p>
            <a:pPr indent="-431800" lvl="0" marL="457200" rtl="0" algn="l">
              <a:lnSpc>
                <a:spcPct val="200000"/>
              </a:lnSpc>
              <a:spcBef>
                <a:spcPts val="0"/>
              </a:spcBef>
              <a:spcAft>
                <a:spcPts val="0"/>
              </a:spcAft>
              <a:buSzPts val="3200"/>
              <a:buChar char="•"/>
            </a:pPr>
            <a:r>
              <a:rPr lang="en-US"/>
              <a:t>Known vs Unknown vulnerabilities</a:t>
            </a:r>
            <a:endParaRPr/>
          </a:p>
          <a:p>
            <a:pPr indent="-431800" lvl="0" marL="457200" rtl="0" algn="l">
              <a:lnSpc>
                <a:spcPct val="200000"/>
              </a:lnSpc>
              <a:spcBef>
                <a:spcPts val="0"/>
              </a:spcBef>
              <a:spcAft>
                <a:spcPts val="0"/>
              </a:spcAft>
              <a:buSzPts val="3200"/>
              <a:buChar char="•"/>
            </a:pPr>
            <a:r>
              <a:rPr lang="en-US"/>
              <a:t>Defense in Depth</a:t>
            </a:r>
            <a:endParaRPr/>
          </a:p>
          <a:p>
            <a:pPr indent="0" lvl="0" marL="457200" rtl="0" algn="l">
              <a:spcBef>
                <a:spcPts val="0"/>
              </a:spcBef>
              <a:spcAft>
                <a:spcPts val="0"/>
              </a:spcAft>
              <a:buNone/>
            </a:pPr>
            <a:r>
              <a:t/>
            </a:r>
            <a:endParaRPr/>
          </a:p>
          <a:p>
            <a:pPr indent="0" lvl="0" marL="0" rtl="0" algn="l">
              <a:spcBef>
                <a:spcPts val="600"/>
              </a:spcBef>
              <a:spcAft>
                <a:spcPts val="0"/>
              </a:spcAft>
              <a:buNone/>
            </a:pPr>
            <a:r>
              <a:t/>
            </a:r>
            <a:endParaRPr/>
          </a:p>
          <a:p>
            <a:pPr indent="0" lvl="0" marL="342900" rtl="0" algn="l">
              <a:spcBef>
                <a:spcPts val="600"/>
              </a:spcBef>
              <a:spcAft>
                <a:spcPts val="0"/>
              </a:spcAft>
              <a:buNone/>
            </a:pPr>
            <a:r>
              <a:t/>
            </a:r>
            <a:endParaRPr/>
          </a:p>
          <a:p>
            <a:pPr indent="-228600" lvl="0" marL="342900" rtl="0" algn="l">
              <a:spcBef>
                <a:spcPts val="600"/>
              </a:spcBef>
              <a:spcAft>
                <a:spcPts val="0"/>
              </a:spcAft>
              <a:buSzPts val="1800"/>
              <a:buNone/>
            </a:pPr>
            <a:r>
              <a:t/>
            </a:r>
            <a:endParaRPr sz="1800"/>
          </a:p>
        </p:txBody>
      </p:sp>
      <p:pic>
        <p:nvPicPr>
          <p:cNvPr id="93" name="Google Shape;93;p4"/>
          <p:cNvPicPr preferRelativeResize="0"/>
          <p:nvPr/>
        </p:nvPicPr>
        <p:blipFill>
          <a:blip r:embed="rId3">
            <a:alphaModFix/>
          </a:blip>
          <a:stretch>
            <a:fillRect/>
          </a:stretch>
        </p:blipFill>
        <p:spPr>
          <a:xfrm>
            <a:off x="6885475" y="1776450"/>
            <a:ext cx="1688675" cy="15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7"/>
          <p:cNvSpPr txBox="1"/>
          <p:nvPr>
            <p:ph type="title"/>
          </p:nvPr>
        </p:nvSpPr>
        <p:spPr>
          <a:xfrm>
            <a:off x="569838" y="483145"/>
            <a:ext cx="8004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Smart Protection Network</a:t>
            </a:r>
            <a:endParaRPr/>
          </a:p>
        </p:txBody>
      </p:sp>
      <p:sp>
        <p:nvSpPr>
          <p:cNvPr id="100" name="Google Shape;100;p7"/>
          <p:cNvSpPr txBox="1"/>
          <p:nvPr/>
        </p:nvSpPr>
        <p:spPr>
          <a:xfrm>
            <a:off x="3857300" y="1942225"/>
            <a:ext cx="5083500" cy="1369200"/>
          </a:xfrm>
          <a:prstGeom prst="rect">
            <a:avLst/>
          </a:prstGeom>
          <a:noFill/>
          <a:ln>
            <a:noFill/>
          </a:ln>
        </p:spPr>
        <p:txBody>
          <a:bodyPr anchorCtr="0" anchor="t" bIns="91425" lIns="91425" spcFirstLastPara="1" rIns="91425" wrap="square" tIns="91425">
            <a:noAutofit/>
          </a:bodyPr>
          <a:lstStyle/>
          <a:p>
            <a:pPr indent="-431800" lvl="0" marL="457200" rtl="0" algn="l">
              <a:spcBef>
                <a:spcPts val="600"/>
              </a:spcBef>
              <a:spcAft>
                <a:spcPts val="0"/>
              </a:spcAft>
              <a:buClr>
                <a:srgbClr val="ED1C24"/>
              </a:buClr>
              <a:buSzPts val="3200"/>
              <a:buChar char="•"/>
            </a:pPr>
            <a:r>
              <a:rPr lang="en-US" sz="3200">
                <a:solidFill>
                  <a:schemeClr val="dk1"/>
                </a:solidFill>
                <a:latin typeface="Calibri"/>
                <a:ea typeface="Calibri"/>
                <a:cs typeface="Calibri"/>
                <a:sym typeface="Calibri"/>
              </a:rPr>
              <a:t>Provides up-to-the second threat intelligence</a:t>
            </a:r>
            <a:endParaRPr sz="3200">
              <a:solidFill>
                <a:schemeClr val="dk1"/>
              </a:solidFill>
              <a:latin typeface="Calibri"/>
              <a:ea typeface="Calibri"/>
              <a:cs typeface="Calibri"/>
              <a:sym typeface="Calibri"/>
            </a:endParaRPr>
          </a:p>
          <a:p>
            <a:pPr indent="0" lvl="0" marL="457200" rtl="0" algn="l">
              <a:spcBef>
                <a:spcPts val="600"/>
              </a:spcBef>
              <a:spcAft>
                <a:spcPts val="0"/>
              </a:spcAft>
              <a:buNone/>
            </a:pPr>
            <a:r>
              <a:t/>
            </a:r>
            <a:endParaRPr sz="3200">
              <a:solidFill>
                <a:schemeClr val="dk1"/>
              </a:solidFill>
              <a:latin typeface="Calibri"/>
              <a:ea typeface="Calibri"/>
              <a:cs typeface="Calibri"/>
              <a:sym typeface="Calibri"/>
            </a:endParaRPr>
          </a:p>
        </p:txBody>
      </p:sp>
      <p:pic>
        <p:nvPicPr>
          <p:cNvPr id="101" name="Google Shape;101;p7"/>
          <p:cNvPicPr preferRelativeResize="0"/>
          <p:nvPr/>
        </p:nvPicPr>
        <p:blipFill>
          <a:blip r:embed="rId3">
            <a:alphaModFix/>
          </a:blip>
          <a:stretch>
            <a:fillRect/>
          </a:stretch>
        </p:blipFill>
        <p:spPr>
          <a:xfrm>
            <a:off x="569850" y="1701700"/>
            <a:ext cx="3302775" cy="174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7411bdd326_4_21"/>
          <p:cNvSpPr txBox="1"/>
          <p:nvPr>
            <p:ph type="title"/>
          </p:nvPr>
        </p:nvSpPr>
        <p:spPr>
          <a:xfrm>
            <a:off x="573088" y="448120"/>
            <a:ext cx="8004300" cy="531300"/>
          </a:xfrm>
          <a:prstGeom prst="rect">
            <a:avLst/>
          </a:prstGeom>
        </p:spPr>
        <p:txBody>
          <a:bodyPr anchorCtr="0" anchor="b" bIns="91425" lIns="0" spcFirstLastPara="1" rIns="0" wrap="square" tIns="0">
            <a:noAutofit/>
          </a:bodyPr>
          <a:lstStyle/>
          <a:p>
            <a:pPr indent="0" lvl="0" marL="0" rtl="0" algn="ctr">
              <a:spcBef>
                <a:spcPts val="0"/>
              </a:spcBef>
              <a:spcAft>
                <a:spcPts val="0"/>
              </a:spcAft>
              <a:buNone/>
            </a:pPr>
            <a:r>
              <a:rPr lang="en-US"/>
              <a:t>Deep Security as a Solution</a:t>
            </a:r>
            <a:endParaRPr/>
          </a:p>
        </p:txBody>
      </p:sp>
      <p:pic>
        <p:nvPicPr>
          <p:cNvPr id="108" name="Google Shape;108;g7411bdd326_4_21"/>
          <p:cNvPicPr preferRelativeResize="0"/>
          <p:nvPr/>
        </p:nvPicPr>
        <p:blipFill>
          <a:blip r:embed="rId3">
            <a:alphaModFix/>
          </a:blip>
          <a:stretch>
            <a:fillRect/>
          </a:stretch>
        </p:blipFill>
        <p:spPr>
          <a:xfrm>
            <a:off x="4757312" y="1419220"/>
            <a:ext cx="1581150" cy="2305050"/>
          </a:xfrm>
          <a:prstGeom prst="rect">
            <a:avLst/>
          </a:prstGeom>
          <a:noFill/>
          <a:ln>
            <a:noFill/>
          </a:ln>
        </p:spPr>
      </p:pic>
      <p:pic>
        <p:nvPicPr>
          <p:cNvPr id="109" name="Google Shape;109;g7411bdd326_4_21"/>
          <p:cNvPicPr preferRelativeResize="0"/>
          <p:nvPr/>
        </p:nvPicPr>
        <p:blipFill>
          <a:blip r:embed="rId4">
            <a:alphaModFix/>
          </a:blip>
          <a:stretch>
            <a:fillRect/>
          </a:stretch>
        </p:blipFill>
        <p:spPr>
          <a:xfrm>
            <a:off x="2673175" y="1419220"/>
            <a:ext cx="1647825" cy="2305050"/>
          </a:xfrm>
          <a:prstGeom prst="rect">
            <a:avLst/>
          </a:prstGeom>
          <a:noFill/>
          <a:ln>
            <a:noFill/>
          </a:ln>
        </p:spPr>
      </p:pic>
      <p:pic>
        <p:nvPicPr>
          <p:cNvPr id="110" name="Google Shape;110;g7411bdd326_4_21"/>
          <p:cNvPicPr preferRelativeResize="0"/>
          <p:nvPr/>
        </p:nvPicPr>
        <p:blipFill>
          <a:blip r:embed="rId5">
            <a:alphaModFix/>
          </a:blip>
          <a:stretch>
            <a:fillRect/>
          </a:stretch>
        </p:blipFill>
        <p:spPr>
          <a:xfrm>
            <a:off x="6805875" y="1419225"/>
            <a:ext cx="1532375" cy="2305050"/>
          </a:xfrm>
          <a:prstGeom prst="rect">
            <a:avLst/>
          </a:prstGeom>
          <a:noFill/>
          <a:ln>
            <a:noFill/>
          </a:ln>
        </p:spPr>
      </p:pic>
      <p:pic>
        <p:nvPicPr>
          <p:cNvPr id="111" name="Google Shape;111;g7411bdd326_4_21"/>
          <p:cNvPicPr preferRelativeResize="0"/>
          <p:nvPr/>
        </p:nvPicPr>
        <p:blipFill>
          <a:blip r:embed="rId6">
            <a:alphaModFix/>
          </a:blip>
          <a:stretch>
            <a:fillRect/>
          </a:stretch>
        </p:blipFill>
        <p:spPr>
          <a:xfrm>
            <a:off x="627150" y="1419225"/>
            <a:ext cx="1647825" cy="22913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g7411bdd326_4_0"/>
          <p:cNvPicPr preferRelativeResize="0"/>
          <p:nvPr/>
        </p:nvPicPr>
        <p:blipFill>
          <a:blip r:embed="rId3">
            <a:alphaModFix/>
          </a:blip>
          <a:stretch>
            <a:fillRect/>
          </a:stretch>
        </p:blipFill>
        <p:spPr>
          <a:xfrm>
            <a:off x="2652325" y="852088"/>
            <a:ext cx="4055413" cy="3714111"/>
          </a:xfrm>
          <a:prstGeom prst="rect">
            <a:avLst/>
          </a:prstGeom>
          <a:noFill/>
          <a:ln>
            <a:noFill/>
          </a:ln>
        </p:spPr>
      </p:pic>
      <p:pic>
        <p:nvPicPr>
          <p:cNvPr id="118" name="Google Shape;118;g7411bdd326_4_0"/>
          <p:cNvPicPr preferRelativeResize="0"/>
          <p:nvPr/>
        </p:nvPicPr>
        <p:blipFill>
          <a:blip r:embed="rId4">
            <a:alphaModFix/>
          </a:blip>
          <a:stretch>
            <a:fillRect/>
          </a:stretch>
        </p:blipFill>
        <p:spPr>
          <a:xfrm>
            <a:off x="6958275" y="1355950"/>
            <a:ext cx="1409900" cy="2326500"/>
          </a:xfrm>
          <a:prstGeom prst="rect">
            <a:avLst/>
          </a:prstGeom>
          <a:noFill/>
          <a:ln>
            <a:noFill/>
          </a:ln>
        </p:spPr>
      </p:pic>
      <p:pic>
        <p:nvPicPr>
          <p:cNvPr id="119" name="Google Shape;119;g7411bdd326_4_0"/>
          <p:cNvPicPr preferRelativeResize="0"/>
          <p:nvPr/>
        </p:nvPicPr>
        <p:blipFill>
          <a:blip r:embed="rId5">
            <a:alphaModFix/>
          </a:blip>
          <a:stretch>
            <a:fillRect/>
          </a:stretch>
        </p:blipFill>
        <p:spPr>
          <a:xfrm>
            <a:off x="912437" y="2108150"/>
            <a:ext cx="1739875" cy="1097211"/>
          </a:xfrm>
          <a:prstGeom prst="rect">
            <a:avLst/>
          </a:prstGeom>
          <a:noFill/>
          <a:ln>
            <a:noFill/>
          </a:ln>
        </p:spPr>
      </p:pic>
      <p:sp>
        <p:nvSpPr>
          <p:cNvPr id="120" name="Google Shape;120;g7411bdd326_4_0"/>
          <p:cNvSpPr txBox="1"/>
          <p:nvPr/>
        </p:nvSpPr>
        <p:spPr>
          <a:xfrm>
            <a:off x="407475" y="121450"/>
            <a:ext cx="82179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lang="en-US" sz="3600">
                <a:solidFill>
                  <a:schemeClr val="dk2"/>
                </a:solidFill>
                <a:latin typeface="Calibri"/>
                <a:ea typeface="Calibri"/>
                <a:cs typeface="Calibri"/>
                <a:sym typeface="Calibri"/>
              </a:rPr>
              <a:t>Seamless Integration with VMware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6"/>
          <p:cNvSpPr txBox="1"/>
          <p:nvPr>
            <p:ph type="title"/>
          </p:nvPr>
        </p:nvSpPr>
        <p:spPr>
          <a:xfrm>
            <a:off x="573088" y="448120"/>
            <a:ext cx="8004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More than just an Anti-Malware </a:t>
            </a:r>
            <a:endParaRPr/>
          </a:p>
        </p:txBody>
      </p:sp>
      <p:pic>
        <p:nvPicPr>
          <p:cNvPr id="127" name="Google Shape;127;p6"/>
          <p:cNvPicPr preferRelativeResize="0"/>
          <p:nvPr/>
        </p:nvPicPr>
        <p:blipFill>
          <a:blip r:embed="rId3">
            <a:alphaModFix/>
          </a:blip>
          <a:stretch>
            <a:fillRect/>
          </a:stretch>
        </p:blipFill>
        <p:spPr>
          <a:xfrm>
            <a:off x="4311725" y="1396045"/>
            <a:ext cx="1676400" cy="1095375"/>
          </a:xfrm>
          <a:prstGeom prst="rect">
            <a:avLst/>
          </a:prstGeom>
          <a:noFill/>
          <a:ln>
            <a:noFill/>
          </a:ln>
        </p:spPr>
      </p:pic>
      <p:pic>
        <p:nvPicPr>
          <p:cNvPr id="128" name="Google Shape;128;p6"/>
          <p:cNvPicPr preferRelativeResize="0"/>
          <p:nvPr/>
        </p:nvPicPr>
        <p:blipFill>
          <a:blip r:embed="rId4">
            <a:alphaModFix/>
          </a:blip>
          <a:stretch>
            <a:fillRect/>
          </a:stretch>
        </p:blipFill>
        <p:spPr>
          <a:xfrm>
            <a:off x="6212700" y="1396045"/>
            <a:ext cx="1676400" cy="1095375"/>
          </a:xfrm>
          <a:prstGeom prst="rect">
            <a:avLst/>
          </a:prstGeom>
          <a:noFill/>
          <a:ln>
            <a:noFill/>
          </a:ln>
        </p:spPr>
      </p:pic>
      <p:pic>
        <p:nvPicPr>
          <p:cNvPr id="129" name="Google Shape;129;p6"/>
          <p:cNvPicPr preferRelativeResize="0"/>
          <p:nvPr/>
        </p:nvPicPr>
        <p:blipFill>
          <a:blip r:embed="rId5">
            <a:alphaModFix/>
          </a:blip>
          <a:stretch>
            <a:fillRect/>
          </a:stretch>
        </p:blipFill>
        <p:spPr>
          <a:xfrm>
            <a:off x="4311725" y="2708170"/>
            <a:ext cx="1676400" cy="1085850"/>
          </a:xfrm>
          <a:prstGeom prst="rect">
            <a:avLst/>
          </a:prstGeom>
          <a:noFill/>
          <a:ln>
            <a:noFill/>
          </a:ln>
        </p:spPr>
      </p:pic>
      <p:pic>
        <p:nvPicPr>
          <p:cNvPr id="130" name="Google Shape;130;p6"/>
          <p:cNvPicPr preferRelativeResize="0"/>
          <p:nvPr/>
        </p:nvPicPr>
        <p:blipFill>
          <a:blip r:embed="rId6">
            <a:alphaModFix/>
          </a:blip>
          <a:stretch>
            <a:fillRect/>
          </a:stretch>
        </p:blipFill>
        <p:spPr>
          <a:xfrm>
            <a:off x="6212700" y="2703407"/>
            <a:ext cx="1676400" cy="1095375"/>
          </a:xfrm>
          <a:prstGeom prst="rect">
            <a:avLst/>
          </a:prstGeom>
          <a:noFill/>
          <a:ln>
            <a:noFill/>
          </a:ln>
        </p:spPr>
      </p:pic>
      <p:pic>
        <p:nvPicPr>
          <p:cNvPr id="131" name="Google Shape;131;p6"/>
          <p:cNvPicPr preferRelativeResize="0"/>
          <p:nvPr/>
        </p:nvPicPr>
        <p:blipFill>
          <a:blip r:embed="rId7">
            <a:alphaModFix/>
          </a:blip>
          <a:stretch>
            <a:fillRect/>
          </a:stretch>
        </p:blipFill>
        <p:spPr>
          <a:xfrm>
            <a:off x="1136025" y="1569025"/>
            <a:ext cx="2665425" cy="19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7411bdd326_2_16"/>
          <p:cNvSpPr txBox="1"/>
          <p:nvPr>
            <p:ph type="title"/>
          </p:nvPr>
        </p:nvSpPr>
        <p:spPr>
          <a:xfrm>
            <a:off x="573088" y="371920"/>
            <a:ext cx="8004300" cy="531300"/>
          </a:xfrm>
          <a:prstGeom prst="rect">
            <a:avLst/>
          </a:prstGeom>
        </p:spPr>
        <p:txBody>
          <a:bodyPr anchorCtr="0" anchor="b" bIns="91425" lIns="0" spcFirstLastPara="1" rIns="0" wrap="square" tIns="0">
            <a:noAutofit/>
          </a:bodyPr>
          <a:lstStyle/>
          <a:p>
            <a:pPr indent="0" lvl="0" marL="0" rtl="0" algn="ctr">
              <a:spcBef>
                <a:spcPts val="0"/>
              </a:spcBef>
              <a:spcAft>
                <a:spcPts val="0"/>
              </a:spcAft>
              <a:buNone/>
            </a:pPr>
            <a:r>
              <a:rPr lang="en-US"/>
              <a:t>Other Security Controls</a:t>
            </a:r>
            <a:endParaRPr/>
          </a:p>
        </p:txBody>
      </p:sp>
      <p:pic>
        <p:nvPicPr>
          <p:cNvPr id="138" name="Google Shape;138;g7411bdd326_2_16"/>
          <p:cNvPicPr preferRelativeResize="0"/>
          <p:nvPr/>
        </p:nvPicPr>
        <p:blipFill>
          <a:blip r:embed="rId3">
            <a:alphaModFix/>
          </a:blip>
          <a:stretch>
            <a:fillRect/>
          </a:stretch>
        </p:blipFill>
        <p:spPr>
          <a:xfrm>
            <a:off x="1482650" y="903225"/>
            <a:ext cx="981000" cy="1443750"/>
          </a:xfrm>
          <a:prstGeom prst="rect">
            <a:avLst/>
          </a:prstGeom>
          <a:noFill/>
          <a:ln>
            <a:noFill/>
          </a:ln>
        </p:spPr>
      </p:pic>
      <p:pic>
        <p:nvPicPr>
          <p:cNvPr id="139" name="Google Shape;139;g7411bdd326_2_16"/>
          <p:cNvPicPr preferRelativeResize="0"/>
          <p:nvPr/>
        </p:nvPicPr>
        <p:blipFill>
          <a:blip r:embed="rId4">
            <a:alphaModFix/>
          </a:blip>
          <a:stretch>
            <a:fillRect/>
          </a:stretch>
        </p:blipFill>
        <p:spPr>
          <a:xfrm>
            <a:off x="3771525" y="1006225"/>
            <a:ext cx="1361000" cy="1361000"/>
          </a:xfrm>
          <a:prstGeom prst="rect">
            <a:avLst/>
          </a:prstGeom>
          <a:noFill/>
          <a:ln>
            <a:noFill/>
          </a:ln>
        </p:spPr>
      </p:pic>
      <p:pic>
        <p:nvPicPr>
          <p:cNvPr id="140" name="Google Shape;140;g7411bdd326_2_16"/>
          <p:cNvPicPr preferRelativeResize="0"/>
          <p:nvPr/>
        </p:nvPicPr>
        <p:blipFill>
          <a:blip r:embed="rId5">
            <a:alphaModFix/>
          </a:blip>
          <a:stretch>
            <a:fillRect/>
          </a:stretch>
        </p:blipFill>
        <p:spPr>
          <a:xfrm>
            <a:off x="6287993" y="964850"/>
            <a:ext cx="1259557" cy="1443750"/>
          </a:xfrm>
          <a:prstGeom prst="rect">
            <a:avLst/>
          </a:prstGeom>
          <a:noFill/>
          <a:ln>
            <a:noFill/>
          </a:ln>
        </p:spPr>
      </p:pic>
      <p:pic>
        <p:nvPicPr>
          <p:cNvPr id="141" name="Google Shape;141;g7411bdd326_2_16"/>
          <p:cNvPicPr preferRelativeResize="0"/>
          <p:nvPr/>
        </p:nvPicPr>
        <p:blipFill>
          <a:blip r:embed="rId6">
            <a:alphaModFix/>
          </a:blip>
          <a:stretch>
            <a:fillRect/>
          </a:stretch>
        </p:blipFill>
        <p:spPr>
          <a:xfrm>
            <a:off x="1292650" y="2827746"/>
            <a:ext cx="1361000" cy="1316379"/>
          </a:xfrm>
          <a:prstGeom prst="rect">
            <a:avLst/>
          </a:prstGeom>
          <a:noFill/>
          <a:ln>
            <a:noFill/>
          </a:ln>
        </p:spPr>
      </p:pic>
      <p:pic>
        <p:nvPicPr>
          <p:cNvPr id="142" name="Google Shape;142;g7411bdd326_2_16"/>
          <p:cNvPicPr preferRelativeResize="0"/>
          <p:nvPr/>
        </p:nvPicPr>
        <p:blipFill>
          <a:blip r:embed="rId7">
            <a:alphaModFix/>
          </a:blip>
          <a:stretch>
            <a:fillRect/>
          </a:stretch>
        </p:blipFill>
        <p:spPr>
          <a:xfrm>
            <a:off x="3872975" y="2636400"/>
            <a:ext cx="1259550" cy="1507732"/>
          </a:xfrm>
          <a:prstGeom prst="rect">
            <a:avLst/>
          </a:prstGeom>
          <a:noFill/>
          <a:ln>
            <a:noFill/>
          </a:ln>
        </p:spPr>
      </p:pic>
      <p:pic>
        <p:nvPicPr>
          <p:cNvPr id="143" name="Google Shape;143;g7411bdd326_2_16"/>
          <p:cNvPicPr preferRelativeResize="0"/>
          <p:nvPr/>
        </p:nvPicPr>
        <p:blipFill>
          <a:blip r:embed="rId8">
            <a:alphaModFix/>
          </a:blip>
          <a:stretch>
            <a:fillRect/>
          </a:stretch>
        </p:blipFill>
        <p:spPr>
          <a:xfrm>
            <a:off x="6237275" y="2827738"/>
            <a:ext cx="1361000" cy="1249145"/>
          </a:xfrm>
          <a:prstGeom prst="rect">
            <a:avLst/>
          </a:prstGeom>
          <a:noFill/>
          <a:ln>
            <a:noFill/>
          </a:ln>
        </p:spPr>
      </p:pic>
      <p:sp>
        <p:nvSpPr>
          <p:cNvPr id="144" name="Google Shape;144;g7411bdd326_2_16"/>
          <p:cNvSpPr txBox="1"/>
          <p:nvPr/>
        </p:nvSpPr>
        <p:spPr>
          <a:xfrm>
            <a:off x="1252800" y="4144125"/>
            <a:ext cx="66384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9"/>
              </a:rPr>
              <a:t>https://drive.google.com/file/d/0B4yuFwUjNL1MVkc1V1FSdHF0clBDTXl0WkZfMTFKdlYwaVFV/view</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8"/>
          <p:cNvSpPr/>
          <p:nvPr/>
        </p:nvSpPr>
        <p:spPr>
          <a:xfrm>
            <a:off x="5540357" y="3713663"/>
            <a:ext cx="1200010" cy="4654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8"/>
          <p:cNvSpPr txBox="1"/>
          <p:nvPr>
            <p:ph type="title"/>
          </p:nvPr>
        </p:nvSpPr>
        <p:spPr>
          <a:xfrm>
            <a:off x="573088" y="371920"/>
            <a:ext cx="8004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Compliance</a:t>
            </a:r>
            <a:endParaRPr/>
          </a:p>
        </p:txBody>
      </p:sp>
      <p:pic>
        <p:nvPicPr>
          <p:cNvPr id="152" name="Google Shape;152;p8"/>
          <p:cNvPicPr preferRelativeResize="0"/>
          <p:nvPr/>
        </p:nvPicPr>
        <p:blipFill>
          <a:blip r:embed="rId3">
            <a:alphaModFix/>
          </a:blip>
          <a:stretch>
            <a:fillRect/>
          </a:stretch>
        </p:blipFill>
        <p:spPr>
          <a:xfrm>
            <a:off x="496900" y="1253575"/>
            <a:ext cx="7587099" cy="3356525"/>
          </a:xfrm>
          <a:prstGeom prst="rect">
            <a:avLst/>
          </a:prstGeom>
          <a:noFill/>
          <a:ln>
            <a:noFill/>
          </a:ln>
        </p:spPr>
      </p:pic>
      <p:pic>
        <p:nvPicPr>
          <p:cNvPr id="153" name="Google Shape;153;p8"/>
          <p:cNvPicPr preferRelativeResize="0"/>
          <p:nvPr/>
        </p:nvPicPr>
        <p:blipFill>
          <a:blip r:embed="rId4">
            <a:alphaModFix/>
          </a:blip>
          <a:stretch>
            <a:fillRect/>
          </a:stretch>
        </p:blipFill>
        <p:spPr>
          <a:xfrm>
            <a:off x="6592450" y="109825"/>
            <a:ext cx="1265251" cy="1265251"/>
          </a:xfrm>
          <a:prstGeom prst="rect">
            <a:avLst/>
          </a:prstGeom>
          <a:noFill/>
          <a:ln>
            <a:noFill/>
          </a:ln>
        </p:spPr>
      </p:pic>
      <p:pic>
        <p:nvPicPr>
          <p:cNvPr id="154" name="Google Shape;154;p8"/>
          <p:cNvPicPr preferRelativeResize="0"/>
          <p:nvPr/>
        </p:nvPicPr>
        <p:blipFill>
          <a:blip r:embed="rId5">
            <a:alphaModFix/>
          </a:blip>
          <a:stretch>
            <a:fillRect/>
          </a:stretch>
        </p:blipFill>
        <p:spPr>
          <a:xfrm>
            <a:off x="768975" y="106275"/>
            <a:ext cx="1897900" cy="1265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9"/>
          <p:cNvSpPr txBox="1"/>
          <p:nvPr>
            <p:ph type="title"/>
          </p:nvPr>
        </p:nvSpPr>
        <p:spPr>
          <a:xfrm>
            <a:off x="573088" y="371920"/>
            <a:ext cx="8004300" cy="531300"/>
          </a:xfrm>
          <a:prstGeom prst="rect">
            <a:avLst/>
          </a:prstGeom>
          <a:noFill/>
          <a:ln>
            <a:noFill/>
          </a:ln>
        </p:spPr>
        <p:txBody>
          <a:bodyPr anchorCtr="0" anchor="b" bIns="91425" lIns="0" spcFirstLastPara="1" rIns="0" wrap="square" tIns="0">
            <a:noAutofit/>
          </a:bodyPr>
          <a:lstStyle/>
          <a:p>
            <a:pPr indent="0" lvl="0" marL="0" rtl="0" algn="ctr">
              <a:spcBef>
                <a:spcPts val="0"/>
              </a:spcBef>
              <a:spcAft>
                <a:spcPts val="0"/>
              </a:spcAft>
              <a:buNone/>
            </a:pPr>
            <a:r>
              <a:rPr lang="en-US"/>
              <a:t>More than Just a Cyber Security Company</a:t>
            </a:r>
            <a:endParaRPr/>
          </a:p>
        </p:txBody>
      </p:sp>
      <p:pic>
        <p:nvPicPr>
          <p:cNvPr id="161" name="Google Shape;161;p9"/>
          <p:cNvPicPr preferRelativeResize="0"/>
          <p:nvPr/>
        </p:nvPicPr>
        <p:blipFill>
          <a:blip r:embed="rId3">
            <a:alphaModFix/>
          </a:blip>
          <a:stretch>
            <a:fillRect/>
          </a:stretch>
        </p:blipFill>
        <p:spPr>
          <a:xfrm>
            <a:off x="5033550" y="3200950"/>
            <a:ext cx="3365650" cy="1070500"/>
          </a:xfrm>
          <a:prstGeom prst="rect">
            <a:avLst/>
          </a:prstGeom>
          <a:noFill/>
          <a:ln>
            <a:noFill/>
          </a:ln>
        </p:spPr>
      </p:pic>
      <p:pic>
        <p:nvPicPr>
          <p:cNvPr id="162" name="Google Shape;162;p9"/>
          <p:cNvPicPr preferRelativeResize="0"/>
          <p:nvPr/>
        </p:nvPicPr>
        <p:blipFill>
          <a:blip r:embed="rId4">
            <a:alphaModFix/>
          </a:blip>
          <a:stretch>
            <a:fillRect/>
          </a:stretch>
        </p:blipFill>
        <p:spPr>
          <a:xfrm>
            <a:off x="1043125" y="2606375"/>
            <a:ext cx="1889025" cy="1889050"/>
          </a:xfrm>
          <a:prstGeom prst="rect">
            <a:avLst/>
          </a:prstGeom>
          <a:noFill/>
          <a:ln>
            <a:noFill/>
          </a:ln>
        </p:spPr>
      </p:pic>
      <p:pic>
        <p:nvPicPr>
          <p:cNvPr id="163" name="Google Shape;163;p9"/>
          <p:cNvPicPr preferRelativeResize="0"/>
          <p:nvPr/>
        </p:nvPicPr>
        <p:blipFill>
          <a:blip r:embed="rId5">
            <a:alphaModFix/>
          </a:blip>
          <a:stretch>
            <a:fillRect/>
          </a:stretch>
        </p:blipFill>
        <p:spPr>
          <a:xfrm>
            <a:off x="2919011" y="1063720"/>
            <a:ext cx="2855269" cy="17908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_Corporate_Template_150506">
  <a:themeElements>
    <a:clrScheme name="TM Final">
      <a:dk1>
        <a:srgbClr val="4D4D4F"/>
      </a:dk1>
      <a:lt1>
        <a:srgbClr val="FFFFFF"/>
      </a:lt1>
      <a:dk2>
        <a:srgbClr val="D71920"/>
      </a:dk2>
      <a:lt2>
        <a:srgbClr val="B01116"/>
      </a:lt2>
      <a:accent1>
        <a:srgbClr val="E6E7E8"/>
      </a:accent1>
      <a:accent2>
        <a:srgbClr val="F57B20"/>
      </a:accent2>
      <a:accent3>
        <a:srgbClr val="D60C8C"/>
      </a:accent3>
      <a:accent4>
        <a:srgbClr val="00A4E4"/>
      </a:accent4>
      <a:accent5>
        <a:srgbClr val="00467F"/>
      </a:accent5>
      <a:accent6>
        <a:srgbClr val="00A94F"/>
      </a:accent6>
      <a:hlink>
        <a:srgbClr val="B01116"/>
      </a:hlink>
      <a:folHlink>
        <a:srgbClr val="D719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2019-02-28T15:07:33Z</dcterms:created>
  <dc:creator>Trend Micro</dc:creator>
</cp:coreProperties>
</file>