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71" r:id="rId4"/>
    <p:sldId id="272" r:id="rId5"/>
    <p:sldId id="273" r:id="rId6"/>
    <p:sldId id="274" r:id="rId7"/>
    <p:sldId id="275" r:id="rId8"/>
    <p:sldId id="277" r:id="rId9"/>
    <p:sldId id="278" r:id="rId10"/>
    <p:sldId id="280" r:id="rId11"/>
    <p:sldId id="279" r:id="rId12"/>
    <p:sldId id="25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21"/>
    <a:srgbClr val="9900CC"/>
    <a:srgbClr val="FF9900"/>
    <a:srgbClr val="D99B01"/>
    <a:srgbClr val="FF66CC"/>
    <a:srgbClr val="FF67AC"/>
    <a:srgbClr val="CC0099"/>
    <a:srgbClr val="FFDC47"/>
    <a:srgbClr val="5EEC3C"/>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02" autoAdjust="0"/>
  </p:normalViewPr>
  <p:slideViewPr>
    <p:cSldViewPr>
      <p:cViewPr varScale="1">
        <p:scale>
          <a:sx n="95" d="100"/>
          <a:sy n="95" d="100"/>
        </p:scale>
        <p:origin x="1090"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de Murphy" userId="0c875b91ce472549" providerId="LiveId" clId="{3EF514E8-33CE-45A6-AE14-B9F0349AC367}"/>
    <pc:docChg chg="custSel modSld">
      <pc:chgData name="Dade Murphy" userId="0c875b91ce472549" providerId="LiveId" clId="{3EF514E8-33CE-45A6-AE14-B9F0349AC367}" dt="2019-08-12T22:16:37.571" v="331" actId="20577"/>
      <pc:docMkLst>
        <pc:docMk/>
      </pc:docMkLst>
      <pc:sldChg chg="modSp">
        <pc:chgData name="Dade Murphy" userId="0c875b91ce472549" providerId="LiveId" clId="{3EF514E8-33CE-45A6-AE14-B9F0349AC367}" dt="2019-08-12T22:16:37.571" v="331" actId="20577"/>
        <pc:sldMkLst>
          <pc:docMk/>
          <pc:sldMk cId="1195907145" sldId="279"/>
        </pc:sldMkLst>
        <pc:spChg chg="mod">
          <ac:chgData name="Dade Murphy" userId="0c875b91ce472549" providerId="LiveId" clId="{3EF514E8-33CE-45A6-AE14-B9F0349AC367}" dt="2019-08-12T22:16:37.571" v="331" actId="20577"/>
          <ac:spMkLst>
            <pc:docMk/>
            <pc:sldMk cId="1195907145" sldId="279"/>
            <ac:spMk id="6" creationId="{059B9944-CEF1-4DEF-8203-B744E9E058C5}"/>
          </ac:spMkLst>
        </pc:spChg>
        <pc:picChg chg="ord">
          <ac:chgData name="Dade Murphy" userId="0c875b91ce472549" providerId="LiveId" clId="{3EF514E8-33CE-45A6-AE14-B9F0349AC367}" dt="2019-08-12T22:11:56.808" v="286" actId="167"/>
          <ac:picMkLst>
            <pc:docMk/>
            <pc:sldMk cId="1195907145" sldId="279"/>
            <ac:picMk id="7" creationId="{6B0CDE2B-8C33-49BD-A29F-8494133CE3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CA4C8-7F3E-4CA4-B3B3-0EE871A8DE8A}" type="datetimeFigureOut">
              <a:rPr lang="en-US" smtClean="0"/>
              <a:t>8/12/2019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A7A58-7280-420D-8D64-D6028EA3A2E8}" type="slidenum">
              <a:rPr lang="en-US" smtClean="0"/>
              <a:t>‹#›</a:t>
            </a:fld>
            <a:endParaRPr lang="en-US"/>
          </a:p>
        </p:txBody>
      </p:sp>
    </p:spTree>
    <p:extLst>
      <p:ext uri="{BB962C8B-B14F-4D97-AF65-F5344CB8AC3E}">
        <p14:creationId xmlns:p14="http://schemas.microsoft.com/office/powerpoint/2010/main" val="4292428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72A7A58-7280-420D-8D64-D6028EA3A2E8}" type="slidenum">
              <a:rPr lang="en-US" smtClean="0"/>
              <a:t>1</a:t>
            </a:fld>
            <a:endParaRPr lang="en-US"/>
          </a:p>
        </p:txBody>
      </p:sp>
    </p:spTree>
    <p:extLst>
      <p:ext uri="{BB962C8B-B14F-4D97-AF65-F5344CB8AC3E}">
        <p14:creationId xmlns:p14="http://schemas.microsoft.com/office/powerpoint/2010/main" val="2009764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Network segmentation can protect against this attack by allowing the organization to physically separate the corporate network into multiple subnetworks with managed interfaces. This can be accomplished with firewalls, gateways, or routers and controlling the flow of connections to the systems (“NIST Special Publication 800-53 Revision 5, Security and Privacy Controls…”, 2017).</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Detection mechanisms such as antivirus or other software products at information system entry and exit points (e.g. electronic mail servers, web servers, remote-access servers) and workstations to detect malicious code and prevent its execution (“NIST Special Publication 800-53 Revision 5, Security and Privacy Controls…”, 2017). </a:t>
            </a:r>
            <a:endParaRPr lang="en-US" dirty="0"/>
          </a:p>
        </p:txBody>
      </p:sp>
      <p:sp>
        <p:nvSpPr>
          <p:cNvPr id="4" name="Slide Number Placeholder 3"/>
          <p:cNvSpPr>
            <a:spLocks noGrp="1"/>
          </p:cNvSpPr>
          <p:nvPr>
            <p:ph type="sldNum" sz="quarter" idx="5"/>
          </p:nvPr>
        </p:nvSpPr>
        <p:spPr/>
        <p:txBody>
          <a:bodyPr/>
          <a:lstStyle/>
          <a:p>
            <a:fld id="{A72A7A58-7280-420D-8D64-D6028EA3A2E8}" type="slidenum">
              <a:rPr lang="en-US" smtClean="0"/>
              <a:t>3</a:t>
            </a:fld>
            <a:endParaRPr lang="en-US"/>
          </a:p>
        </p:txBody>
      </p:sp>
    </p:spTree>
    <p:extLst>
      <p:ext uri="{BB962C8B-B14F-4D97-AF65-F5344CB8AC3E}">
        <p14:creationId xmlns:p14="http://schemas.microsoft.com/office/powerpoint/2010/main" val="245057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loss prevention software (</a:t>
            </a:r>
            <a:r>
              <a:rPr lang="en-US" sz="1200" kern="1200" dirty="0">
                <a:solidFill>
                  <a:schemeClr val="tx1"/>
                </a:solidFill>
                <a:effectLst/>
                <a:latin typeface="+mn-lt"/>
                <a:ea typeface="+mn-ea"/>
                <a:cs typeface="+mn-cs"/>
              </a:rPr>
              <a:t>DLP) refers to the technologies that provide remediation for data loss based on content inspection and contextual analysis of data that is at rest, in motion, and in use. </a:t>
            </a:r>
          </a:p>
          <a:p>
            <a:endParaRPr lang="en-US" dirty="0"/>
          </a:p>
        </p:txBody>
      </p:sp>
      <p:sp>
        <p:nvSpPr>
          <p:cNvPr id="4" name="Slide Number Placeholder 3"/>
          <p:cNvSpPr>
            <a:spLocks noGrp="1"/>
          </p:cNvSpPr>
          <p:nvPr>
            <p:ph type="sldNum" sz="quarter" idx="5"/>
          </p:nvPr>
        </p:nvSpPr>
        <p:spPr/>
        <p:txBody>
          <a:bodyPr/>
          <a:lstStyle/>
          <a:p>
            <a:fld id="{A72A7A58-7280-420D-8D64-D6028EA3A2E8}" type="slidenum">
              <a:rPr lang="en-US" smtClean="0"/>
              <a:t>4</a:t>
            </a:fld>
            <a:endParaRPr lang="en-US"/>
          </a:p>
        </p:txBody>
      </p:sp>
    </p:spTree>
    <p:extLst>
      <p:ext uri="{BB962C8B-B14F-4D97-AF65-F5344CB8AC3E}">
        <p14:creationId xmlns:p14="http://schemas.microsoft.com/office/powerpoint/2010/main" val="3293220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information protection also knows as AIP provides an effective and efficient cloud-based solution to help organizations classify and protect their documents. According to Microsoft’s Azure specifications, labels can be applied manually by employees, automatically by administrators who define rules and conditions, or a combination of both. In the same manner, emails can be configured to prevent employees from attaching such documents or forwarding emails that contain the sensitive attachments.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Microsoft Cloud App Security allows organizations to create anomality detection policies and utilize behavioral analysis to obtain real time detections targeted at prohibited employee activities. Based on the policy results, security alerts are triggered when some action occurs that is different from the set employee privileges by the organization (“Create anomaly detection policies in Cloud App Security | Microsoft ...”, 2019). </a:t>
            </a:r>
            <a:endParaRPr lang="en-US" dirty="0"/>
          </a:p>
        </p:txBody>
      </p:sp>
      <p:sp>
        <p:nvSpPr>
          <p:cNvPr id="4" name="Slide Number Placeholder 3"/>
          <p:cNvSpPr>
            <a:spLocks noGrp="1"/>
          </p:cNvSpPr>
          <p:nvPr>
            <p:ph type="sldNum" sz="quarter" idx="5"/>
          </p:nvPr>
        </p:nvSpPr>
        <p:spPr/>
        <p:txBody>
          <a:bodyPr/>
          <a:lstStyle/>
          <a:p>
            <a:fld id="{A72A7A58-7280-420D-8D64-D6028EA3A2E8}" type="slidenum">
              <a:rPr lang="en-US" smtClean="0"/>
              <a:t>5</a:t>
            </a:fld>
            <a:endParaRPr lang="en-US"/>
          </a:p>
        </p:txBody>
      </p:sp>
    </p:spTree>
    <p:extLst>
      <p:ext uri="{BB962C8B-B14F-4D97-AF65-F5344CB8AC3E}">
        <p14:creationId xmlns:p14="http://schemas.microsoft.com/office/powerpoint/2010/main" val="206494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Specific deterrence controls should be designed to avert insider attacks. These controls include Data Loss Prevention (DLP), Identity and Access management (IAM), and encryption of data whether it is at rest, in motion or in use (“Insider Threat Report: 2018”, n.d.).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Whether an inside threat occurs for malicious purposes, through an honest mistake or carless employee behavior, monitoring limits the risk exposure by allowing the security team to quickly detect the unusual employee activity on systems (“Insider Threat Report: 2018”, n.d.). Some indicators of such employee behaviors to watch out for include below average work, hostility towards other employees, coming in late and leaving early, working outside normal business hours, declining performance, and passive-aggressive behavior (Ballad, Banks, Chapple &amp; Ballad, 2017).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Encouraging a periodic discussion between employees and their managers can diffuse insider threats (Ballad, Banks, Chapple &amp; Ballad, 2017).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suggest using more than one security tool for any organization including Tesla. Some of these tools that we recommend include Intrusion Detection and Prevention Systems (IDS/IPS), Log Management, and Security Information and Event Management (SIEM) (“Insider Threat Report: 2018”, n.d.). </a:t>
            </a:r>
          </a:p>
          <a:p>
            <a:endParaRPr lang="en-US" dirty="0"/>
          </a:p>
        </p:txBody>
      </p:sp>
      <p:sp>
        <p:nvSpPr>
          <p:cNvPr id="4" name="Slide Number Placeholder 3"/>
          <p:cNvSpPr>
            <a:spLocks noGrp="1"/>
          </p:cNvSpPr>
          <p:nvPr>
            <p:ph type="sldNum" sz="quarter" idx="5"/>
          </p:nvPr>
        </p:nvSpPr>
        <p:spPr/>
        <p:txBody>
          <a:bodyPr/>
          <a:lstStyle/>
          <a:p>
            <a:fld id="{A72A7A58-7280-420D-8D64-D6028EA3A2E8}" type="slidenum">
              <a:rPr lang="en-US" smtClean="0"/>
              <a:t>7</a:t>
            </a:fld>
            <a:endParaRPr lang="en-US"/>
          </a:p>
        </p:txBody>
      </p:sp>
    </p:spTree>
    <p:extLst>
      <p:ext uri="{BB962C8B-B14F-4D97-AF65-F5344CB8AC3E}">
        <p14:creationId xmlns:p14="http://schemas.microsoft.com/office/powerpoint/2010/main" val="2178900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A7A58-7280-420D-8D64-D6028EA3A2E8}" type="slidenum">
              <a:rPr lang="en-US" smtClean="0"/>
              <a:t>9</a:t>
            </a:fld>
            <a:endParaRPr lang="en-US"/>
          </a:p>
        </p:txBody>
      </p:sp>
    </p:spTree>
    <p:extLst>
      <p:ext uri="{BB962C8B-B14F-4D97-AF65-F5344CB8AC3E}">
        <p14:creationId xmlns:p14="http://schemas.microsoft.com/office/powerpoint/2010/main" val="152230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A7A58-7280-420D-8D64-D6028EA3A2E8}" type="slidenum">
              <a:rPr lang="en-US" smtClean="0"/>
              <a:t>10</a:t>
            </a:fld>
            <a:endParaRPr lang="en-US"/>
          </a:p>
        </p:txBody>
      </p:sp>
    </p:spTree>
    <p:extLst>
      <p:ext uri="{BB962C8B-B14F-4D97-AF65-F5344CB8AC3E}">
        <p14:creationId xmlns:p14="http://schemas.microsoft.com/office/powerpoint/2010/main" val="78607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A7A58-7280-420D-8D64-D6028EA3A2E8}" type="slidenum">
              <a:rPr lang="en-US" smtClean="0"/>
              <a:t>11</a:t>
            </a:fld>
            <a:endParaRPr lang="en-US"/>
          </a:p>
        </p:txBody>
      </p:sp>
    </p:spTree>
    <p:extLst>
      <p:ext uri="{BB962C8B-B14F-4D97-AF65-F5344CB8AC3E}">
        <p14:creationId xmlns:p14="http://schemas.microsoft.com/office/powerpoint/2010/main" val="3662759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A7A58-7280-420D-8D64-D6028EA3A2E8}" type="slidenum">
              <a:rPr lang="en-US" smtClean="0"/>
              <a:t>12</a:t>
            </a:fld>
            <a:endParaRPr lang="en-US"/>
          </a:p>
        </p:txBody>
      </p:sp>
    </p:spTree>
    <p:extLst>
      <p:ext uri="{BB962C8B-B14F-4D97-AF65-F5344CB8AC3E}">
        <p14:creationId xmlns:p14="http://schemas.microsoft.com/office/powerpoint/2010/main" val="2494040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029866"/>
            <a:ext cx="6566315" cy="1383822"/>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4404211"/>
            <a:ext cx="6566315" cy="610819"/>
          </a:xfrm>
        </p:spPr>
        <p:txBody>
          <a:bodyPr>
            <a:normAutofit/>
          </a:bodyPr>
          <a:lstStyle>
            <a:lvl1pPr marL="0" indent="0" algn="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124200" y="3793390"/>
            <a:ext cx="1308430" cy="4710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89199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359504"/>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5955495" cy="572644"/>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8559"/>
            <a:ext cx="5955495"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8246071"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34335"/>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34335"/>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8/12/2019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7735" y="3029865"/>
            <a:ext cx="8398775" cy="916229"/>
          </a:xfrm>
        </p:spPr>
        <p:txBody>
          <a:bodyPr>
            <a:noAutofit/>
          </a:bodyPr>
          <a:lstStyle/>
          <a:p>
            <a:pPr algn="ctr"/>
            <a:r>
              <a:rPr lang="en-US" sz="1800" b="1" dirty="0"/>
              <a:t>Operational Cyber Security Management</a:t>
            </a:r>
            <a:br>
              <a:rPr lang="en-US" sz="1800" dirty="0"/>
            </a:br>
            <a:r>
              <a:rPr lang="en-US" sz="1800" b="1" dirty="0"/>
              <a:t> </a:t>
            </a:r>
            <a:br>
              <a:rPr lang="en-US" sz="1800" dirty="0"/>
            </a:br>
            <a:r>
              <a:rPr lang="en-US" sz="1800" b="1" dirty="0"/>
              <a:t>Cyber Breach Cases Research and Control Recommendations</a:t>
            </a:r>
            <a:br>
              <a:rPr lang="en-US" sz="1800" dirty="0"/>
            </a:br>
            <a:endParaRPr lang="en-US" sz="1800" dirty="0"/>
          </a:p>
        </p:txBody>
      </p:sp>
      <p:sp>
        <p:nvSpPr>
          <p:cNvPr id="3" name="Subtitle 2"/>
          <p:cNvSpPr>
            <a:spLocks noGrp="1"/>
          </p:cNvSpPr>
          <p:nvPr>
            <p:ph type="subTitle" idx="1"/>
          </p:nvPr>
        </p:nvSpPr>
        <p:spPr>
          <a:xfrm>
            <a:off x="2128720" y="3929788"/>
            <a:ext cx="5650085" cy="932537"/>
          </a:xfrm>
        </p:spPr>
        <p:txBody>
          <a:bodyPr>
            <a:noAutofit/>
          </a:bodyPr>
          <a:lstStyle/>
          <a:p>
            <a:pPr algn="ctr"/>
            <a:r>
              <a:rPr lang="en-US" sz="1200" dirty="0">
                <a:solidFill>
                  <a:schemeClr val="tx1"/>
                </a:solidFill>
              </a:rPr>
              <a:t>Bryan Goodwin &amp; Natnael Kebede </a:t>
            </a:r>
          </a:p>
          <a:p>
            <a:pPr algn="ctr"/>
            <a:r>
              <a:rPr lang="en-US" sz="1200" b="1" dirty="0">
                <a:solidFill>
                  <a:schemeClr val="tx1"/>
                </a:solidFill>
              </a:rPr>
              <a:t>  </a:t>
            </a:r>
            <a:endParaRPr lang="en-US" sz="1200" dirty="0">
              <a:solidFill>
                <a:schemeClr val="tx1"/>
              </a:solidFill>
            </a:endParaRPr>
          </a:p>
          <a:p>
            <a:pPr algn="ctr"/>
            <a:r>
              <a:rPr lang="en-US" sz="1200" dirty="0">
                <a:solidFill>
                  <a:schemeClr val="tx1"/>
                </a:solidFill>
              </a:rPr>
              <a:t>University of Dallas </a:t>
            </a:r>
          </a:p>
          <a:p>
            <a:pPr algn="ctr"/>
            <a:r>
              <a:rPr lang="en-US" sz="1200" dirty="0">
                <a:solidFill>
                  <a:schemeClr val="tx1"/>
                </a:solidFill>
              </a:rPr>
              <a:t>August 5, 2019</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28470"/>
            <a:ext cx="5955495" cy="725349"/>
          </a:xfrm>
        </p:spPr>
        <p:txBody>
          <a:bodyPr>
            <a:noAutofit/>
          </a:bodyPr>
          <a:lstStyle/>
          <a:p>
            <a:pPr algn="ctr"/>
            <a:r>
              <a:rPr lang="en-US" sz="2400" b="1" dirty="0">
                <a:effectLst/>
              </a:rPr>
              <a:t>Jason’s Deli Data Breach </a:t>
            </a:r>
            <a:br>
              <a:rPr lang="en-US" sz="2400" b="1" dirty="0">
                <a:effectLst/>
              </a:rPr>
            </a:br>
            <a:r>
              <a:rPr lang="en-US" sz="2400" b="1" dirty="0">
                <a:effectLst/>
              </a:rPr>
              <a:t>[Payment Card Fraud (CARD)]</a:t>
            </a:r>
            <a:endParaRPr lang="en-US" sz="2400" dirty="0"/>
          </a:p>
        </p:txBody>
      </p:sp>
      <p:sp>
        <p:nvSpPr>
          <p:cNvPr id="5" name="Content Placeholder 4"/>
          <p:cNvSpPr>
            <a:spLocks noGrp="1"/>
          </p:cNvSpPr>
          <p:nvPr>
            <p:ph idx="1"/>
          </p:nvPr>
        </p:nvSpPr>
        <p:spPr>
          <a:xfrm>
            <a:off x="1" y="1350109"/>
            <a:ext cx="6404460" cy="3793391"/>
          </a:xfrm>
        </p:spPr>
        <p:txBody>
          <a:bodyPr>
            <a:normAutofit/>
          </a:bodyPr>
          <a:lstStyle/>
          <a:p>
            <a:pPr lvl="1">
              <a:buFont typeface="Arial" panose="020B0604020202020204" pitchFamily="34" charset="0"/>
              <a:buChar char="•"/>
            </a:pPr>
            <a:r>
              <a:rPr lang="en-US" sz="1600" dirty="0"/>
              <a:t>On December 12, 2017, Del Management Inc., was alerted that credit card information linked to 164 of its 264 locations were for sale on the dark web.</a:t>
            </a:r>
          </a:p>
          <a:p>
            <a:pPr lvl="1">
              <a:buFont typeface="Arial" panose="020B0604020202020204" pitchFamily="34" charset="0"/>
              <a:buChar char="•"/>
            </a:pPr>
            <a:endParaRPr lang="en-US" sz="1600" dirty="0"/>
          </a:p>
          <a:p>
            <a:pPr lvl="1">
              <a:buFont typeface="Arial" panose="020B0604020202020204" pitchFamily="34" charset="0"/>
              <a:buChar char="•"/>
            </a:pPr>
            <a:r>
              <a:rPr lang="en-US" sz="1600" dirty="0"/>
              <a:t>RAM-scraping malware running on point-of-sale (POS) terminals captured and transmitted card information to an external server.</a:t>
            </a:r>
          </a:p>
          <a:p>
            <a:pPr lvl="1">
              <a:buFont typeface="Arial" panose="020B0604020202020204" pitchFamily="34" charset="0"/>
              <a:buChar char="•"/>
            </a:pPr>
            <a:endParaRPr lang="en-US" sz="1600" dirty="0"/>
          </a:p>
          <a:p>
            <a:pPr lvl="1">
              <a:buFont typeface="Arial" panose="020B0604020202020204" pitchFamily="34" charset="0"/>
              <a:buChar char="•"/>
            </a:pPr>
            <a:r>
              <a:rPr lang="en-US" sz="1600" dirty="0"/>
              <a:t>Breach began on June 8th, 2017 and ran until detected in December.</a:t>
            </a:r>
          </a:p>
          <a:p>
            <a:pPr lvl="1">
              <a:buFont typeface="Arial" panose="020B0604020202020204" pitchFamily="34" charset="0"/>
              <a:buChar char="•"/>
            </a:pPr>
            <a:endParaRPr lang="en-US" sz="1600" dirty="0"/>
          </a:p>
          <a:p>
            <a:pPr lvl="1">
              <a:buFont typeface="Arial" panose="020B0604020202020204" pitchFamily="34" charset="0"/>
              <a:buChar char="•"/>
            </a:pPr>
            <a:r>
              <a:rPr lang="en-US" sz="1600" dirty="0"/>
              <a:t>Approximately 2 million payment cards impacted across 164 of 264 stores.</a:t>
            </a:r>
          </a:p>
        </p:txBody>
      </p:sp>
      <p:pic>
        <p:nvPicPr>
          <p:cNvPr id="2" name="Picture 1">
            <a:extLst>
              <a:ext uri="{FF2B5EF4-FFF2-40B4-BE49-F238E27FC236}">
                <a16:creationId xmlns:a16="http://schemas.microsoft.com/office/drawing/2014/main" id="{9B30E730-C7A3-435F-8EC1-D55029FA7E69}"/>
              </a:ext>
            </a:extLst>
          </p:cNvPr>
          <p:cNvPicPr>
            <a:picLocks noChangeAspect="1"/>
          </p:cNvPicPr>
          <p:nvPr/>
        </p:nvPicPr>
        <p:blipFill>
          <a:blip r:embed="rId3"/>
          <a:stretch>
            <a:fillRect/>
          </a:stretch>
        </p:blipFill>
        <p:spPr>
          <a:xfrm>
            <a:off x="6539209" y="1655520"/>
            <a:ext cx="2290575" cy="1374345"/>
          </a:xfrm>
          <a:prstGeom prst="rect">
            <a:avLst/>
          </a:prstGeom>
          <a:ln>
            <a:noFill/>
          </a:ln>
          <a:effectLst>
            <a:softEdge rad="112500"/>
          </a:effectLst>
        </p:spPr>
      </p:pic>
    </p:spTree>
    <p:extLst>
      <p:ext uri="{BB962C8B-B14F-4D97-AF65-F5344CB8AC3E}">
        <p14:creationId xmlns:p14="http://schemas.microsoft.com/office/powerpoint/2010/main" val="3375444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0CDE2B-8C33-49BD-A29F-8494133CE333}"/>
              </a:ext>
            </a:extLst>
          </p:cNvPr>
          <p:cNvPicPr>
            <a:picLocks noChangeAspect="1"/>
          </p:cNvPicPr>
          <p:nvPr/>
        </p:nvPicPr>
        <p:blipFill>
          <a:blip r:embed="rId3"/>
          <a:stretch>
            <a:fillRect/>
          </a:stretch>
        </p:blipFill>
        <p:spPr>
          <a:xfrm>
            <a:off x="5793640" y="3271040"/>
            <a:ext cx="3363014" cy="1960930"/>
          </a:xfrm>
          <a:prstGeom prst="rect">
            <a:avLst/>
          </a:prstGeom>
          <a:ln>
            <a:noFill/>
          </a:ln>
          <a:effectLst>
            <a:softEdge rad="112500"/>
          </a:effectLst>
        </p:spPr>
      </p:pic>
      <p:sp>
        <p:nvSpPr>
          <p:cNvPr id="4" name="Title 3"/>
          <p:cNvSpPr>
            <a:spLocks noGrp="1"/>
          </p:cNvSpPr>
          <p:nvPr>
            <p:ph type="title"/>
          </p:nvPr>
        </p:nvSpPr>
        <p:spPr>
          <a:xfrm>
            <a:off x="555939" y="128470"/>
            <a:ext cx="5955495" cy="725349"/>
          </a:xfrm>
        </p:spPr>
        <p:txBody>
          <a:bodyPr>
            <a:noAutofit/>
          </a:bodyPr>
          <a:lstStyle/>
          <a:p>
            <a:pPr algn="ctr"/>
            <a:r>
              <a:rPr lang="en-US" sz="2400" b="1" dirty="0">
                <a:effectLst/>
              </a:rPr>
              <a:t>Jason’s Deli</a:t>
            </a:r>
            <a:br>
              <a:rPr lang="en-US" sz="2400" b="1" dirty="0">
                <a:effectLst/>
              </a:rPr>
            </a:br>
            <a:r>
              <a:rPr lang="en-US" sz="2400" b="1" dirty="0">
                <a:effectLst/>
              </a:rPr>
              <a:t>[Control Recommendations]</a:t>
            </a:r>
            <a:endParaRPr lang="en-US" sz="2400" dirty="0"/>
          </a:p>
        </p:txBody>
      </p:sp>
      <p:pic>
        <p:nvPicPr>
          <p:cNvPr id="2" name="Picture 1">
            <a:extLst>
              <a:ext uri="{FF2B5EF4-FFF2-40B4-BE49-F238E27FC236}">
                <a16:creationId xmlns:a16="http://schemas.microsoft.com/office/drawing/2014/main" id="{3D12EFDE-6165-467E-AA09-F7CBD94E8C52}"/>
              </a:ext>
            </a:extLst>
          </p:cNvPr>
          <p:cNvPicPr>
            <a:picLocks noChangeAspect="1"/>
          </p:cNvPicPr>
          <p:nvPr/>
        </p:nvPicPr>
        <p:blipFill>
          <a:blip r:embed="rId4"/>
          <a:stretch>
            <a:fillRect/>
          </a:stretch>
        </p:blipFill>
        <p:spPr>
          <a:xfrm>
            <a:off x="6557164" y="1655520"/>
            <a:ext cx="2290576" cy="1374346"/>
          </a:xfrm>
          <a:prstGeom prst="rect">
            <a:avLst/>
          </a:prstGeom>
          <a:ln>
            <a:noFill/>
          </a:ln>
          <a:effectLst>
            <a:softEdge rad="112500"/>
          </a:effectLst>
        </p:spPr>
      </p:pic>
      <p:sp>
        <p:nvSpPr>
          <p:cNvPr id="6" name="Content Placeholder 5">
            <a:extLst>
              <a:ext uri="{FF2B5EF4-FFF2-40B4-BE49-F238E27FC236}">
                <a16:creationId xmlns:a16="http://schemas.microsoft.com/office/drawing/2014/main" id="{059B9944-CEF1-4DEF-8203-B744E9E058C5}"/>
              </a:ext>
            </a:extLst>
          </p:cNvPr>
          <p:cNvSpPr>
            <a:spLocks noGrp="1"/>
          </p:cNvSpPr>
          <p:nvPr>
            <p:ph idx="1"/>
          </p:nvPr>
        </p:nvSpPr>
        <p:spPr>
          <a:xfrm>
            <a:off x="0" y="891995"/>
            <a:ext cx="7015280" cy="4251505"/>
          </a:xfrm>
        </p:spPr>
        <p:txBody>
          <a:bodyPr>
            <a:normAutofit lnSpcReduction="10000"/>
          </a:bodyPr>
          <a:lstStyle/>
          <a:p>
            <a:r>
              <a:rPr lang="en-US" sz="1600" dirty="0"/>
              <a:t>Identify PCI data and how it is processed</a:t>
            </a:r>
          </a:p>
          <a:p>
            <a:pPr lvl="1"/>
            <a:r>
              <a:rPr lang="en-US" sz="1400" dirty="0"/>
              <a:t>Input -&gt; Output</a:t>
            </a:r>
          </a:p>
          <a:p>
            <a:pPr lvl="1"/>
            <a:endParaRPr lang="en-US" sz="1400" dirty="0"/>
          </a:p>
          <a:p>
            <a:r>
              <a:rPr lang="en-US" sz="1600" dirty="0"/>
              <a:t>POS have a very limited attack surface if adhering to payment card industry’s set of standards (PCI)</a:t>
            </a:r>
          </a:p>
          <a:p>
            <a:pPr lvl="1"/>
            <a:r>
              <a:rPr lang="en-US" sz="1400" dirty="0"/>
              <a:t>Card data only vulnerable when data in decrypted for a short time in RAM</a:t>
            </a:r>
          </a:p>
          <a:p>
            <a:pPr lvl="1"/>
            <a:endParaRPr lang="en-US" sz="1400" dirty="0"/>
          </a:p>
          <a:p>
            <a:r>
              <a:rPr lang="en-US" sz="1600" dirty="0"/>
              <a:t>Physical Protection</a:t>
            </a:r>
          </a:p>
          <a:p>
            <a:pPr lvl="1"/>
            <a:r>
              <a:rPr lang="en-US" sz="1400" dirty="0"/>
              <a:t>Limit POS exposure to unauthorized physical access</a:t>
            </a:r>
          </a:p>
          <a:p>
            <a:pPr lvl="1"/>
            <a:r>
              <a:rPr lang="en-US" sz="1400" dirty="0"/>
              <a:t>Malicious code detection</a:t>
            </a:r>
            <a:endParaRPr lang="en-US" sz="1600" dirty="0"/>
          </a:p>
          <a:p>
            <a:r>
              <a:rPr lang="en-US" sz="1600" dirty="0"/>
              <a:t>POS systems should always be isolated via segmentation</a:t>
            </a:r>
          </a:p>
          <a:p>
            <a:pPr lvl="1"/>
            <a:r>
              <a:rPr lang="en-US" sz="1400" dirty="0"/>
              <a:t>All inbound connections would be blocked</a:t>
            </a:r>
          </a:p>
          <a:p>
            <a:pPr lvl="1"/>
            <a:r>
              <a:rPr lang="en-US" sz="1400" dirty="0"/>
              <a:t>Outbound connections would be restricted to specifically defined destination IPs</a:t>
            </a:r>
          </a:p>
          <a:p>
            <a:pPr lvl="2"/>
            <a:r>
              <a:rPr lang="en-US" sz="1400" dirty="0"/>
              <a:t>Zero Trust Model</a:t>
            </a:r>
          </a:p>
          <a:p>
            <a:pPr lvl="1"/>
            <a:r>
              <a:rPr lang="en-US" sz="1400" dirty="0"/>
              <a:t>All connections would be monitored and audited</a:t>
            </a:r>
          </a:p>
          <a:p>
            <a:pPr lvl="1"/>
            <a:r>
              <a:rPr lang="en-US" sz="1400" dirty="0"/>
              <a:t>Breach would have been identified within hours</a:t>
            </a:r>
          </a:p>
          <a:p>
            <a:pPr lvl="1"/>
            <a:endParaRPr lang="en-US" sz="1400" dirty="0"/>
          </a:p>
          <a:p>
            <a:endParaRPr lang="en-US" sz="1400" dirty="0"/>
          </a:p>
          <a:p>
            <a:endParaRPr lang="en-US" sz="1400" dirty="0"/>
          </a:p>
        </p:txBody>
      </p:sp>
    </p:spTree>
    <p:extLst>
      <p:ext uri="{BB962C8B-B14F-4D97-AF65-F5344CB8AC3E}">
        <p14:creationId xmlns:p14="http://schemas.microsoft.com/office/powerpoint/2010/main" val="119590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0" y="1148862"/>
            <a:ext cx="9144000" cy="4171578"/>
          </a:xfrm>
        </p:spPr>
        <p:txBody>
          <a:bodyPr>
            <a:normAutofit/>
          </a:bodyPr>
          <a:lstStyle/>
          <a:p>
            <a:r>
              <a:rPr lang="en-US" sz="1100" dirty="0"/>
              <a:t>Ballad, B., Banks, E, K., Chapple, M., Ballad, B. (2017). </a:t>
            </a:r>
            <a:r>
              <a:rPr lang="en-US" sz="1100" i="1" dirty="0"/>
              <a:t>Access Control, Authentication, and Public Key Infrastructure, Second Edition. </a:t>
            </a:r>
            <a:r>
              <a:rPr lang="en-US" sz="1100" dirty="0"/>
              <a:t>Burlington, MA. Jones &amp; Bartlett Learning.</a:t>
            </a:r>
            <a:r>
              <a:rPr lang="en-US" sz="1100" i="1" dirty="0"/>
              <a:t>  </a:t>
            </a:r>
            <a:endParaRPr lang="en-US" sz="1100" dirty="0"/>
          </a:p>
          <a:p>
            <a:r>
              <a:rPr lang="en-US" sz="1100" dirty="0"/>
              <a:t>Framework for Improving Critical Infrastructure Cybersecurity. (2014). Retrieved from https://www.nist.gov/sites/default/files/documents/cyberframework/cybersecurity-framework-021214.pdf</a:t>
            </a:r>
          </a:p>
          <a:p>
            <a:r>
              <a:rPr lang="en-US" sz="1100" dirty="0"/>
              <a:t>Insider Threat Report: 2018. (n.d.). Retrieved from https://www.ca.com/content/dam/ca/us/files/ebook/insider-threat-report.pdf</a:t>
            </a:r>
          </a:p>
          <a:p>
            <a:r>
              <a:rPr lang="en-US" sz="1100" dirty="0" err="1"/>
              <a:t>Kolodny</a:t>
            </a:r>
            <a:r>
              <a:rPr lang="en-US" sz="1100" dirty="0"/>
              <a:t>, L. (2018). Tesla is seeking $167 million in damages from the former employee Elon Musk accused of sabotage. Retrieved from: https://www.cnbc.com/2018/12/11/tesla-seeks-167-million-in-damages-from-ex-employee-martin-tripp.html</a:t>
            </a:r>
          </a:p>
          <a:p>
            <a:r>
              <a:rPr lang="en-US" sz="1100" dirty="0"/>
              <a:t>Krebs on security. (2018). Retrieved from https://krebsonsecurity.com/2018/07/hackers-breached-virginia-bank-twice-in-eight-months-stole-2-4m/</a:t>
            </a:r>
          </a:p>
          <a:p>
            <a:r>
              <a:rPr lang="en-US" sz="1100" dirty="0"/>
              <a:t>NIST Special Publication 800-53 Revision 5. </a:t>
            </a:r>
            <a:r>
              <a:rPr lang="en-US" sz="1100" i="1" dirty="0"/>
              <a:t>Security and Privacy Control for Federal Information Systems and Organizations</a:t>
            </a:r>
            <a:r>
              <a:rPr lang="en-US" sz="1100" dirty="0"/>
              <a:t>. (2017). Retrieved from: https://csrc.nist.gov/csrc/media/publications/sp/800-53/rev-5/draft/documents/sp800-53r5-draft.pdf</a:t>
            </a:r>
          </a:p>
          <a:p>
            <a:r>
              <a:rPr lang="en-US" sz="1100" dirty="0"/>
              <a:t>Overview of data loss prevention | Microsoft Docs. (2019). Retrieved from https://docs.microsoft.com/en-us/office365/securitycompliance/data-loss-prevention-policies</a:t>
            </a:r>
            <a:endParaRPr lang="en-US" sz="1100" i="1" dirty="0"/>
          </a:p>
          <a:p>
            <a:r>
              <a:rPr lang="en-US" sz="1100" i="1" dirty="0"/>
              <a:t>The Boeing Breach: How an Employee Slip-Up Cost Colleagues.</a:t>
            </a:r>
            <a:r>
              <a:rPr lang="en-US" sz="1100" dirty="0"/>
              <a:t> (n.d.). Retrieved from https://cyberpolicy.com/cybersecurity-education/the-boeing-breach-how-an-employee-slip-up-cost-colleagues </a:t>
            </a:r>
          </a:p>
          <a:p>
            <a:r>
              <a:rPr lang="en-US" sz="1100" dirty="0"/>
              <a:t>Tung, L. (2018). </a:t>
            </a:r>
            <a:r>
              <a:rPr lang="en-US" sz="1100" i="1" dirty="0"/>
              <a:t>Tesla: We’re now suing ex-employee for alleged theft of gigabytes of trade secrets. </a:t>
            </a:r>
            <a:r>
              <a:rPr lang="en-US" sz="1100" dirty="0"/>
              <a:t>Retrieved from https://www.zdnet.com/article/tesla-were-now-suing-ex-employee-for-alleged-theft-of-gigabytes-of-trade-secrets/</a:t>
            </a:r>
          </a:p>
          <a:p>
            <a:r>
              <a:rPr lang="en-US" sz="1100" dirty="0"/>
              <a:t>Vijayan, J. (2018). Tesla Employee Steals, Sabotages Company Data. </a:t>
            </a:r>
            <a:r>
              <a:rPr lang="en-US" sz="1100" dirty="0" err="1"/>
              <a:t>DarkReading</a:t>
            </a:r>
            <a:r>
              <a:rPr lang="en-US" sz="1100" dirty="0"/>
              <a:t>. Retrieved from https://www.darkreading.com/informationweek-home/tesla-employee-steals-sabotages-company-data/d/d-id/1332098</a:t>
            </a:r>
          </a:p>
          <a:p>
            <a:r>
              <a:rPr lang="en-US" sz="1100" dirty="0"/>
              <a:t>What is Azure Information Protection? - AIP | Microsoft Docs. (2019). Retrieved from https://docs.microsoft.com/en-us/azure/information-protection/what-is-information-protection</a:t>
            </a:r>
          </a:p>
          <a:p>
            <a:endParaRPr lang="en-US" sz="1100" dirty="0"/>
          </a:p>
          <a:p>
            <a:pPr marL="0" indent="0">
              <a:buNone/>
            </a:pPr>
            <a:endParaRPr lang="en-US" sz="1100" dirty="0"/>
          </a:p>
          <a:p>
            <a:endParaRPr lang="en-US" sz="1100" dirty="0"/>
          </a:p>
          <a:p>
            <a:endParaRPr lang="en-US" sz="1100" dirty="0"/>
          </a:p>
          <a:p>
            <a:endParaRPr lang="en-US" sz="1100" dirty="0"/>
          </a:p>
          <a:p>
            <a:endParaRPr lang="en-US" sz="1100" dirty="0"/>
          </a:p>
          <a:p>
            <a:endParaRPr lang="en-US" sz="1100" dirty="0"/>
          </a:p>
        </p:txBody>
      </p:sp>
    </p:spTree>
    <p:extLst>
      <p:ext uri="{BB962C8B-B14F-4D97-AF65-F5344CB8AC3E}">
        <p14:creationId xmlns:p14="http://schemas.microsoft.com/office/powerpoint/2010/main" val="410330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5955495" cy="572644"/>
          </a:xfrm>
        </p:spPr>
        <p:txBody>
          <a:bodyPr>
            <a:noAutofit/>
          </a:bodyPr>
          <a:lstStyle/>
          <a:p>
            <a:pPr algn="ctr"/>
            <a:r>
              <a:rPr lang="en-US" sz="2400" b="1" dirty="0">
                <a:effectLst/>
              </a:rPr>
              <a:t>The National Bank of Blacksburg Data Breach [Hacking or malware (HACK)]</a:t>
            </a:r>
            <a:endParaRPr lang="en-US" sz="2400" dirty="0"/>
          </a:p>
        </p:txBody>
      </p:sp>
      <p:sp>
        <p:nvSpPr>
          <p:cNvPr id="5" name="Content Placeholder 4"/>
          <p:cNvSpPr>
            <a:spLocks noGrp="1"/>
          </p:cNvSpPr>
          <p:nvPr>
            <p:ph idx="1"/>
          </p:nvPr>
        </p:nvSpPr>
        <p:spPr>
          <a:xfrm>
            <a:off x="-1" y="1044701"/>
            <a:ext cx="6537961" cy="4098800"/>
          </a:xfrm>
        </p:spPr>
        <p:txBody>
          <a:bodyPr>
            <a:normAutofit/>
          </a:bodyPr>
          <a:lstStyle/>
          <a:p>
            <a:r>
              <a:rPr lang="en-US" sz="1600" dirty="0"/>
              <a:t>Breach occurred twice in eight months due to sophisticated phishing techniques (eye pyramid attack vector) deployed by hackers.</a:t>
            </a:r>
          </a:p>
          <a:p>
            <a:pPr lvl="1">
              <a:buFontTx/>
              <a:buChar char="-"/>
            </a:pPr>
            <a:r>
              <a:rPr lang="en-US" sz="1400" dirty="0"/>
              <a:t>The Email allowed them to install malware on an employee’s computer and compromise  another computer that has access to the STAR network (May 28, 2016)	</a:t>
            </a:r>
          </a:p>
          <a:p>
            <a:pPr lvl="2">
              <a:buFontTx/>
              <a:buChar char="-"/>
            </a:pPr>
            <a:r>
              <a:rPr lang="en-US" sz="1400" dirty="0"/>
              <a:t>May 31, 2016, they utilized ATM to withdraw $569,000</a:t>
            </a:r>
          </a:p>
          <a:p>
            <a:pPr lvl="1">
              <a:buFontTx/>
              <a:buChar char="-"/>
            </a:pPr>
            <a:r>
              <a:rPr lang="en-US" sz="1400" dirty="0"/>
              <a:t>2</a:t>
            </a:r>
            <a:r>
              <a:rPr lang="en-US" sz="1400" baseline="30000" dirty="0"/>
              <a:t>nd</a:t>
            </a:r>
            <a:r>
              <a:rPr lang="en-US" sz="1400" dirty="0"/>
              <a:t> phishing email (Jan 7, 2017) regained access to the STAR </a:t>
            </a:r>
          </a:p>
          <a:p>
            <a:pPr marL="457200" lvl="1" indent="0">
              <a:buNone/>
            </a:pPr>
            <a:r>
              <a:rPr lang="en-US" sz="1400" dirty="0"/>
              <a:t>	-     Total of $1,833,894 dispensed this time</a:t>
            </a:r>
          </a:p>
          <a:p>
            <a:pPr lvl="1">
              <a:buFontTx/>
              <a:buChar char="-"/>
            </a:pPr>
            <a:r>
              <a:rPr lang="en-US" sz="1400" dirty="0"/>
              <a:t>Hackers stole a total of $2.4 M stole in both incidents</a:t>
            </a:r>
          </a:p>
          <a:p>
            <a:pPr lvl="1">
              <a:buFont typeface="Courier New" panose="02070309020205020404" pitchFamily="49" charset="0"/>
              <a:buChar char="o"/>
            </a:pPr>
            <a:r>
              <a:rPr lang="en-US" sz="1600" dirty="0"/>
              <a:t>Vulnerability:</a:t>
            </a:r>
          </a:p>
          <a:p>
            <a:pPr lvl="2">
              <a:buFont typeface="Courier New" panose="02070309020205020404" pitchFamily="49" charset="0"/>
              <a:buChar char="o"/>
            </a:pPr>
            <a:r>
              <a:rPr lang="en-US" sz="1400" dirty="0"/>
              <a:t>Lack of effective employee training </a:t>
            </a:r>
          </a:p>
          <a:p>
            <a:pPr lvl="1">
              <a:buFont typeface="Courier New" panose="02070309020205020404" pitchFamily="49" charset="0"/>
              <a:buChar char="o"/>
            </a:pPr>
            <a:r>
              <a:rPr lang="en-US" sz="1600" dirty="0"/>
              <a:t>Failure in controls: </a:t>
            </a:r>
          </a:p>
          <a:p>
            <a:pPr lvl="2">
              <a:buFont typeface="Courier New" panose="02070309020205020404" pitchFamily="49" charset="0"/>
              <a:buChar char="o"/>
            </a:pPr>
            <a:r>
              <a:rPr lang="en-US" sz="1400" dirty="0"/>
              <a:t>Network compromise </a:t>
            </a:r>
          </a:p>
          <a:p>
            <a:pPr lvl="2">
              <a:buFont typeface="Courier New" panose="02070309020205020404" pitchFamily="49" charset="0"/>
              <a:buChar char="o"/>
            </a:pPr>
            <a:r>
              <a:rPr lang="en-US" sz="1400" dirty="0"/>
              <a:t>By passing PINS</a:t>
            </a:r>
          </a:p>
          <a:p>
            <a:pPr lvl="2">
              <a:buFont typeface="Courier New" panose="02070309020205020404" pitchFamily="49" charset="0"/>
              <a:buChar char="o"/>
            </a:pPr>
            <a:r>
              <a:rPr lang="en-US" sz="1400" dirty="0"/>
              <a:t>By passing daily withdrawal limits</a:t>
            </a:r>
            <a:endParaRPr lang="en-US" sz="1600" dirty="0"/>
          </a:p>
          <a:p>
            <a:pPr marL="914400" lvl="2" indent="0">
              <a:buNone/>
            </a:pPr>
            <a:endParaRPr lang="en-US" sz="1200" dirty="0"/>
          </a:p>
        </p:txBody>
      </p:sp>
      <p:pic>
        <p:nvPicPr>
          <p:cNvPr id="6" name="Content Placeholder 2">
            <a:extLst>
              <a:ext uri="{FF2B5EF4-FFF2-40B4-BE49-F238E27FC236}">
                <a16:creationId xmlns:a16="http://schemas.microsoft.com/office/drawing/2014/main" id="{50663F61-6AF9-4E65-BCB3-69E3A3BF8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961" y="1655519"/>
            <a:ext cx="2309780" cy="1438581"/>
          </a:xfrm>
          <a:prstGeom prst="rect">
            <a:avLst/>
          </a:prstGeom>
          <a:ln>
            <a:noFill/>
          </a:ln>
          <a:effectLst>
            <a:softEdge rad="112500"/>
          </a:effectLst>
        </p:spPr>
      </p:pic>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5955495" cy="572644"/>
          </a:xfrm>
        </p:spPr>
        <p:txBody>
          <a:bodyPr>
            <a:noAutofit/>
          </a:bodyPr>
          <a:lstStyle/>
          <a:p>
            <a:pPr algn="ctr"/>
            <a:r>
              <a:rPr lang="en-US" sz="2400" b="1" dirty="0">
                <a:effectLst/>
              </a:rPr>
              <a:t>The National Bank of Blacksburg </a:t>
            </a:r>
            <a:br>
              <a:rPr lang="en-US" sz="2400" b="1" dirty="0">
                <a:effectLst/>
              </a:rPr>
            </a:br>
            <a:r>
              <a:rPr lang="en-US" sz="2400" b="1" dirty="0">
                <a:effectLst/>
              </a:rPr>
              <a:t>[Control Recommendations]</a:t>
            </a:r>
            <a:endParaRPr lang="en-US" sz="2400" dirty="0"/>
          </a:p>
        </p:txBody>
      </p:sp>
      <p:sp>
        <p:nvSpPr>
          <p:cNvPr id="5" name="Content Placeholder 4"/>
          <p:cNvSpPr>
            <a:spLocks noGrp="1"/>
          </p:cNvSpPr>
          <p:nvPr>
            <p:ph idx="1"/>
          </p:nvPr>
        </p:nvSpPr>
        <p:spPr>
          <a:xfrm>
            <a:off x="0" y="1044701"/>
            <a:ext cx="6099050" cy="4098799"/>
          </a:xfrm>
        </p:spPr>
        <p:txBody>
          <a:bodyPr>
            <a:normAutofit/>
          </a:bodyPr>
          <a:lstStyle/>
          <a:p>
            <a:r>
              <a:rPr lang="en-US" sz="1600" dirty="0"/>
              <a:t>Before applying any controls, the Banks should start with: </a:t>
            </a:r>
          </a:p>
          <a:p>
            <a:pPr lvl="1"/>
            <a:r>
              <a:rPr lang="en-US" sz="1400" dirty="0"/>
              <a:t>Information Security Workforce &amp; Training </a:t>
            </a:r>
          </a:p>
          <a:p>
            <a:pPr lvl="1"/>
            <a:r>
              <a:rPr lang="en-US" sz="1400" dirty="0"/>
              <a:t>Asset Vulnerabilities and Pen Testing</a:t>
            </a:r>
          </a:p>
          <a:p>
            <a:r>
              <a:rPr lang="en-US" sz="1600" dirty="0"/>
              <a:t>Once this is done, protection mechanisms should include </a:t>
            </a:r>
          </a:p>
          <a:p>
            <a:pPr lvl="1"/>
            <a:r>
              <a:rPr lang="en-US" sz="1400" dirty="0"/>
              <a:t>Adaptive Identification and Authentication</a:t>
            </a:r>
          </a:p>
          <a:p>
            <a:pPr lvl="1"/>
            <a:r>
              <a:rPr lang="en-US" sz="1400" dirty="0"/>
              <a:t>Network Integrity through segmentation</a:t>
            </a:r>
          </a:p>
          <a:p>
            <a:pPr lvl="1"/>
            <a:r>
              <a:rPr lang="en-US" sz="1400" dirty="0"/>
              <a:t>Security Awareness Training </a:t>
            </a:r>
          </a:p>
          <a:p>
            <a:r>
              <a:rPr lang="en-US" sz="1600" dirty="0"/>
              <a:t>Continuous Monitoring for threats &amp; appropriate authorization of controls in a highly dynamic environment. </a:t>
            </a:r>
          </a:p>
          <a:p>
            <a:pPr lvl="1"/>
            <a:r>
              <a:rPr lang="en-US" sz="1200" dirty="0"/>
              <a:t>Malicious code protection </a:t>
            </a:r>
          </a:p>
          <a:p>
            <a:r>
              <a:rPr lang="en-US" sz="1600" dirty="0"/>
              <a:t>While trying to recover from the incident and restore normal business operations, don’t forget lessons learned too</a:t>
            </a:r>
          </a:p>
          <a:p>
            <a:pPr marL="0" indent="0">
              <a:buNone/>
            </a:pPr>
            <a:endParaRPr lang="en-US" sz="1400" dirty="0"/>
          </a:p>
        </p:txBody>
      </p:sp>
      <p:pic>
        <p:nvPicPr>
          <p:cNvPr id="2" name="Picture 1">
            <a:extLst>
              <a:ext uri="{FF2B5EF4-FFF2-40B4-BE49-F238E27FC236}">
                <a16:creationId xmlns:a16="http://schemas.microsoft.com/office/drawing/2014/main" id="{3D12EFDE-6165-467E-AA09-F7CBD94E8C52}"/>
              </a:ext>
            </a:extLst>
          </p:cNvPr>
          <p:cNvPicPr>
            <a:picLocks noChangeAspect="1"/>
          </p:cNvPicPr>
          <p:nvPr/>
        </p:nvPicPr>
        <p:blipFill>
          <a:blip r:embed="rId3"/>
          <a:stretch>
            <a:fillRect/>
          </a:stretch>
        </p:blipFill>
        <p:spPr>
          <a:xfrm>
            <a:off x="6557164" y="1655520"/>
            <a:ext cx="2290576" cy="1374345"/>
          </a:xfrm>
          <a:prstGeom prst="rect">
            <a:avLst/>
          </a:prstGeom>
          <a:ln>
            <a:noFill/>
          </a:ln>
          <a:effectLst>
            <a:softEdge rad="112500"/>
          </a:effectLst>
        </p:spPr>
      </p:pic>
    </p:spTree>
    <p:extLst>
      <p:ext uri="{BB962C8B-B14F-4D97-AF65-F5344CB8AC3E}">
        <p14:creationId xmlns:p14="http://schemas.microsoft.com/office/powerpoint/2010/main" val="123276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5955495" cy="572644"/>
          </a:xfrm>
        </p:spPr>
        <p:txBody>
          <a:bodyPr>
            <a:noAutofit/>
          </a:bodyPr>
          <a:lstStyle/>
          <a:p>
            <a:pPr algn="ctr"/>
            <a:r>
              <a:rPr lang="en-US" sz="2400" b="1" dirty="0">
                <a:effectLst/>
              </a:rPr>
              <a:t>Boeing Data Breach </a:t>
            </a:r>
            <a:br>
              <a:rPr lang="en-US" sz="2400" b="1" dirty="0">
                <a:effectLst/>
              </a:rPr>
            </a:br>
            <a:r>
              <a:rPr lang="en-US" sz="2400" b="1" dirty="0">
                <a:effectLst/>
              </a:rPr>
              <a:t>[Unintended Disclosure (DISC)]</a:t>
            </a:r>
            <a:endParaRPr lang="en-US" sz="2400" dirty="0"/>
          </a:p>
        </p:txBody>
      </p:sp>
      <p:sp>
        <p:nvSpPr>
          <p:cNvPr id="5" name="Content Placeholder 4"/>
          <p:cNvSpPr>
            <a:spLocks noGrp="1"/>
          </p:cNvSpPr>
          <p:nvPr>
            <p:ph idx="1"/>
          </p:nvPr>
        </p:nvSpPr>
        <p:spPr>
          <a:xfrm>
            <a:off x="0" y="1044701"/>
            <a:ext cx="6099050" cy="4098800"/>
          </a:xfrm>
        </p:spPr>
        <p:txBody>
          <a:bodyPr>
            <a:normAutofit/>
          </a:bodyPr>
          <a:lstStyle/>
          <a:p>
            <a:r>
              <a:rPr lang="en-US" sz="1600" dirty="0"/>
              <a:t>Breach occurred on Nov 21, 2016 when an employee emailed a spreadsheet to his spouse (who doesn’t work for Boeing) to get help with data formatting. </a:t>
            </a:r>
          </a:p>
          <a:p>
            <a:pPr lvl="1">
              <a:buFontTx/>
              <a:buChar char="-"/>
            </a:pPr>
            <a:r>
              <a:rPr lang="en-US" sz="1400" dirty="0"/>
              <a:t>Employee wasn’t aware of sensitive employees’ data in hidden columns</a:t>
            </a:r>
          </a:p>
          <a:p>
            <a:pPr lvl="2">
              <a:buFontTx/>
              <a:buChar char="-"/>
            </a:pPr>
            <a:r>
              <a:rPr lang="en-US" sz="1400" dirty="0"/>
              <a:t>DOB, SSN	</a:t>
            </a:r>
          </a:p>
          <a:p>
            <a:pPr lvl="1">
              <a:buFontTx/>
              <a:buChar char="-"/>
            </a:pPr>
            <a:r>
              <a:rPr lang="en-US" sz="1400" dirty="0"/>
              <a:t>Other data included </a:t>
            </a:r>
          </a:p>
          <a:p>
            <a:pPr lvl="2">
              <a:buFontTx/>
              <a:buChar char="-"/>
            </a:pPr>
            <a:r>
              <a:rPr lang="en-US" sz="1400" dirty="0"/>
              <a:t>Employee ID, Full Name, Place of Birth, Accounting Department Codes</a:t>
            </a:r>
          </a:p>
          <a:p>
            <a:pPr lvl="1">
              <a:buFontTx/>
              <a:buChar char="-"/>
            </a:pPr>
            <a:r>
              <a:rPr lang="en-US" sz="1400" dirty="0"/>
              <a:t> PII of 36,000 workers exposed</a:t>
            </a:r>
          </a:p>
          <a:p>
            <a:pPr marL="457200" lvl="1" indent="0">
              <a:buNone/>
            </a:pPr>
            <a:r>
              <a:rPr lang="en-US" sz="1400" dirty="0"/>
              <a:t>	-     7,288 Washington Residents</a:t>
            </a:r>
          </a:p>
          <a:p>
            <a:pPr lvl="1">
              <a:buFontTx/>
              <a:buChar char="-"/>
            </a:pPr>
            <a:r>
              <a:rPr lang="en-US" sz="1400" dirty="0"/>
              <a:t>Cost of breach might be as high as $5.7 M </a:t>
            </a:r>
          </a:p>
          <a:p>
            <a:pPr lvl="1">
              <a:buFont typeface="Courier New" panose="02070309020205020404" pitchFamily="49" charset="0"/>
              <a:buChar char="o"/>
            </a:pPr>
            <a:r>
              <a:rPr lang="en-US" sz="1600" dirty="0"/>
              <a:t>Vulnerabilities: </a:t>
            </a:r>
          </a:p>
          <a:p>
            <a:pPr lvl="2">
              <a:buFont typeface="Courier New" panose="02070309020205020404" pitchFamily="49" charset="0"/>
              <a:buChar char="o"/>
            </a:pPr>
            <a:r>
              <a:rPr lang="en-US" sz="1400" dirty="0"/>
              <a:t>Lack of DLP software</a:t>
            </a:r>
          </a:p>
          <a:p>
            <a:pPr lvl="2">
              <a:buFont typeface="Courier New" panose="02070309020205020404" pitchFamily="49" charset="0"/>
              <a:buChar char="o"/>
            </a:pPr>
            <a:r>
              <a:rPr lang="en-US" sz="1400" dirty="0"/>
              <a:t>Lack of adequate employee training</a:t>
            </a:r>
            <a:endParaRPr lang="en-US" sz="1600" dirty="0"/>
          </a:p>
        </p:txBody>
      </p:sp>
      <p:pic>
        <p:nvPicPr>
          <p:cNvPr id="2" name="Picture 1">
            <a:extLst>
              <a:ext uri="{FF2B5EF4-FFF2-40B4-BE49-F238E27FC236}">
                <a16:creationId xmlns:a16="http://schemas.microsoft.com/office/drawing/2014/main" id="{C101F3C7-A645-4F61-BC9A-80483B81B6E7}"/>
              </a:ext>
            </a:extLst>
          </p:cNvPr>
          <p:cNvPicPr>
            <a:picLocks noChangeAspect="1"/>
          </p:cNvPicPr>
          <p:nvPr/>
        </p:nvPicPr>
        <p:blipFill>
          <a:blip r:embed="rId3"/>
          <a:stretch>
            <a:fillRect/>
          </a:stretch>
        </p:blipFill>
        <p:spPr>
          <a:xfrm>
            <a:off x="6557165" y="1655520"/>
            <a:ext cx="2290574" cy="1374346"/>
          </a:xfrm>
          <a:prstGeom prst="rect">
            <a:avLst/>
          </a:prstGeom>
          <a:ln>
            <a:noFill/>
          </a:ln>
          <a:effectLst>
            <a:softEdge rad="112500"/>
          </a:effectLst>
        </p:spPr>
      </p:pic>
    </p:spTree>
    <p:extLst>
      <p:ext uri="{BB962C8B-B14F-4D97-AF65-F5344CB8AC3E}">
        <p14:creationId xmlns:p14="http://schemas.microsoft.com/office/powerpoint/2010/main" val="358677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413610" cy="572644"/>
          </a:xfrm>
        </p:spPr>
        <p:txBody>
          <a:bodyPr>
            <a:noAutofit/>
          </a:bodyPr>
          <a:lstStyle/>
          <a:p>
            <a:pPr algn="ctr"/>
            <a:r>
              <a:rPr lang="en-US" sz="2400" b="1" dirty="0">
                <a:effectLst/>
              </a:rPr>
              <a:t>Boeing</a:t>
            </a:r>
            <a:br>
              <a:rPr lang="en-US" sz="2400" b="1" dirty="0">
                <a:effectLst/>
              </a:rPr>
            </a:br>
            <a:r>
              <a:rPr lang="en-US" sz="2400" b="1" dirty="0">
                <a:effectLst/>
              </a:rPr>
              <a:t>[Control Recommendations]</a:t>
            </a:r>
            <a:endParaRPr lang="en-US" sz="2400" dirty="0"/>
          </a:p>
        </p:txBody>
      </p:sp>
      <p:sp>
        <p:nvSpPr>
          <p:cNvPr id="5" name="Content Placeholder 4"/>
          <p:cNvSpPr>
            <a:spLocks noGrp="1"/>
          </p:cNvSpPr>
          <p:nvPr>
            <p:ph idx="1"/>
          </p:nvPr>
        </p:nvSpPr>
        <p:spPr>
          <a:xfrm>
            <a:off x="0" y="1044699"/>
            <a:ext cx="6413610" cy="4098800"/>
          </a:xfrm>
        </p:spPr>
        <p:txBody>
          <a:bodyPr>
            <a:normAutofit/>
          </a:bodyPr>
          <a:lstStyle/>
          <a:p>
            <a:r>
              <a:rPr lang="en-US" sz="1600" dirty="0"/>
              <a:t>Cloud Based Security Controls</a:t>
            </a:r>
          </a:p>
          <a:p>
            <a:pPr lvl="1"/>
            <a:r>
              <a:rPr lang="en-US" sz="1200" dirty="0"/>
              <a:t>Applying labels to classify various types of data </a:t>
            </a:r>
          </a:p>
          <a:p>
            <a:r>
              <a:rPr lang="en-US" sz="1600" dirty="0"/>
              <a:t>By creating labels, restricting access to contents is possible. </a:t>
            </a:r>
          </a:p>
          <a:p>
            <a:pPr lvl="1"/>
            <a:r>
              <a:rPr lang="en-US" sz="1200" dirty="0"/>
              <a:t>Only authorized employees can open the document or email it. </a:t>
            </a:r>
          </a:p>
          <a:p>
            <a:pPr lvl="1"/>
            <a:r>
              <a:rPr lang="en-US" sz="1200" dirty="0"/>
              <a:t>Only authorized employees in a certain department can edit or print the document</a:t>
            </a:r>
          </a:p>
          <a:p>
            <a:pPr lvl="1"/>
            <a:r>
              <a:rPr lang="en-US" sz="1200" dirty="0"/>
              <a:t>Employees cannot copy sensitive corporate information or forward it an email </a:t>
            </a:r>
            <a:endParaRPr lang="en-US" sz="1400" dirty="0"/>
          </a:p>
          <a:p>
            <a:r>
              <a:rPr lang="en-US" sz="1600" dirty="0"/>
              <a:t>Data Transmission Protection Mechanism</a:t>
            </a:r>
          </a:p>
          <a:p>
            <a:pPr lvl="1"/>
            <a:r>
              <a:rPr lang="en-US" sz="1200" dirty="0"/>
              <a:t>Effective Employee and Security Awareness Training</a:t>
            </a:r>
          </a:p>
          <a:p>
            <a:pPr lvl="1"/>
            <a:r>
              <a:rPr lang="en-US" sz="1200" dirty="0"/>
              <a:t>DLP tools and policies </a:t>
            </a:r>
          </a:p>
          <a:p>
            <a:r>
              <a:rPr lang="en-US" sz="1600" dirty="0"/>
              <a:t>Information Security Monitoring </a:t>
            </a:r>
          </a:p>
          <a:p>
            <a:pPr lvl="1"/>
            <a:r>
              <a:rPr lang="en-US" sz="1200" dirty="0"/>
              <a:t>Real time anomaly detection and behavioral analysis</a:t>
            </a:r>
          </a:p>
          <a:p>
            <a:r>
              <a:rPr lang="en-US" sz="1600" dirty="0"/>
              <a:t>Incident Analysis</a:t>
            </a:r>
          </a:p>
          <a:p>
            <a:pPr lvl="1"/>
            <a:r>
              <a:rPr lang="en-US" sz="1200" dirty="0"/>
              <a:t>Understanding the scope and impact of the breach</a:t>
            </a:r>
            <a:endParaRPr lang="en-US" sz="1600" dirty="0"/>
          </a:p>
          <a:p>
            <a:r>
              <a:rPr lang="en-US" sz="1600" dirty="0"/>
              <a:t>Lessons Learned</a:t>
            </a:r>
          </a:p>
        </p:txBody>
      </p:sp>
      <p:pic>
        <p:nvPicPr>
          <p:cNvPr id="2" name="Picture 1">
            <a:extLst>
              <a:ext uri="{FF2B5EF4-FFF2-40B4-BE49-F238E27FC236}">
                <a16:creationId xmlns:a16="http://schemas.microsoft.com/office/drawing/2014/main" id="{3D12EFDE-6165-467E-AA09-F7CBD94E8C52}"/>
              </a:ext>
            </a:extLst>
          </p:cNvPr>
          <p:cNvPicPr>
            <a:picLocks noChangeAspect="1"/>
          </p:cNvPicPr>
          <p:nvPr/>
        </p:nvPicPr>
        <p:blipFill>
          <a:blip r:embed="rId3"/>
          <a:stretch>
            <a:fillRect/>
          </a:stretch>
        </p:blipFill>
        <p:spPr>
          <a:xfrm>
            <a:off x="6557164" y="1655520"/>
            <a:ext cx="2290576" cy="1374346"/>
          </a:xfrm>
          <a:prstGeom prst="rect">
            <a:avLst/>
          </a:prstGeom>
          <a:ln>
            <a:noFill/>
          </a:ln>
          <a:effectLst>
            <a:softEdge rad="112500"/>
          </a:effectLst>
        </p:spPr>
      </p:pic>
      <p:pic>
        <p:nvPicPr>
          <p:cNvPr id="3" name="Picture 2">
            <a:extLst>
              <a:ext uri="{FF2B5EF4-FFF2-40B4-BE49-F238E27FC236}">
                <a16:creationId xmlns:a16="http://schemas.microsoft.com/office/drawing/2014/main" id="{B8B999F3-1589-4A17-A63D-C9291747C09E}"/>
              </a:ext>
            </a:extLst>
          </p:cNvPr>
          <p:cNvPicPr>
            <a:picLocks noChangeAspect="1"/>
          </p:cNvPicPr>
          <p:nvPr/>
        </p:nvPicPr>
        <p:blipFill>
          <a:blip r:embed="rId4"/>
          <a:stretch>
            <a:fillRect/>
          </a:stretch>
        </p:blipFill>
        <p:spPr>
          <a:xfrm>
            <a:off x="7015280" y="0"/>
            <a:ext cx="2137869" cy="150281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Picture 5">
            <a:extLst>
              <a:ext uri="{FF2B5EF4-FFF2-40B4-BE49-F238E27FC236}">
                <a16:creationId xmlns:a16="http://schemas.microsoft.com/office/drawing/2014/main" id="{38587C8E-48D5-43CE-99B2-40B60830B3A3}"/>
              </a:ext>
            </a:extLst>
          </p:cNvPr>
          <p:cNvPicPr>
            <a:picLocks noChangeAspect="1"/>
          </p:cNvPicPr>
          <p:nvPr/>
        </p:nvPicPr>
        <p:blipFill>
          <a:blip r:embed="rId5"/>
          <a:stretch>
            <a:fillRect/>
          </a:stretch>
        </p:blipFill>
        <p:spPr>
          <a:xfrm>
            <a:off x="6998364" y="3296688"/>
            <a:ext cx="2171700" cy="1846811"/>
          </a:xfrm>
          <a:prstGeom prst="rect">
            <a:avLst/>
          </a:prstGeom>
          <a:ln>
            <a:noFill/>
          </a:ln>
          <a:effectLst>
            <a:softEdge rad="112500"/>
          </a:effectLst>
        </p:spPr>
      </p:pic>
    </p:spTree>
    <p:extLst>
      <p:ext uri="{BB962C8B-B14F-4D97-AF65-F5344CB8AC3E}">
        <p14:creationId xmlns:p14="http://schemas.microsoft.com/office/powerpoint/2010/main" val="208002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5955495" cy="572644"/>
          </a:xfrm>
        </p:spPr>
        <p:txBody>
          <a:bodyPr>
            <a:noAutofit/>
          </a:bodyPr>
          <a:lstStyle/>
          <a:p>
            <a:pPr algn="ctr"/>
            <a:r>
              <a:rPr lang="en-US" sz="2400" b="1" dirty="0">
                <a:effectLst/>
              </a:rPr>
              <a:t>Tesla Data Breach [Insider Attack (INSD)]</a:t>
            </a:r>
            <a:endParaRPr lang="en-US" sz="2400" dirty="0"/>
          </a:p>
        </p:txBody>
      </p:sp>
      <p:sp>
        <p:nvSpPr>
          <p:cNvPr id="5" name="Content Placeholder 4"/>
          <p:cNvSpPr>
            <a:spLocks noGrp="1"/>
          </p:cNvSpPr>
          <p:nvPr>
            <p:ph idx="1"/>
          </p:nvPr>
        </p:nvSpPr>
        <p:spPr>
          <a:xfrm>
            <a:off x="0" y="1044701"/>
            <a:ext cx="6099050" cy="4098800"/>
          </a:xfrm>
        </p:spPr>
        <p:txBody>
          <a:bodyPr>
            <a:normAutofit/>
          </a:bodyPr>
          <a:lstStyle/>
          <a:p>
            <a:r>
              <a:rPr lang="en-US" sz="1600" dirty="0"/>
              <a:t>Breach occurred  beginning of May 17, 2018 due to a disgruntled employee using his trusted access to the company’s network to expose data</a:t>
            </a:r>
            <a:r>
              <a:rPr lang="en-US" sz="1400" dirty="0"/>
              <a:t>. </a:t>
            </a:r>
            <a:endParaRPr lang="en-US" sz="1200" dirty="0"/>
          </a:p>
          <a:p>
            <a:pPr lvl="1">
              <a:buFontTx/>
              <a:buChar char="-"/>
            </a:pPr>
            <a:r>
              <a:rPr lang="en-US" sz="1400" dirty="0"/>
              <a:t>Employee was able to alter Tesla’s manufacturing OS by making direct code changes</a:t>
            </a:r>
          </a:p>
          <a:p>
            <a:pPr lvl="1">
              <a:buFontTx/>
              <a:buChar char="-"/>
            </a:pPr>
            <a:r>
              <a:rPr lang="en-US" sz="1400" dirty="0"/>
              <a:t>Source code was designed to periodically send data to 3</a:t>
            </a:r>
            <a:r>
              <a:rPr lang="en-US" sz="1400" baseline="30000" dirty="0"/>
              <a:t>rd</a:t>
            </a:r>
            <a:r>
              <a:rPr lang="en-US" sz="1400" dirty="0"/>
              <a:t> parties even after he leaves Tesla</a:t>
            </a:r>
          </a:p>
          <a:p>
            <a:pPr lvl="1">
              <a:buFontTx/>
              <a:buChar char="-"/>
            </a:pPr>
            <a:r>
              <a:rPr lang="en-US" sz="1400" dirty="0"/>
              <a:t>Also downloaded sensitive large company data and exported it to third parties</a:t>
            </a:r>
          </a:p>
          <a:p>
            <a:pPr lvl="2">
              <a:buFontTx/>
              <a:buChar char="-"/>
            </a:pPr>
            <a:r>
              <a:rPr lang="en-US" sz="1400" dirty="0"/>
              <a:t>This included trade secrets, financial information, confidential photos, video of Tesla’s manufacturing systems </a:t>
            </a:r>
          </a:p>
          <a:p>
            <a:pPr lvl="1">
              <a:buFontTx/>
              <a:buChar char="-"/>
            </a:pPr>
            <a:r>
              <a:rPr lang="en-US" sz="1400" dirty="0"/>
              <a:t>Tesla filed a lawsuit against the employee for $167 M in damages</a:t>
            </a:r>
            <a:r>
              <a:rPr lang="en-US" sz="1200" dirty="0"/>
              <a:t>. </a:t>
            </a:r>
          </a:p>
          <a:p>
            <a:pPr lvl="1">
              <a:buFont typeface="Courier New" panose="02070309020205020404" pitchFamily="49" charset="0"/>
              <a:buChar char="o"/>
            </a:pPr>
            <a:r>
              <a:rPr lang="en-US" sz="1600" dirty="0"/>
              <a:t>Vulnerabilities: </a:t>
            </a:r>
          </a:p>
          <a:p>
            <a:pPr lvl="2">
              <a:buFont typeface="Courier New" panose="02070309020205020404" pitchFamily="49" charset="0"/>
              <a:buChar char="o"/>
            </a:pPr>
            <a:r>
              <a:rPr lang="en-US" sz="1400" dirty="0"/>
              <a:t>Lack of Effective Insider Monitoring</a:t>
            </a:r>
          </a:p>
          <a:p>
            <a:pPr marL="914400" lvl="2" indent="0">
              <a:buNone/>
            </a:pPr>
            <a:endParaRPr lang="en-US" sz="1400" dirty="0"/>
          </a:p>
        </p:txBody>
      </p:sp>
      <p:pic>
        <p:nvPicPr>
          <p:cNvPr id="2" name="Picture 1">
            <a:extLst>
              <a:ext uri="{FF2B5EF4-FFF2-40B4-BE49-F238E27FC236}">
                <a16:creationId xmlns:a16="http://schemas.microsoft.com/office/drawing/2014/main" id="{87926464-12CE-42AE-9742-2F1EEC1BC09B}"/>
              </a:ext>
            </a:extLst>
          </p:cNvPr>
          <p:cNvPicPr>
            <a:picLocks noChangeAspect="1"/>
          </p:cNvPicPr>
          <p:nvPr/>
        </p:nvPicPr>
        <p:blipFill>
          <a:blip r:embed="rId2"/>
          <a:stretch>
            <a:fillRect/>
          </a:stretch>
        </p:blipFill>
        <p:spPr>
          <a:xfrm>
            <a:off x="6557165" y="1655519"/>
            <a:ext cx="2290575" cy="1374345"/>
          </a:xfrm>
          <a:prstGeom prst="rect">
            <a:avLst/>
          </a:prstGeom>
          <a:ln>
            <a:noFill/>
          </a:ln>
          <a:effectLst>
            <a:softEdge rad="112500"/>
          </a:effectLst>
        </p:spPr>
      </p:pic>
    </p:spTree>
    <p:extLst>
      <p:ext uri="{BB962C8B-B14F-4D97-AF65-F5344CB8AC3E}">
        <p14:creationId xmlns:p14="http://schemas.microsoft.com/office/powerpoint/2010/main" val="274027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5939" y="128470"/>
            <a:ext cx="5955495" cy="725349"/>
          </a:xfrm>
        </p:spPr>
        <p:txBody>
          <a:bodyPr>
            <a:noAutofit/>
          </a:bodyPr>
          <a:lstStyle/>
          <a:p>
            <a:pPr algn="ctr"/>
            <a:r>
              <a:rPr lang="en-US" sz="2400" b="1" dirty="0">
                <a:effectLst/>
              </a:rPr>
              <a:t>Tesla</a:t>
            </a:r>
            <a:br>
              <a:rPr lang="en-US" sz="2400" b="1" dirty="0">
                <a:effectLst/>
              </a:rPr>
            </a:br>
            <a:r>
              <a:rPr lang="en-US" sz="2400" b="1" dirty="0">
                <a:effectLst/>
              </a:rPr>
              <a:t>[Control Recommendations]</a:t>
            </a:r>
            <a:endParaRPr lang="en-US" sz="2400" dirty="0"/>
          </a:p>
        </p:txBody>
      </p:sp>
      <p:sp>
        <p:nvSpPr>
          <p:cNvPr id="5" name="Content Placeholder 4"/>
          <p:cNvSpPr>
            <a:spLocks noGrp="1"/>
          </p:cNvSpPr>
          <p:nvPr>
            <p:ph idx="1"/>
          </p:nvPr>
        </p:nvSpPr>
        <p:spPr>
          <a:xfrm>
            <a:off x="0" y="1044701"/>
            <a:ext cx="5955495" cy="4098800"/>
          </a:xfrm>
        </p:spPr>
        <p:txBody>
          <a:bodyPr>
            <a:normAutofit/>
          </a:bodyPr>
          <a:lstStyle/>
          <a:p>
            <a:r>
              <a:rPr lang="en-US" sz="1600" dirty="0"/>
              <a:t>The process for asset monitoring and tracking is a primary key to identify an inside attack. </a:t>
            </a:r>
          </a:p>
          <a:p>
            <a:r>
              <a:rPr lang="en-US" sz="1600" dirty="0"/>
              <a:t>Deterrence controls and protective technologies </a:t>
            </a:r>
          </a:p>
          <a:p>
            <a:pPr lvl="1"/>
            <a:r>
              <a:rPr lang="en-US" sz="1200" dirty="0"/>
              <a:t>Separation of duties</a:t>
            </a:r>
          </a:p>
          <a:p>
            <a:pPr lvl="1"/>
            <a:r>
              <a:rPr lang="en-US" sz="1200" dirty="0"/>
              <a:t>Insider Monitoring and enforcing policies</a:t>
            </a:r>
          </a:p>
          <a:p>
            <a:pPr lvl="1"/>
            <a:r>
              <a:rPr lang="en-US" sz="1200" dirty="0"/>
              <a:t>Fostering a culture of open discussion </a:t>
            </a:r>
          </a:p>
          <a:p>
            <a:pPr lvl="1"/>
            <a:r>
              <a:rPr lang="en-US" sz="1200" dirty="0"/>
              <a:t>DLP, IAM, and encryption technologies</a:t>
            </a:r>
          </a:p>
          <a:p>
            <a:r>
              <a:rPr lang="en-US" sz="1600" dirty="0"/>
              <a:t>Detection Controls</a:t>
            </a:r>
          </a:p>
          <a:p>
            <a:pPr lvl="1"/>
            <a:r>
              <a:rPr lang="en-US" sz="1200" dirty="0"/>
              <a:t>Some of these tools include intrusion detection and prevention systems (IDS/IPS), log management, and security Information and event Management (SIEM) </a:t>
            </a:r>
          </a:p>
          <a:p>
            <a:r>
              <a:rPr lang="en-US" sz="1600" dirty="0"/>
              <a:t>Incident Analysis</a:t>
            </a:r>
          </a:p>
          <a:p>
            <a:pPr lvl="1"/>
            <a:r>
              <a:rPr lang="en-US" sz="1200" dirty="0"/>
              <a:t>Understanding the scope of the breach</a:t>
            </a:r>
          </a:p>
          <a:p>
            <a:pPr lvl="1"/>
            <a:r>
              <a:rPr lang="en-US" sz="1200" dirty="0"/>
              <a:t>strategies to resume business and stay in the market. </a:t>
            </a:r>
          </a:p>
          <a:p>
            <a:r>
              <a:rPr lang="en-US" sz="1600" dirty="0"/>
              <a:t>Lessons Learned</a:t>
            </a:r>
          </a:p>
          <a:p>
            <a:pPr marL="0" indent="0">
              <a:buNone/>
            </a:pPr>
            <a:endParaRPr lang="en-US" sz="1400" dirty="0"/>
          </a:p>
        </p:txBody>
      </p:sp>
      <p:pic>
        <p:nvPicPr>
          <p:cNvPr id="2" name="Picture 1">
            <a:extLst>
              <a:ext uri="{FF2B5EF4-FFF2-40B4-BE49-F238E27FC236}">
                <a16:creationId xmlns:a16="http://schemas.microsoft.com/office/drawing/2014/main" id="{3D12EFDE-6165-467E-AA09-F7CBD94E8C52}"/>
              </a:ext>
            </a:extLst>
          </p:cNvPr>
          <p:cNvPicPr>
            <a:picLocks noChangeAspect="1"/>
          </p:cNvPicPr>
          <p:nvPr/>
        </p:nvPicPr>
        <p:blipFill>
          <a:blip r:embed="rId3"/>
          <a:stretch>
            <a:fillRect/>
          </a:stretch>
        </p:blipFill>
        <p:spPr>
          <a:xfrm>
            <a:off x="6557164" y="1655520"/>
            <a:ext cx="2290576" cy="1374346"/>
          </a:xfrm>
          <a:prstGeom prst="rect">
            <a:avLst/>
          </a:prstGeom>
          <a:ln>
            <a:noFill/>
          </a:ln>
          <a:effectLst>
            <a:softEdge rad="112500"/>
          </a:effectLst>
        </p:spPr>
      </p:pic>
    </p:spTree>
    <p:extLst>
      <p:ext uri="{BB962C8B-B14F-4D97-AF65-F5344CB8AC3E}">
        <p14:creationId xmlns:p14="http://schemas.microsoft.com/office/powerpoint/2010/main" val="267558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A72FAF-3875-4B64-B8B5-70388D99A08A}"/>
              </a:ext>
            </a:extLst>
          </p:cNvPr>
          <p:cNvPicPr>
            <a:picLocks noChangeAspect="1"/>
          </p:cNvPicPr>
          <p:nvPr/>
        </p:nvPicPr>
        <p:blipFill>
          <a:blip r:embed="rId2"/>
          <a:stretch>
            <a:fillRect/>
          </a:stretch>
        </p:blipFill>
        <p:spPr>
          <a:xfrm>
            <a:off x="6557165" y="1655519"/>
            <a:ext cx="2290575" cy="1438581"/>
          </a:xfrm>
          <a:prstGeom prst="rect">
            <a:avLst/>
          </a:prstGeom>
          <a:ln>
            <a:noFill/>
          </a:ln>
          <a:effectLst>
            <a:softEdge rad="112500"/>
          </a:effectLst>
        </p:spPr>
      </p:pic>
      <p:sp>
        <p:nvSpPr>
          <p:cNvPr id="4" name="Title 3"/>
          <p:cNvSpPr>
            <a:spLocks noGrp="1"/>
          </p:cNvSpPr>
          <p:nvPr>
            <p:ph type="title"/>
          </p:nvPr>
        </p:nvSpPr>
        <p:spPr>
          <a:xfrm>
            <a:off x="448965" y="281175"/>
            <a:ext cx="5955495" cy="572644"/>
          </a:xfrm>
        </p:spPr>
        <p:txBody>
          <a:bodyPr>
            <a:noAutofit/>
          </a:bodyPr>
          <a:lstStyle/>
          <a:p>
            <a:pPr algn="ctr"/>
            <a:r>
              <a:rPr lang="en-US" sz="2400" b="1" dirty="0">
                <a:effectLst/>
              </a:rPr>
              <a:t>Michigan Medicine, University of Michigan Data Breach [Portable Device (PORT)]</a:t>
            </a:r>
            <a:endParaRPr lang="en-US" sz="2400" dirty="0"/>
          </a:p>
        </p:txBody>
      </p:sp>
      <p:sp>
        <p:nvSpPr>
          <p:cNvPr id="5" name="Content Placeholder 4"/>
          <p:cNvSpPr>
            <a:spLocks noGrp="1"/>
          </p:cNvSpPr>
          <p:nvPr>
            <p:ph idx="1"/>
          </p:nvPr>
        </p:nvSpPr>
        <p:spPr>
          <a:xfrm>
            <a:off x="0" y="1044701"/>
            <a:ext cx="6404460" cy="4098800"/>
          </a:xfrm>
        </p:spPr>
        <p:txBody>
          <a:bodyPr>
            <a:normAutofit/>
          </a:bodyPr>
          <a:lstStyle/>
          <a:p>
            <a:r>
              <a:rPr lang="en-US" sz="1600" dirty="0"/>
              <a:t>Breach occurred on June 3</a:t>
            </a:r>
            <a:r>
              <a:rPr lang="en-US" sz="1600" baseline="30000" dirty="0"/>
              <a:t>rd</a:t>
            </a:r>
            <a:r>
              <a:rPr lang="en-US" sz="1600" dirty="0"/>
              <a:t>, 2018 when an employee’s personal laptop was stolen from employee’s car.</a:t>
            </a:r>
          </a:p>
          <a:p>
            <a:pPr lvl="1"/>
            <a:r>
              <a:rPr lang="en-US" sz="1600" dirty="0"/>
              <a:t>Laptop hard drive was not encrypted.</a:t>
            </a:r>
          </a:p>
          <a:p>
            <a:pPr lvl="1"/>
            <a:r>
              <a:rPr lang="en-US" sz="1600" dirty="0"/>
              <a:t>Contained health and medical research records for approximately 870 patients.</a:t>
            </a:r>
          </a:p>
          <a:p>
            <a:pPr lvl="1"/>
            <a:r>
              <a:rPr lang="en-US" sz="1600" dirty="0"/>
              <a:t>Employee violated policies by downloading research data onto personal devices  also storing research data on unencrypted media.</a:t>
            </a:r>
          </a:p>
          <a:p>
            <a:pPr lvl="1"/>
            <a:r>
              <a:rPr lang="en-US" sz="1600" dirty="0"/>
              <a:t>Data included patient names, birthdates, gender, race, diagnosis, and treatment-related information.</a:t>
            </a:r>
          </a:p>
        </p:txBody>
      </p:sp>
    </p:spTree>
    <p:extLst>
      <p:ext uri="{BB962C8B-B14F-4D97-AF65-F5344CB8AC3E}">
        <p14:creationId xmlns:p14="http://schemas.microsoft.com/office/powerpoint/2010/main" val="3241466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 of the Azure Information Protection bar in Excel">
            <a:extLst>
              <a:ext uri="{FF2B5EF4-FFF2-40B4-BE49-F238E27FC236}">
                <a16:creationId xmlns:a16="http://schemas.microsoft.com/office/drawing/2014/main" id="{B3FE5965-B753-409E-8F3F-C4ACC0BFCC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360" y="3254210"/>
            <a:ext cx="4886560" cy="194401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448965" y="17714"/>
            <a:ext cx="5955495" cy="725349"/>
          </a:xfrm>
        </p:spPr>
        <p:txBody>
          <a:bodyPr>
            <a:noAutofit/>
          </a:bodyPr>
          <a:lstStyle/>
          <a:p>
            <a:pPr algn="ctr"/>
            <a:r>
              <a:rPr lang="en-US" sz="2400" b="1" dirty="0">
                <a:effectLst/>
              </a:rPr>
              <a:t>Michigan Medicine, University of Michigan</a:t>
            </a:r>
            <a:br>
              <a:rPr lang="en-US" sz="2400" b="1" dirty="0">
                <a:effectLst/>
              </a:rPr>
            </a:br>
            <a:r>
              <a:rPr lang="en-US" sz="2400" b="1" dirty="0">
                <a:effectLst/>
              </a:rPr>
              <a:t>[Control Recommendations]</a:t>
            </a:r>
            <a:endParaRPr lang="en-US" sz="2400" dirty="0"/>
          </a:p>
        </p:txBody>
      </p:sp>
      <p:pic>
        <p:nvPicPr>
          <p:cNvPr id="2" name="Picture 1">
            <a:extLst>
              <a:ext uri="{FF2B5EF4-FFF2-40B4-BE49-F238E27FC236}">
                <a16:creationId xmlns:a16="http://schemas.microsoft.com/office/drawing/2014/main" id="{3D12EFDE-6165-467E-AA09-F7CBD94E8C52}"/>
              </a:ext>
            </a:extLst>
          </p:cNvPr>
          <p:cNvPicPr>
            <a:picLocks noChangeAspect="1"/>
          </p:cNvPicPr>
          <p:nvPr/>
        </p:nvPicPr>
        <p:blipFill>
          <a:blip r:embed="rId4"/>
          <a:stretch>
            <a:fillRect/>
          </a:stretch>
        </p:blipFill>
        <p:spPr>
          <a:xfrm>
            <a:off x="6557164" y="1655520"/>
            <a:ext cx="2290576" cy="1374346"/>
          </a:xfrm>
          <a:prstGeom prst="rect">
            <a:avLst/>
          </a:prstGeom>
          <a:ln>
            <a:noFill/>
          </a:ln>
          <a:effectLst>
            <a:softEdge rad="112500"/>
          </a:effectLst>
        </p:spPr>
      </p:pic>
      <p:sp>
        <p:nvSpPr>
          <p:cNvPr id="3" name="TextBox 2">
            <a:extLst>
              <a:ext uri="{FF2B5EF4-FFF2-40B4-BE49-F238E27FC236}">
                <a16:creationId xmlns:a16="http://schemas.microsoft.com/office/drawing/2014/main" id="{025EFA43-97A3-4709-AA6B-28660535C066}"/>
              </a:ext>
            </a:extLst>
          </p:cNvPr>
          <p:cNvSpPr txBox="1"/>
          <p:nvPr/>
        </p:nvSpPr>
        <p:spPr>
          <a:xfrm>
            <a:off x="0" y="797020"/>
            <a:ext cx="6511434" cy="440120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50000"/>
                  </a:schemeClr>
                </a:solidFill>
              </a:rPr>
              <a:t>Data Identification, Classification, Labeling</a:t>
            </a:r>
          </a:p>
          <a:p>
            <a:pPr marL="742950" lvl="1" indent="-285750">
              <a:buFont typeface="Arial" panose="020B0604020202020204" pitchFamily="34" charset="0"/>
              <a:buChar char="•"/>
            </a:pPr>
            <a:r>
              <a:rPr lang="en-US" sz="1400" dirty="0">
                <a:solidFill>
                  <a:schemeClr val="accent1">
                    <a:lumMod val="50000"/>
                  </a:schemeClr>
                </a:solidFill>
              </a:rPr>
              <a:t>Restrict sensitive data</a:t>
            </a:r>
          </a:p>
          <a:p>
            <a:pPr marL="742950" lvl="1" indent="-285750">
              <a:buFont typeface="Arial" panose="020B0604020202020204" pitchFamily="34" charset="0"/>
              <a:buChar char="•"/>
            </a:pPr>
            <a:endParaRPr lang="en-US" sz="1600" dirty="0">
              <a:solidFill>
                <a:schemeClr val="accent1">
                  <a:lumMod val="50000"/>
                </a:schemeClr>
              </a:solidFill>
            </a:endParaRPr>
          </a:p>
          <a:p>
            <a:pPr marL="285750" indent="-285750">
              <a:buFont typeface="Arial" panose="020B0604020202020204" pitchFamily="34" charset="0"/>
              <a:buChar char="•"/>
            </a:pPr>
            <a:r>
              <a:rPr lang="en-US" sz="1600" dirty="0">
                <a:solidFill>
                  <a:schemeClr val="accent1">
                    <a:lumMod val="50000"/>
                  </a:schemeClr>
                </a:solidFill>
              </a:rPr>
              <a:t>Enterprise Mobility Management</a:t>
            </a:r>
          </a:p>
          <a:p>
            <a:pPr marL="742950" lvl="1" indent="-285750">
              <a:buFont typeface="Arial" panose="020B0604020202020204" pitchFamily="34" charset="0"/>
              <a:buChar char="•"/>
            </a:pPr>
            <a:r>
              <a:rPr lang="en-US" sz="1400" dirty="0">
                <a:solidFill>
                  <a:schemeClr val="accent1">
                    <a:lumMod val="50000"/>
                  </a:schemeClr>
                </a:solidFill>
              </a:rPr>
              <a:t>Force full disk encryption</a:t>
            </a:r>
          </a:p>
          <a:p>
            <a:pPr marL="742950" lvl="1" indent="-285750">
              <a:buFont typeface="Arial" panose="020B0604020202020204" pitchFamily="34" charset="0"/>
              <a:buChar char="•"/>
            </a:pPr>
            <a:r>
              <a:rPr lang="en-US" sz="1400" dirty="0">
                <a:solidFill>
                  <a:schemeClr val="accent1">
                    <a:lumMod val="50000"/>
                  </a:schemeClr>
                </a:solidFill>
              </a:rPr>
              <a:t>Remote wipe</a:t>
            </a:r>
          </a:p>
          <a:p>
            <a:pPr marL="742950" lvl="1" indent="-285750">
              <a:buFont typeface="Arial" panose="020B0604020202020204" pitchFamily="34" charset="0"/>
              <a:buChar char="•"/>
            </a:pPr>
            <a:endParaRPr lang="en-US" sz="1600" dirty="0">
              <a:solidFill>
                <a:schemeClr val="accent1">
                  <a:lumMod val="50000"/>
                </a:schemeClr>
              </a:solidFill>
            </a:endParaRPr>
          </a:p>
          <a:p>
            <a:pPr marL="285750" indent="-285750">
              <a:buFont typeface="Arial" panose="020B0604020202020204" pitchFamily="34" charset="0"/>
              <a:buChar char="•"/>
            </a:pPr>
            <a:r>
              <a:rPr lang="en-US" sz="1600" dirty="0">
                <a:solidFill>
                  <a:schemeClr val="accent1">
                    <a:lumMod val="50000"/>
                  </a:schemeClr>
                </a:solidFill>
              </a:rPr>
              <a:t>Rogue Device Identification</a:t>
            </a:r>
          </a:p>
          <a:p>
            <a:pPr marL="285750" indent="-285750">
              <a:buFont typeface="Arial" panose="020B0604020202020204" pitchFamily="34" charset="0"/>
              <a:buChar char="•"/>
            </a:pPr>
            <a:endParaRPr lang="en-US" sz="1600" dirty="0">
              <a:solidFill>
                <a:schemeClr val="accent1">
                  <a:lumMod val="50000"/>
                </a:schemeClr>
              </a:solidFill>
            </a:endParaRPr>
          </a:p>
          <a:p>
            <a:pPr marL="285750" indent="-285750">
              <a:buFont typeface="Arial" panose="020B0604020202020204" pitchFamily="34" charset="0"/>
              <a:buChar char="•"/>
            </a:pPr>
            <a:r>
              <a:rPr lang="en-US" sz="1600" dirty="0">
                <a:solidFill>
                  <a:schemeClr val="accent1">
                    <a:lumMod val="50000"/>
                  </a:schemeClr>
                </a:solidFill>
              </a:rPr>
              <a:t>One of the primary risks for companies?  - End users</a:t>
            </a:r>
          </a:p>
          <a:p>
            <a:pPr marL="285750" indent="-285750">
              <a:buFont typeface="Arial" panose="020B0604020202020204" pitchFamily="34" charset="0"/>
              <a:buChar char="•"/>
            </a:pPr>
            <a:endParaRPr lang="en-US" sz="1600" dirty="0">
              <a:solidFill>
                <a:schemeClr val="accent1">
                  <a:lumMod val="50000"/>
                </a:schemeClr>
              </a:solidFill>
            </a:endParaRPr>
          </a:p>
          <a:p>
            <a:pPr marL="285750" indent="-285750">
              <a:buFont typeface="Arial" panose="020B0604020202020204" pitchFamily="34" charset="0"/>
              <a:buChar char="•"/>
            </a:pPr>
            <a:r>
              <a:rPr lang="en-US" sz="1600" dirty="0">
                <a:solidFill>
                  <a:schemeClr val="accent1">
                    <a:lumMod val="50000"/>
                  </a:schemeClr>
                </a:solidFill>
              </a:rPr>
              <a:t>Establishing policy is not enough</a:t>
            </a:r>
          </a:p>
          <a:p>
            <a:pPr lvl="1"/>
            <a:r>
              <a:rPr lang="en-US" sz="1400" dirty="0">
                <a:solidFill>
                  <a:schemeClr val="accent1">
                    <a:lumMod val="50000"/>
                  </a:schemeClr>
                </a:solidFill>
              </a:rPr>
              <a:t>-      Training and consequences</a:t>
            </a:r>
          </a:p>
          <a:p>
            <a:pPr lvl="1"/>
            <a:endParaRPr lang="en-US" sz="1400" dirty="0">
              <a:solidFill>
                <a:schemeClr val="accent1">
                  <a:lumMod val="50000"/>
                </a:schemeClr>
              </a:solidFill>
            </a:endParaRPr>
          </a:p>
          <a:p>
            <a:pPr marL="285750" indent="-285750">
              <a:buFontTx/>
              <a:buChar char="-"/>
            </a:pPr>
            <a:r>
              <a:rPr lang="en-US" sz="1600" dirty="0">
                <a:solidFill>
                  <a:schemeClr val="accent1">
                    <a:lumMod val="50000"/>
                  </a:schemeClr>
                </a:solidFill>
              </a:rPr>
              <a:t>Logging</a:t>
            </a:r>
          </a:p>
          <a:p>
            <a:pPr marL="742950" lvl="1" indent="-285750">
              <a:buFontTx/>
              <a:buChar char="-"/>
            </a:pPr>
            <a:r>
              <a:rPr lang="en-US" sz="1400" dirty="0">
                <a:solidFill>
                  <a:schemeClr val="accent1">
                    <a:lumMod val="50000"/>
                  </a:schemeClr>
                </a:solidFill>
              </a:rPr>
              <a:t>SIEM system </a:t>
            </a:r>
          </a:p>
          <a:p>
            <a:pPr marL="742950" lvl="1" indent="-285750">
              <a:buFontTx/>
              <a:buChar char="-"/>
            </a:pPr>
            <a:endParaRPr lang="en-US" sz="1400" dirty="0">
              <a:solidFill>
                <a:schemeClr val="accent1">
                  <a:lumMod val="50000"/>
                </a:schemeClr>
              </a:solidFill>
            </a:endParaRPr>
          </a:p>
          <a:p>
            <a:pPr marL="285750" indent="-285750">
              <a:buFontTx/>
              <a:buChar char="-"/>
            </a:pPr>
            <a:r>
              <a:rPr lang="en-US" sz="1600" dirty="0">
                <a:solidFill>
                  <a:schemeClr val="accent1">
                    <a:lumMod val="50000"/>
                  </a:schemeClr>
                </a:solidFill>
              </a:rPr>
              <a:t>Audit, Audit, Audit</a:t>
            </a:r>
          </a:p>
        </p:txBody>
      </p:sp>
    </p:spTree>
    <p:extLst>
      <p:ext uri="{BB962C8B-B14F-4D97-AF65-F5344CB8AC3E}">
        <p14:creationId xmlns:p14="http://schemas.microsoft.com/office/powerpoint/2010/main" val="2145028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1602</TotalTime>
  <Words>1618</Words>
  <Application>Microsoft Office PowerPoint</Application>
  <PresentationFormat>On-screen Show (16:9)</PresentationFormat>
  <Paragraphs>169</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Office Theme</vt:lpstr>
      <vt:lpstr>Operational Cyber Security Management   Cyber Breach Cases Research and Control Recommendations </vt:lpstr>
      <vt:lpstr>The National Bank of Blacksburg Data Breach [Hacking or malware (HACK)]</vt:lpstr>
      <vt:lpstr>The National Bank of Blacksburg  [Control Recommendations]</vt:lpstr>
      <vt:lpstr>Boeing Data Breach  [Unintended Disclosure (DISC)]</vt:lpstr>
      <vt:lpstr>Boeing [Control Recommendations]</vt:lpstr>
      <vt:lpstr>Tesla Data Breach [Insider Attack (INSD)]</vt:lpstr>
      <vt:lpstr>Tesla [Control Recommendations]</vt:lpstr>
      <vt:lpstr>Michigan Medicine, University of Michigan Data Breach [Portable Device (PORT)]</vt:lpstr>
      <vt:lpstr>Michigan Medicine, University of Michigan [Control Recommendations]</vt:lpstr>
      <vt:lpstr>Jason’s Deli Data Breach  [Payment Card Fraud (CARD)]</vt:lpstr>
      <vt:lpstr>Jason’s Deli [Control Recommendations]</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Natnael kebede</cp:lastModifiedBy>
  <cp:revision>227</cp:revision>
  <dcterms:created xsi:type="dcterms:W3CDTF">2013-08-21T19:17:07Z</dcterms:created>
  <dcterms:modified xsi:type="dcterms:W3CDTF">2019-08-12T23:13:52Z</dcterms:modified>
</cp:coreProperties>
</file>