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8" r:id="rId4"/>
    <p:sldId id="269" r:id="rId5"/>
    <p:sldId id="270" r:id="rId6"/>
    <p:sldId id="263" r:id="rId7"/>
    <p:sldId id="259" r:id="rId8"/>
    <p:sldId id="264" r:id="rId9"/>
    <p:sldId id="267" r:id="rId10"/>
    <p:sldId id="265" r:id="rId11"/>
    <p:sldId id="262" r:id="rId12"/>
    <p:sldId id="266"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sldNum" sz="quarter" idx="11"/>
          </p:nvPr>
        </p:nvSpPr>
        <p:spPr>
          <a:ln/>
        </p:spPr>
        <p:txBody>
          <a:bodyPr/>
          <a:lstStyle>
            <a:lvl1pPr>
              <a:defRPr/>
            </a:lvl1pPr>
          </a:lstStyle>
          <a:p>
            <a:fld id="{16B2AD54-A4B9-A849-B243-7293D4FE5D08}" type="slidenum">
              <a:rPr lang="en-US" smtClean="0"/>
              <a:pPr/>
              <a:t>‹#›</a:t>
            </a:fld>
            <a:endParaRPr lang="en-US"/>
          </a:p>
        </p:txBody>
      </p:sp>
    </p:spTree>
    <p:extLst>
      <p:ext uri="{BB962C8B-B14F-4D97-AF65-F5344CB8AC3E}">
        <p14:creationId xmlns:p14="http://schemas.microsoft.com/office/powerpoint/2010/main" val="414981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sldNum" sz="quarter" idx="11"/>
          </p:nvPr>
        </p:nvSpPr>
        <p:spPr>
          <a:ln/>
        </p:spPr>
        <p:txBody>
          <a:bodyPr/>
          <a:lstStyle>
            <a:lvl1pPr>
              <a:defRPr/>
            </a:lvl1pPr>
          </a:lstStyle>
          <a:p>
            <a:fld id="{16B2AD54-A4B9-A849-B243-7293D4FE5D08}" type="slidenum">
              <a:rPr lang="en-US" smtClean="0"/>
              <a:pPr/>
              <a:t>‹#›</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988186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538288" y="0"/>
            <a:ext cx="689451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9459" name="Rectangle 3"/>
          <p:cNvSpPr>
            <a:spLocks noGrp="1" noChangeArrowheads="1"/>
          </p:cNvSpPr>
          <p:nvPr>
            <p:ph type="body" idx="1"/>
          </p:nvPr>
        </p:nvSpPr>
        <p:spPr bwMode="auto">
          <a:xfrm>
            <a:off x="685800" y="1371600"/>
            <a:ext cx="77724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1" name="Rectangle 5"/>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0000FF"/>
                </a:solidFill>
              </a:defRPr>
            </a:lvl1pPr>
          </a:lstStyle>
          <a:p>
            <a:fld id="{16B2AD54-A4B9-A849-B243-7293D4FE5D08}" type="slidenum">
              <a:rPr lang="en-US" smtClean="0"/>
              <a:pPr/>
              <a:t>‹#›</a:t>
            </a:fld>
            <a:endParaRPr lang="en-US"/>
          </a:p>
        </p:txBody>
      </p:sp>
      <p:sp>
        <p:nvSpPr>
          <p:cNvPr id="19462" name="Rectangle 6"/>
          <p:cNvSpPr>
            <a:spLocks noChangeArrowheads="1"/>
          </p:cNvSpPr>
          <p:nvPr/>
        </p:nvSpPr>
        <p:spPr bwMode="auto">
          <a:xfrm>
            <a:off x="0" y="1143000"/>
            <a:ext cx="9144000" cy="76200"/>
          </a:xfrm>
          <a:prstGeom prst="rect">
            <a:avLst/>
          </a:prstGeom>
          <a:gradFill rotWithShape="0">
            <a:gsLst>
              <a:gs pos="0">
                <a:srgbClr val="FF0000"/>
              </a:gs>
              <a:gs pos="100000">
                <a:srgbClr val="0000FF"/>
              </a:gs>
            </a:gsLst>
            <a:lin ang="0" scaled="1"/>
          </a:gradFill>
          <a:ln w="9525">
            <a:solidFill>
              <a:schemeClr val="tx1"/>
            </a:solidFill>
            <a:miter lim="800000"/>
            <a:headEnd/>
            <a:tailEnd/>
          </a:ln>
        </p:spPr>
        <p:txBody>
          <a:bodyPr wrap="none" anchor="ctr"/>
          <a:lstStyle/>
          <a:p>
            <a:endParaRPr lang="en-US"/>
          </a:p>
        </p:txBody>
      </p:sp>
      <p:pic>
        <p:nvPicPr>
          <p:cNvPr id="19463" name="Picture 7" descr="CSELogobluenblack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8613"/>
            <a:ext cx="1289050" cy="493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hangingPunct="1">
        <a:spcBef>
          <a:spcPct val="0"/>
        </a:spcBef>
        <a:spcAft>
          <a:spcPct val="0"/>
        </a:spcAft>
        <a:defRPr sz="4000">
          <a:solidFill>
            <a:srgbClr val="0000FF"/>
          </a:solidFill>
          <a:latin typeface="+mj-lt"/>
          <a:ea typeface="ＭＳ Ｐゴシック" pitchFamily="-110" charset="-128"/>
          <a:cs typeface="ＭＳ Ｐゴシック" pitchFamily="-110" charset="-128"/>
        </a:defRPr>
      </a:lvl1pPr>
      <a:lvl2pPr algn="ctr" rtl="0" eaLnBrk="1" fontAlgn="base" hangingPunct="1">
        <a:spcBef>
          <a:spcPct val="0"/>
        </a:spcBef>
        <a:spcAft>
          <a:spcPct val="0"/>
        </a:spcAft>
        <a:defRPr sz="4000">
          <a:solidFill>
            <a:srgbClr val="0000FF"/>
          </a:solidFill>
          <a:latin typeface="Times New Roman" pitchFamily="-109" charset="0"/>
          <a:ea typeface="ＭＳ Ｐゴシック" pitchFamily="-110" charset="-128"/>
          <a:cs typeface="ＭＳ Ｐゴシック" pitchFamily="-110" charset="-128"/>
        </a:defRPr>
      </a:lvl2pPr>
      <a:lvl3pPr algn="ctr" rtl="0" eaLnBrk="1" fontAlgn="base" hangingPunct="1">
        <a:spcBef>
          <a:spcPct val="0"/>
        </a:spcBef>
        <a:spcAft>
          <a:spcPct val="0"/>
        </a:spcAft>
        <a:defRPr sz="4000">
          <a:solidFill>
            <a:srgbClr val="0000FF"/>
          </a:solidFill>
          <a:latin typeface="Times New Roman" pitchFamily="-109" charset="0"/>
          <a:ea typeface="ＭＳ Ｐゴシック" pitchFamily="-110" charset="-128"/>
          <a:cs typeface="ＭＳ Ｐゴシック" pitchFamily="-110" charset="-128"/>
        </a:defRPr>
      </a:lvl3pPr>
      <a:lvl4pPr algn="ctr" rtl="0" eaLnBrk="1" fontAlgn="base" hangingPunct="1">
        <a:spcBef>
          <a:spcPct val="0"/>
        </a:spcBef>
        <a:spcAft>
          <a:spcPct val="0"/>
        </a:spcAft>
        <a:defRPr sz="4000">
          <a:solidFill>
            <a:srgbClr val="0000FF"/>
          </a:solidFill>
          <a:latin typeface="Times New Roman" pitchFamily="-109" charset="0"/>
          <a:ea typeface="ＭＳ Ｐゴシック" pitchFamily="-110" charset="-128"/>
          <a:cs typeface="ＭＳ Ｐゴシック" pitchFamily="-110" charset="-128"/>
        </a:defRPr>
      </a:lvl4pPr>
      <a:lvl5pPr algn="ctr" rtl="0" eaLnBrk="1" fontAlgn="base" hangingPunct="1">
        <a:spcBef>
          <a:spcPct val="0"/>
        </a:spcBef>
        <a:spcAft>
          <a:spcPct val="0"/>
        </a:spcAft>
        <a:defRPr sz="4000">
          <a:solidFill>
            <a:srgbClr val="0000FF"/>
          </a:solidFill>
          <a:latin typeface="Times New Roman" pitchFamily="-109" charset="0"/>
          <a:ea typeface="ＭＳ Ｐゴシック" pitchFamily="-110" charset="-128"/>
          <a:cs typeface="ＭＳ Ｐゴシック" pitchFamily="-110" charset="-128"/>
        </a:defRPr>
      </a:lvl5pPr>
      <a:lvl6pPr marL="457200" algn="ctr" rtl="0" eaLnBrk="1" fontAlgn="base" hangingPunct="1">
        <a:spcBef>
          <a:spcPct val="0"/>
        </a:spcBef>
        <a:spcAft>
          <a:spcPct val="0"/>
        </a:spcAft>
        <a:defRPr sz="4000">
          <a:solidFill>
            <a:srgbClr val="0000FF"/>
          </a:solidFill>
          <a:latin typeface="Times New Roman" pitchFamily="-109" charset="0"/>
        </a:defRPr>
      </a:lvl6pPr>
      <a:lvl7pPr marL="914400" algn="ctr" rtl="0" eaLnBrk="1" fontAlgn="base" hangingPunct="1">
        <a:spcBef>
          <a:spcPct val="0"/>
        </a:spcBef>
        <a:spcAft>
          <a:spcPct val="0"/>
        </a:spcAft>
        <a:defRPr sz="4000">
          <a:solidFill>
            <a:srgbClr val="0000FF"/>
          </a:solidFill>
          <a:latin typeface="Times New Roman" pitchFamily="-109" charset="0"/>
        </a:defRPr>
      </a:lvl7pPr>
      <a:lvl8pPr marL="1371600" algn="ctr" rtl="0" eaLnBrk="1" fontAlgn="base" hangingPunct="1">
        <a:spcBef>
          <a:spcPct val="0"/>
        </a:spcBef>
        <a:spcAft>
          <a:spcPct val="0"/>
        </a:spcAft>
        <a:defRPr sz="4000">
          <a:solidFill>
            <a:srgbClr val="0000FF"/>
          </a:solidFill>
          <a:latin typeface="Times New Roman" pitchFamily="-109" charset="0"/>
        </a:defRPr>
      </a:lvl8pPr>
      <a:lvl9pPr marL="1828800" algn="ctr" rtl="0" eaLnBrk="1" fontAlgn="base" hangingPunct="1">
        <a:spcBef>
          <a:spcPct val="0"/>
        </a:spcBef>
        <a:spcAft>
          <a:spcPct val="0"/>
        </a:spcAft>
        <a:defRPr sz="4000">
          <a:solidFill>
            <a:srgbClr val="0000FF"/>
          </a:solidFill>
          <a:latin typeface="Times New Roman" pitchFamily="-109"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ＭＳ Ｐゴシック" pitchFamily="-110" charset="-128"/>
          <a:cs typeface="ＭＳ Ｐゴシック" pitchFamily="-110" charset="-128"/>
        </a:defRPr>
      </a:lvl1pPr>
      <a:lvl2pPr marL="742950" indent="-285750" algn="l" rtl="0" eaLnBrk="1" fontAlgn="base" hangingPunct="1">
        <a:spcBef>
          <a:spcPct val="20000"/>
        </a:spcBef>
        <a:spcAft>
          <a:spcPct val="0"/>
        </a:spcAft>
        <a:buChar char="–"/>
        <a:defRPr sz="2400">
          <a:solidFill>
            <a:schemeClr val="tx1"/>
          </a:solidFill>
          <a:latin typeface="+mn-lt"/>
          <a:ea typeface="ＭＳ Ｐゴシック" pitchFamily="-109" charset="-128"/>
        </a:defRPr>
      </a:lvl2pPr>
      <a:lvl3pPr marL="11430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3pPr>
      <a:lvl4pPr marL="1600200" indent="-228600" algn="l" rtl="0" eaLnBrk="1" fontAlgn="base" hangingPunct="1">
        <a:spcBef>
          <a:spcPct val="20000"/>
        </a:spcBef>
        <a:spcAft>
          <a:spcPct val="0"/>
        </a:spcAft>
        <a:buChar char="–"/>
        <a:defRPr>
          <a:solidFill>
            <a:schemeClr val="tx1"/>
          </a:solidFill>
          <a:latin typeface="+mn-lt"/>
          <a:ea typeface="ＭＳ Ｐゴシック" pitchFamily="-109" charset="-128"/>
        </a:defRPr>
      </a:lvl4pPr>
      <a:lvl5pPr marL="2057400" indent="-228600" algn="l" rtl="0" eaLnBrk="1" fontAlgn="base" hangingPunct="1">
        <a:spcBef>
          <a:spcPct val="20000"/>
        </a:spcBef>
        <a:spcAft>
          <a:spcPct val="0"/>
        </a:spcAft>
        <a:buChar char="»"/>
        <a:defRPr>
          <a:solidFill>
            <a:schemeClr val="tx1"/>
          </a:solidFill>
          <a:latin typeface="+mn-lt"/>
          <a:ea typeface="ＭＳ Ｐゴシック" pitchFamily="-109" charset="-128"/>
        </a:defRPr>
      </a:lvl5pPr>
      <a:lvl6pPr marL="2514600" indent="-228600" algn="l" rtl="0" eaLnBrk="1" fontAlgn="base" hangingPunct="1">
        <a:spcBef>
          <a:spcPct val="20000"/>
        </a:spcBef>
        <a:spcAft>
          <a:spcPct val="0"/>
        </a:spcAft>
        <a:buChar char="»"/>
        <a:defRPr>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Project</a:t>
            </a:r>
          </a:p>
        </p:txBody>
      </p:sp>
      <p:sp>
        <p:nvSpPr>
          <p:cNvPr id="3" name="Subtitle 2"/>
          <p:cNvSpPr>
            <a:spLocks noGrp="1"/>
          </p:cNvSpPr>
          <p:nvPr>
            <p:ph type="subTitle" idx="1"/>
          </p:nvPr>
        </p:nvSpPr>
        <p:spPr/>
        <p:txBody>
          <a:bodyPr/>
          <a:lstStyle/>
          <a:p>
            <a:r>
              <a:rPr lang="en-US" dirty="0"/>
              <a:t>CSE 4321, Spring 2018</a:t>
            </a:r>
          </a:p>
        </p:txBody>
      </p:sp>
    </p:spTree>
    <p:extLst>
      <p:ext uri="{BB962C8B-B14F-4D97-AF65-F5344CB8AC3E}">
        <p14:creationId xmlns:p14="http://schemas.microsoft.com/office/powerpoint/2010/main" val="80184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2A42C-D7C7-43DB-8391-38ACE7D3728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xmlns="" id="{DBC9083F-02F1-42FC-BACF-9D181693EE96}"/>
              </a:ext>
            </a:extLst>
          </p:cNvPr>
          <p:cNvSpPr>
            <a:spLocks noGrp="1"/>
          </p:cNvSpPr>
          <p:nvPr>
            <p:ph idx="1"/>
          </p:nvPr>
        </p:nvSpPr>
        <p:spPr/>
        <p:txBody>
          <a:bodyPr/>
          <a:lstStyle/>
          <a:p>
            <a:r>
              <a:rPr lang="en-US" dirty="0"/>
              <a:t>NetBeans</a:t>
            </a:r>
          </a:p>
          <a:p>
            <a:r>
              <a:rPr lang="en-US" dirty="0"/>
              <a:t>Code Coverage – </a:t>
            </a:r>
            <a:r>
              <a:rPr lang="en-US" dirty="0" err="1"/>
              <a:t>JaCoCo</a:t>
            </a:r>
            <a:r>
              <a:rPr lang="en-US" dirty="0"/>
              <a:t>/</a:t>
            </a:r>
            <a:r>
              <a:rPr lang="en-US" dirty="0" err="1"/>
              <a:t>Eclema</a:t>
            </a:r>
            <a:endParaRPr lang="en-US" dirty="0"/>
          </a:p>
        </p:txBody>
      </p:sp>
    </p:spTree>
    <p:extLst>
      <p:ext uri="{BB962C8B-B14F-4D97-AF65-F5344CB8AC3E}">
        <p14:creationId xmlns:p14="http://schemas.microsoft.com/office/powerpoint/2010/main" val="404068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Practical Issues</a:t>
            </a:r>
            <a:endParaRPr lang="zh-CN" altLang="en-US" dirty="0"/>
          </a:p>
        </p:txBody>
      </p:sp>
      <p:sp>
        <p:nvSpPr>
          <p:cNvPr id="3" name="内容占位符 2"/>
          <p:cNvSpPr>
            <a:spLocks noGrp="1"/>
          </p:cNvSpPr>
          <p:nvPr>
            <p:ph idx="1"/>
          </p:nvPr>
        </p:nvSpPr>
        <p:spPr/>
        <p:txBody>
          <a:bodyPr/>
          <a:lstStyle/>
          <a:p>
            <a:r>
              <a:rPr lang="en-US" altLang="zh-CN" dirty="0"/>
              <a:t>Draw a CFG for each method that has branches.</a:t>
            </a:r>
          </a:p>
          <a:p>
            <a:r>
              <a:rPr lang="en-US" altLang="zh-CN" dirty="0"/>
              <a:t>Collect test paths for each CFG to achieve edge coverage. </a:t>
            </a:r>
          </a:p>
          <a:p>
            <a:pPr lvl="1"/>
            <a:r>
              <a:rPr lang="en-US" altLang="zh-CN" dirty="0"/>
              <a:t>A test path may not be feasible and may need to be replaced</a:t>
            </a:r>
          </a:p>
          <a:p>
            <a:r>
              <a:rPr lang="en-US" altLang="zh-CN" dirty="0">
                <a:solidFill>
                  <a:srgbClr val="FF0000"/>
                </a:solidFill>
              </a:rPr>
              <a:t>Generate test data for each test path. </a:t>
            </a:r>
          </a:p>
          <a:p>
            <a:r>
              <a:rPr lang="en-US" altLang="zh-CN" dirty="0"/>
              <a:t>Fix each fault you find before looking for the next fault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98C04-697A-434F-94F1-BEFDF51B1772}"/>
              </a:ext>
            </a:extLst>
          </p:cNvPr>
          <p:cNvSpPr>
            <a:spLocks noGrp="1"/>
          </p:cNvSpPr>
          <p:nvPr>
            <p:ph type="title"/>
          </p:nvPr>
        </p:nvSpPr>
        <p:spPr/>
        <p:txBody>
          <a:bodyPr/>
          <a:lstStyle/>
          <a:p>
            <a:r>
              <a:rPr lang="en-US" dirty="0"/>
              <a:t>Basic Block Table</a:t>
            </a:r>
          </a:p>
        </p:txBody>
      </p:sp>
      <p:pic>
        <p:nvPicPr>
          <p:cNvPr id="4" name="Content Placeholder 3">
            <a:extLst>
              <a:ext uri="{FF2B5EF4-FFF2-40B4-BE49-F238E27FC236}">
                <a16:creationId xmlns:a16="http://schemas.microsoft.com/office/drawing/2014/main" xmlns="" id="{F9FCC706-15F8-4D81-8A3B-70E9CFCBCD30}"/>
              </a:ext>
            </a:extLst>
          </p:cNvPr>
          <p:cNvPicPr>
            <a:picLocks noGrp="1" noChangeAspect="1"/>
          </p:cNvPicPr>
          <p:nvPr>
            <p:ph idx="1"/>
          </p:nvPr>
        </p:nvPicPr>
        <p:blipFill>
          <a:blip r:embed="rId2"/>
          <a:stretch>
            <a:fillRect/>
          </a:stretch>
        </p:blipFill>
        <p:spPr>
          <a:xfrm>
            <a:off x="1227388" y="1371600"/>
            <a:ext cx="6689224" cy="4800600"/>
          </a:xfrm>
          <a:prstGeom prst="rect">
            <a:avLst/>
          </a:prstGeom>
        </p:spPr>
      </p:pic>
    </p:spTree>
    <p:extLst>
      <p:ext uri="{BB962C8B-B14F-4D97-AF65-F5344CB8AC3E}">
        <p14:creationId xmlns:p14="http://schemas.microsoft.com/office/powerpoint/2010/main" val="51373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3" name="内容占位符 2"/>
          <p:cNvSpPr>
            <a:spLocks noGrp="1"/>
          </p:cNvSpPr>
          <p:nvPr>
            <p:ph idx="1"/>
          </p:nvPr>
        </p:nvSpPr>
        <p:spPr>
          <a:xfrm>
            <a:off x="685800" y="1371600"/>
            <a:ext cx="7772400" cy="5047488"/>
          </a:xfrm>
        </p:spPr>
        <p:txBody>
          <a:bodyPr/>
          <a:lstStyle/>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Provides an opportunity to practice the basic concepts, principles, and techniques covered in this course</a:t>
            </a:r>
          </a:p>
          <a:p>
            <a:r>
              <a:rPr lang="en-US" dirty="0"/>
              <a:t>In particular, you will apply control flow testing to a program of moderate size</a:t>
            </a:r>
          </a:p>
          <a:p>
            <a:pPr lvl="1"/>
            <a:r>
              <a:rPr lang="en-US" dirty="0"/>
              <a:t>Printtokens.java: a Java class that implements a string tokenizer.</a:t>
            </a:r>
          </a:p>
          <a:p>
            <a:pPr lvl="1"/>
            <a:r>
              <a:rPr lang="en-US" dirty="0"/>
              <a:t>about 500 lines of code and with 15 seeded faults</a:t>
            </a:r>
          </a:p>
        </p:txBody>
      </p:sp>
    </p:spTree>
    <p:extLst>
      <p:ext uri="{BB962C8B-B14F-4D97-AF65-F5344CB8AC3E}">
        <p14:creationId xmlns:p14="http://schemas.microsoft.com/office/powerpoint/2010/main" val="64949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D1FFE-059A-410C-BAF0-46A8B4478061}"/>
              </a:ext>
            </a:extLst>
          </p:cNvPr>
          <p:cNvSpPr>
            <a:spLocks noGrp="1"/>
          </p:cNvSpPr>
          <p:nvPr>
            <p:ph type="title"/>
          </p:nvPr>
        </p:nvSpPr>
        <p:spPr/>
        <p:txBody>
          <a:bodyPr/>
          <a:lstStyle/>
          <a:p>
            <a:r>
              <a:rPr lang="en-US" dirty="0"/>
              <a:t>Program Description</a:t>
            </a:r>
          </a:p>
        </p:txBody>
      </p:sp>
      <p:sp>
        <p:nvSpPr>
          <p:cNvPr id="3" name="Content Placeholder 2">
            <a:extLst>
              <a:ext uri="{FF2B5EF4-FFF2-40B4-BE49-F238E27FC236}">
                <a16:creationId xmlns:a16="http://schemas.microsoft.com/office/drawing/2014/main" xmlns="" id="{388C7C07-1914-4E12-9907-0F18ABDBF084}"/>
              </a:ext>
            </a:extLst>
          </p:cNvPr>
          <p:cNvSpPr>
            <a:spLocks noGrp="1"/>
          </p:cNvSpPr>
          <p:nvPr>
            <p:ph idx="1"/>
          </p:nvPr>
        </p:nvSpPr>
        <p:spPr/>
        <p:txBody>
          <a:bodyPr/>
          <a:lstStyle/>
          <a:p>
            <a:pPr marL="0" indent="0">
              <a:buNone/>
            </a:pPr>
            <a:r>
              <a:rPr lang="en-US" dirty="0"/>
              <a:t>Input:</a:t>
            </a:r>
          </a:p>
          <a:p>
            <a:r>
              <a:rPr lang="en-US" dirty="0"/>
              <a:t>Location of a file (input for main() method) that contains yet to be classified content</a:t>
            </a:r>
          </a:p>
          <a:p>
            <a:r>
              <a:rPr lang="en-US" dirty="0"/>
              <a:t>If a location is not given, an empty string is provided for the main() method. An input stream will be created for user to input yet to be classified content in the console. </a:t>
            </a:r>
          </a:p>
        </p:txBody>
      </p:sp>
    </p:spTree>
    <p:extLst>
      <p:ext uri="{BB962C8B-B14F-4D97-AF65-F5344CB8AC3E}">
        <p14:creationId xmlns:p14="http://schemas.microsoft.com/office/powerpoint/2010/main" val="38407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C9142-128B-4B2C-8D1C-44C995A9664B}"/>
              </a:ext>
            </a:extLst>
          </p:cNvPr>
          <p:cNvSpPr>
            <a:spLocks noGrp="1"/>
          </p:cNvSpPr>
          <p:nvPr>
            <p:ph type="title"/>
          </p:nvPr>
        </p:nvSpPr>
        <p:spPr/>
        <p:txBody>
          <a:bodyPr/>
          <a:lstStyle/>
          <a:p>
            <a:r>
              <a:rPr lang="en-US" dirty="0"/>
              <a:t>Program Description</a:t>
            </a:r>
          </a:p>
        </p:txBody>
      </p:sp>
      <p:sp>
        <p:nvSpPr>
          <p:cNvPr id="3" name="Content Placeholder 2">
            <a:extLst>
              <a:ext uri="{FF2B5EF4-FFF2-40B4-BE49-F238E27FC236}">
                <a16:creationId xmlns:a16="http://schemas.microsoft.com/office/drawing/2014/main" xmlns="" id="{8986B5C1-0E37-4C70-9BDD-E36EAF8769F0}"/>
              </a:ext>
            </a:extLst>
          </p:cNvPr>
          <p:cNvSpPr>
            <a:spLocks noGrp="1"/>
          </p:cNvSpPr>
          <p:nvPr>
            <p:ph idx="1"/>
          </p:nvPr>
        </p:nvSpPr>
        <p:spPr/>
        <p:txBody>
          <a:bodyPr/>
          <a:lstStyle/>
          <a:p>
            <a:pPr marL="0" indent="0">
              <a:buNone/>
            </a:pPr>
            <a:r>
              <a:rPr lang="en-US" sz="1400" dirty="0"/>
              <a:t>Type of classification:</a:t>
            </a:r>
          </a:p>
          <a:p>
            <a:r>
              <a:rPr lang="en-US" sz="1400" b="1" dirty="0"/>
              <a:t>Keyword:</a:t>
            </a:r>
          </a:p>
          <a:p>
            <a:pPr marL="0" indent="0">
              <a:buNone/>
            </a:pPr>
            <a:r>
              <a:rPr lang="en-US" sz="1400" dirty="0"/>
              <a:t>	List of Keywords: and, or, if, </a:t>
            </a:r>
            <a:r>
              <a:rPr lang="en-US" sz="1400" dirty="0" err="1"/>
              <a:t>xor</a:t>
            </a:r>
            <a:r>
              <a:rPr lang="en-US" sz="1400" dirty="0"/>
              <a:t>, lambda, =&gt;</a:t>
            </a:r>
          </a:p>
          <a:p>
            <a:r>
              <a:rPr lang="en-US" sz="1400" b="1" dirty="0"/>
              <a:t>Special Symbol:</a:t>
            </a:r>
          </a:p>
          <a:p>
            <a:pPr marL="0" indent="0">
              <a:buNone/>
            </a:pPr>
            <a:r>
              <a:rPr lang="en-US" sz="1400" dirty="0"/>
              <a:t>	List of Special Symbols: “(”, “)”, “[”, “]”, “’” ,”`”, “,”. (</a:t>
            </a:r>
            <a:r>
              <a:rPr lang="en-US" sz="1400" dirty="0" err="1"/>
              <a:t>lparen</a:t>
            </a:r>
            <a:r>
              <a:rPr lang="en-US" sz="1400" dirty="0"/>
              <a:t>, </a:t>
            </a:r>
            <a:r>
              <a:rPr lang="en-US" sz="1400" dirty="0" err="1"/>
              <a:t>rparen</a:t>
            </a:r>
            <a:r>
              <a:rPr lang="en-US" sz="1400" dirty="0"/>
              <a:t>, </a:t>
            </a:r>
            <a:r>
              <a:rPr lang="en-US" sz="1400" dirty="0" err="1"/>
              <a:t>lsquare</a:t>
            </a:r>
            <a:r>
              <a:rPr lang="en-US" sz="1400" dirty="0"/>
              <a:t>, </a:t>
            </a:r>
            <a:r>
              <a:rPr lang="en-US" sz="1400" dirty="0" err="1"/>
              <a:t>rsquare</a:t>
            </a:r>
            <a:r>
              <a:rPr lang="en-US" sz="1400" dirty="0"/>
              <a:t>, quote, </a:t>
            </a:r>
            <a:r>
              <a:rPr lang="en-US" sz="1400" dirty="0" err="1"/>
              <a:t>bquote</a:t>
            </a:r>
            <a:r>
              <a:rPr lang="en-US" sz="1400" dirty="0"/>
              <a:t>, comma)</a:t>
            </a:r>
          </a:p>
          <a:p>
            <a:r>
              <a:rPr lang="en-US" sz="1400" b="1" dirty="0"/>
              <a:t>Identifier:</a:t>
            </a:r>
          </a:p>
          <a:p>
            <a:pPr marL="0" indent="0">
              <a:buNone/>
            </a:pPr>
            <a:r>
              <a:rPr lang="en-US" sz="1400" dirty="0"/>
              <a:t>	Examples: a, aa, a1, a2, etc. (Identifiers start with a letter, contain only letters and digits)</a:t>
            </a:r>
          </a:p>
          <a:p>
            <a:r>
              <a:rPr lang="en-US" sz="1400" b="1" dirty="0"/>
              <a:t>Number Constant:</a:t>
            </a:r>
          </a:p>
          <a:p>
            <a:pPr marL="0" indent="0">
              <a:buNone/>
            </a:pPr>
            <a:r>
              <a:rPr lang="en-US" sz="1400" dirty="0"/>
              <a:t>	Examples: 123, 1, 321</a:t>
            </a:r>
          </a:p>
          <a:p>
            <a:r>
              <a:rPr lang="en-US" sz="1400" b="1" dirty="0"/>
              <a:t>String Constant</a:t>
            </a:r>
            <a:r>
              <a:rPr lang="en-US" sz="1400" dirty="0"/>
              <a:t>:</a:t>
            </a:r>
          </a:p>
          <a:p>
            <a:pPr marL="0" indent="0">
              <a:buNone/>
            </a:pPr>
            <a:r>
              <a:rPr lang="en-US" sz="1400" dirty="0"/>
              <a:t>	Examples: “</a:t>
            </a:r>
            <a:r>
              <a:rPr lang="en-US" sz="1400" dirty="0" err="1"/>
              <a:t>asd</a:t>
            </a:r>
            <a:r>
              <a:rPr lang="en-US" sz="1400" dirty="0"/>
              <a:t>”, “123”, etc. (Strings are surrounded by “”)</a:t>
            </a:r>
          </a:p>
          <a:p>
            <a:r>
              <a:rPr lang="en-US" sz="1400" b="1" dirty="0"/>
              <a:t>Character Constant:</a:t>
            </a:r>
          </a:p>
          <a:p>
            <a:pPr marL="0" indent="0">
              <a:buNone/>
            </a:pPr>
            <a:r>
              <a:rPr lang="en-US" sz="1400" dirty="0"/>
              <a:t>	Examples: #a, #b, #c, #d, </a:t>
            </a:r>
            <a:r>
              <a:rPr lang="en-US" sz="1400" dirty="0" err="1"/>
              <a:t>etc</a:t>
            </a:r>
            <a:endParaRPr lang="en-US" sz="1400" dirty="0"/>
          </a:p>
          <a:p>
            <a:r>
              <a:rPr lang="en-US" sz="1400" b="1" dirty="0"/>
              <a:t>Comment:</a:t>
            </a:r>
          </a:p>
          <a:p>
            <a:pPr marL="0" indent="0">
              <a:buNone/>
            </a:pPr>
            <a:r>
              <a:rPr lang="en-US" sz="1400" dirty="0"/>
              <a:t>	Anything starts with “;”. </a:t>
            </a:r>
          </a:p>
          <a:p>
            <a:r>
              <a:rPr lang="en-US" sz="1400" b="1" dirty="0"/>
              <a:t>Error:</a:t>
            </a:r>
          </a:p>
          <a:p>
            <a:pPr marL="0" indent="0">
              <a:buNone/>
            </a:pPr>
            <a:r>
              <a:rPr lang="en-US" sz="1400" dirty="0"/>
              <a:t>	Everything else. </a:t>
            </a:r>
          </a:p>
        </p:txBody>
      </p:sp>
    </p:spTree>
    <p:extLst>
      <p:ext uri="{BB962C8B-B14F-4D97-AF65-F5344CB8AC3E}">
        <p14:creationId xmlns:p14="http://schemas.microsoft.com/office/powerpoint/2010/main" val="73986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FF6D6-A16D-4480-9BB0-A6081B292F38}"/>
              </a:ext>
            </a:extLst>
          </p:cNvPr>
          <p:cNvSpPr>
            <a:spLocks noGrp="1"/>
          </p:cNvSpPr>
          <p:nvPr>
            <p:ph type="title"/>
          </p:nvPr>
        </p:nvSpPr>
        <p:spPr/>
        <p:txBody>
          <a:bodyPr/>
          <a:lstStyle/>
          <a:p>
            <a:r>
              <a:rPr lang="en-US" dirty="0"/>
              <a:t>Program Description</a:t>
            </a:r>
          </a:p>
        </p:txBody>
      </p:sp>
      <p:sp>
        <p:nvSpPr>
          <p:cNvPr id="3" name="Content Placeholder 2">
            <a:extLst>
              <a:ext uri="{FF2B5EF4-FFF2-40B4-BE49-F238E27FC236}">
                <a16:creationId xmlns:a16="http://schemas.microsoft.com/office/drawing/2014/main" xmlns="" id="{9ECA961E-A402-4DF0-B98F-0506CD80C80C}"/>
              </a:ext>
            </a:extLst>
          </p:cNvPr>
          <p:cNvSpPr>
            <a:spLocks noGrp="1"/>
          </p:cNvSpPr>
          <p:nvPr>
            <p:ph idx="1"/>
          </p:nvPr>
        </p:nvSpPr>
        <p:spPr/>
        <p:txBody>
          <a:bodyPr/>
          <a:lstStyle/>
          <a:p>
            <a:pPr marL="0" indent="0">
              <a:buNone/>
            </a:pPr>
            <a:r>
              <a:rPr lang="en-US" sz="1600" dirty="0"/>
              <a:t>Output Format: </a:t>
            </a:r>
          </a:p>
          <a:p>
            <a:pPr marL="0" indent="0">
              <a:buNone/>
            </a:pPr>
            <a:endParaRPr lang="en-US" sz="1600" dirty="0"/>
          </a:p>
          <a:p>
            <a:pPr marL="0" indent="0">
              <a:buNone/>
            </a:pPr>
            <a:endParaRPr lang="en-US" sz="1600" dirty="0"/>
          </a:p>
          <a:p>
            <a:pPr marL="0" indent="0">
              <a:buNone/>
            </a:pPr>
            <a:r>
              <a:rPr lang="en-US" sz="1600" dirty="0"/>
              <a:t>Example: </a:t>
            </a:r>
          </a:p>
          <a:p>
            <a:pPr marL="0" indent="0">
              <a:buNone/>
            </a:pPr>
            <a:r>
              <a:rPr lang="en-US" sz="1600" dirty="0"/>
              <a:t>Input: </a:t>
            </a:r>
          </a:p>
          <a:p>
            <a:pPr marL="0" indent="0">
              <a:buNone/>
            </a:pPr>
            <a:endParaRPr lang="en-US" sz="1600" dirty="0"/>
          </a:p>
          <a:p>
            <a:pPr marL="0" indent="0">
              <a:buNone/>
            </a:pPr>
            <a:endParaRPr lang="en-US" sz="1600" dirty="0"/>
          </a:p>
          <a:p>
            <a:pPr marL="0" indent="0">
              <a:buNone/>
            </a:pPr>
            <a:r>
              <a:rPr lang="en-US" sz="1600" dirty="0"/>
              <a:t>Output:</a:t>
            </a:r>
          </a:p>
        </p:txBody>
      </p:sp>
      <p:sp>
        <p:nvSpPr>
          <p:cNvPr id="5" name="TextBox 4">
            <a:extLst>
              <a:ext uri="{FF2B5EF4-FFF2-40B4-BE49-F238E27FC236}">
                <a16:creationId xmlns:a16="http://schemas.microsoft.com/office/drawing/2014/main" xmlns="" id="{4824F88F-EBC1-4EC0-A06E-53C3D2D7A466}"/>
              </a:ext>
            </a:extLst>
          </p:cNvPr>
          <p:cNvSpPr txBox="1"/>
          <p:nvPr/>
        </p:nvSpPr>
        <p:spPr>
          <a:xfrm>
            <a:off x="2476870" y="1358283"/>
            <a:ext cx="2803973" cy="1107996"/>
          </a:xfrm>
          <a:prstGeom prst="rect">
            <a:avLst/>
          </a:prstGeom>
          <a:noFill/>
        </p:spPr>
        <p:txBody>
          <a:bodyPr wrap="none" rtlCol="0">
            <a:spAutoFit/>
          </a:bodyPr>
          <a:lstStyle/>
          <a:p>
            <a:r>
              <a:rPr lang="en-US" sz="1600" dirty="0"/>
              <a:t>Classification, “original input”</a:t>
            </a:r>
          </a:p>
          <a:p>
            <a:r>
              <a:rPr lang="en-US" sz="1600" dirty="0"/>
              <a:t>Or</a:t>
            </a:r>
          </a:p>
          <a:p>
            <a:r>
              <a:rPr lang="en-US" sz="1600" dirty="0"/>
              <a:t>Special Symbol</a:t>
            </a:r>
          </a:p>
          <a:p>
            <a:endParaRPr lang="en-US" dirty="0"/>
          </a:p>
        </p:txBody>
      </p:sp>
      <p:sp>
        <p:nvSpPr>
          <p:cNvPr id="6" name="TextBox 5">
            <a:extLst>
              <a:ext uri="{FF2B5EF4-FFF2-40B4-BE49-F238E27FC236}">
                <a16:creationId xmlns:a16="http://schemas.microsoft.com/office/drawing/2014/main" xmlns="" id="{D37AADF9-3D78-433F-9344-8BB7F340DBCE}"/>
              </a:ext>
            </a:extLst>
          </p:cNvPr>
          <p:cNvSpPr txBox="1"/>
          <p:nvPr/>
        </p:nvSpPr>
        <p:spPr>
          <a:xfrm>
            <a:off x="2476870" y="2279380"/>
            <a:ext cx="936475" cy="830997"/>
          </a:xfrm>
          <a:prstGeom prst="rect">
            <a:avLst/>
          </a:prstGeom>
          <a:noFill/>
        </p:spPr>
        <p:txBody>
          <a:bodyPr wrap="none" rtlCol="0">
            <a:spAutoFit/>
          </a:bodyPr>
          <a:lstStyle/>
          <a:p>
            <a:r>
              <a:rPr lang="en-US" sz="1600" dirty="0" err="1"/>
              <a:t>and`and</a:t>
            </a:r>
            <a:endParaRPr lang="en-US" sz="1600" dirty="0"/>
          </a:p>
          <a:p>
            <a:r>
              <a:rPr lang="en-US" sz="1600" dirty="0"/>
              <a:t>j</a:t>
            </a:r>
          </a:p>
          <a:p>
            <a:r>
              <a:rPr lang="en-US" sz="1600" dirty="0"/>
              <a:t>112A</a:t>
            </a:r>
          </a:p>
        </p:txBody>
      </p:sp>
      <p:sp>
        <p:nvSpPr>
          <p:cNvPr id="7" name="TextBox 6">
            <a:extLst>
              <a:ext uri="{FF2B5EF4-FFF2-40B4-BE49-F238E27FC236}">
                <a16:creationId xmlns:a16="http://schemas.microsoft.com/office/drawing/2014/main" xmlns="" id="{A9EE9452-3E4F-4FE5-BCE7-811B822B9394}"/>
              </a:ext>
            </a:extLst>
          </p:cNvPr>
          <p:cNvSpPr txBox="1"/>
          <p:nvPr/>
        </p:nvSpPr>
        <p:spPr>
          <a:xfrm>
            <a:off x="2476870" y="3429000"/>
            <a:ext cx="1569660" cy="1569660"/>
          </a:xfrm>
          <a:prstGeom prst="rect">
            <a:avLst/>
          </a:prstGeom>
          <a:noFill/>
        </p:spPr>
        <p:txBody>
          <a:bodyPr wrap="none" rtlCol="0">
            <a:spAutoFit/>
          </a:bodyPr>
          <a:lstStyle/>
          <a:p>
            <a:r>
              <a:rPr lang="en-US" sz="1600" dirty="0" err="1"/>
              <a:t>keyword,"and</a:t>
            </a:r>
            <a:r>
              <a:rPr lang="en-US" sz="1600" dirty="0"/>
              <a:t>".	</a:t>
            </a:r>
          </a:p>
          <a:p>
            <a:r>
              <a:rPr lang="en-US" sz="1600" dirty="0" err="1"/>
              <a:t>bquote</a:t>
            </a:r>
            <a:r>
              <a:rPr lang="en-US" sz="1600" dirty="0"/>
              <a:t>.</a:t>
            </a:r>
          </a:p>
          <a:p>
            <a:r>
              <a:rPr lang="en-US" sz="1600" dirty="0" err="1"/>
              <a:t>keyword,"and</a:t>
            </a:r>
            <a:r>
              <a:rPr lang="en-US" sz="1600" dirty="0"/>
              <a:t>".</a:t>
            </a:r>
          </a:p>
          <a:p>
            <a:r>
              <a:rPr lang="en-US" sz="1600" dirty="0" err="1"/>
              <a:t>identifier,"j</a:t>
            </a:r>
            <a:r>
              <a:rPr lang="en-US" sz="1600" dirty="0"/>
              <a:t>".</a:t>
            </a:r>
          </a:p>
          <a:p>
            <a:r>
              <a:rPr lang="en-US" sz="1600" dirty="0"/>
              <a:t>error,"112A".</a:t>
            </a:r>
          </a:p>
          <a:p>
            <a:endParaRPr lang="en-US" sz="1600" dirty="0"/>
          </a:p>
        </p:txBody>
      </p:sp>
    </p:spTree>
    <p:extLst>
      <p:ext uri="{BB962C8B-B14F-4D97-AF65-F5344CB8AC3E}">
        <p14:creationId xmlns:p14="http://schemas.microsoft.com/office/powerpoint/2010/main" val="381234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AD53C-AE7A-40CB-86DA-5E9A9E6F5F6B}"/>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xmlns="" id="{C278EB69-9D82-4D83-B311-EBC8CD0F4F32}"/>
              </a:ext>
            </a:extLst>
          </p:cNvPr>
          <p:cNvSpPr>
            <a:spLocks noGrp="1"/>
          </p:cNvSpPr>
          <p:nvPr>
            <p:ph idx="1"/>
          </p:nvPr>
        </p:nvSpPr>
        <p:spPr/>
        <p:txBody>
          <a:bodyPr/>
          <a:lstStyle/>
          <a:p>
            <a:r>
              <a:rPr lang="en-US" sz="2000" dirty="0"/>
              <a:t>Draw control flow graphs(CFG) for each method. </a:t>
            </a:r>
          </a:p>
          <a:p>
            <a:r>
              <a:rPr lang="en-US" sz="2000" dirty="0"/>
              <a:t>Come up with test cases for each of the selected methods to achieve edge coverage, including main method. </a:t>
            </a:r>
          </a:p>
          <a:p>
            <a:r>
              <a:rPr lang="en-US" sz="2000" dirty="0"/>
              <a:t>Use JUnit to implement and execute the identified test cases. </a:t>
            </a:r>
          </a:p>
          <a:p>
            <a:r>
              <a:rPr lang="en-US" sz="2000" dirty="0">
                <a:solidFill>
                  <a:srgbClr val="FF0000"/>
                </a:solidFill>
              </a:rPr>
              <a:t>Provide the code coverage report(lines, branches) for tests from:</a:t>
            </a:r>
          </a:p>
          <a:p>
            <a:pPr lvl="1"/>
            <a:r>
              <a:rPr lang="en-US" sz="1600" dirty="0"/>
              <a:t>All the methods beside main method. (Focusing on covering as much code as possible for each method)</a:t>
            </a:r>
          </a:p>
          <a:p>
            <a:pPr lvl="1"/>
            <a:r>
              <a:rPr lang="en-US" sz="1600" dirty="0"/>
              <a:t>Only the main method itself. (End to end test, focusing on covering as much code as possible for the whole program)</a:t>
            </a:r>
          </a:p>
          <a:p>
            <a:pPr lvl="1"/>
            <a:endParaRPr lang="en-US" sz="1600" dirty="0"/>
          </a:p>
          <a:p>
            <a:r>
              <a:rPr lang="en-US" sz="2000" dirty="0"/>
              <a:t>Total of 18 methods. The following 3 methods can be skipped. </a:t>
            </a:r>
          </a:p>
          <a:p>
            <a:pPr lvl="1"/>
            <a:r>
              <a:rPr lang="en-US" sz="1600" dirty="0" err="1"/>
              <a:t>get_char</a:t>
            </a:r>
            <a:r>
              <a:rPr lang="en-US" sz="1600" dirty="0"/>
              <a:t>()</a:t>
            </a:r>
          </a:p>
          <a:p>
            <a:pPr lvl="1"/>
            <a:r>
              <a:rPr lang="en-US" sz="1600" dirty="0" err="1"/>
              <a:t>unget_char</a:t>
            </a:r>
            <a:r>
              <a:rPr lang="en-US" sz="1600" dirty="0"/>
              <a:t>()</a:t>
            </a:r>
          </a:p>
          <a:p>
            <a:pPr lvl="1"/>
            <a:r>
              <a:rPr lang="en-US" sz="1600" dirty="0" err="1"/>
              <a:t>unget_error</a:t>
            </a:r>
            <a:r>
              <a:rPr lang="en-US" sz="1600" dirty="0"/>
              <a:t>()</a:t>
            </a:r>
          </a:p>
          <a:p>
            <a:pPr lvl="1"/>
            <a:endParaRPr lang="en-US" sz="1600" dirty="0"/>
          </a:p>
          <a:p>
            <a:r>
              <a:rPr lang="en-US" sz="2000" dirty="0"/>
              <a:t>Catch clauses of the program can be skipped. </a:t>
            </a:r>
          </a:p>
        </p:txBody>
      </p:sp>
    </p:spTree>
    <p:extLst>
      <p:ext uri="{BB962C8B-B14F-4D97-AF65-F5344CB8AC3E}">
        <p14:creationId xmlns:p14="http://schemas.microsoft.com/office/powerpoint/2010/main" val="388932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lstStyle/>
          <a:p>
            <a:r>
              <a:rPr lang="en-US" sz="2400" dirty="0"/>
              <a:t>Final Report, Due by May 4th (midnight), 2018 </a:t>
            </a:r>
          </a:p>
          <a:p>
            <a:pPr lvl="1"/>
            <a:r>
              <a:rPr lang="en-US" sz="2000" dirty="0"/>
              <a:t>20% 	CFGs that also contains screenshot of method source code, and basic block table that identifies each basic block. </a:t>
            </a:r>
          </a:p>
          <a:p>
            <a:pPr lvl="1"/>
            <a:r>
              <a:rPr lang="en-US" sz="2000" dirty="0"/>
              <a:t>35% 	</a:t>
            </a:r>
            <a:r>
              <a:rPr lang="en-US" sz="2000" dirty="0">
                <a:solidFill>
                  <a:srgbClr val="FF0000"/>
                </a:solidFill>
              </a:rPr>
              <a:t>Test data </a:t>
            </a:r>
            <a:r>
              <a:rPr lang="en-US" sz="2000" smtClean="0">
                <a:solidFill>
                  <a:schemeClr val="accent6"/>
                </a:solidFill>
              </a:rPr>
              <a:t>(</a:t>
            </a:r>
            <a:r>
              <a:rPr lang="en-US" sz="2000" smtClean="0">
                <a:solidFill>
                  <a:schemeClr val="accent6"/>
                </a:solidFill>
              </a:rPr>
              <a:t>Test file?)</a:t>
            </a:r>
            <a:r>
              <a:rPr lang="en-US" sz="2000" dirty="0" smtClean="0">
                <a:solidFill>
                  <a:srgbClr val="FF0000"/>
                </a:solidFill>
              </a:rPr>
              <a:t>of </a:t>
            </a:r>
            <a:r>
              <a:rPr lang="en-US" sz="2000" dirty="0">
                <a:solidFill>
                  <a:srgbClr val="FF0000"/>
                </a:solidFill>
              </a:rPr>
              <a:t>each test case from each method that achieves edge coverage of the CFGs, also the covered edges of each corresponding testing </a:t>
            </a:r>
            <a:r>
              <a:rPr lang="en-US" sz="2000" dirty="0" smtClean="0">
                <a:solidFill>
                  <a:srgbClr val="FF0000"/>
                </a:solidFill>
              </a:rPr>
              <a:t>case </a:t>
            </a:r>
            <a:r>
              <a:rPr lang="en-US" sz="2000" dirty="0" smtClean="0">
                <a:solidFill>
                  <a:schemeClr val="accent6"/>
                </a:solidFill>
              </a:rPr>
              <a:t>(Test Paths?). </a:t>
            </a:r>
            <a:endParaRPr lang="en-US" sz="2000" dirty="0">
              <a:solidFill>
                <a:schemeClr val="accent6"/>
              </a:solidFill>
            </a:endParaRPr>
          </a:p>
          <a:p>
            <a:pPr lvl="1"/>
            <a:r>
              <a:rPr lang="en-US" sz="2000" dirty="0"/>
              <a:t>20% 	JUnit source code. </a:t>
            </a:r>
          </a:p>
          <a:p>
            <a:pPr lvl="1"/>
            <a:r>
              <a:rPr lang="en-US" sz="2000" dirty="0"/>
              <a:t>5% 	2 HTML Code Coverage reports from previous description. Generated using </a:t>
            </a:r>
            <a:r>
              <a:rPr lang="en-US" sz="2000" dirty="0" err="1"/>
              <a:t>JaCoCo</a:t>
            </a:r>
            <a:endParaRPr lang="en-US" sz="2000" dirty="0"/>
          </a:p>
          <a:p>
            <a:pPr lvl="1"/>
            <a:r>
              <a:rPr lang="en-US" sz="2000" dirty="0"/>
              <a:t>10% 	Faults detected and corrections. </a:t>
            </a:r>
          </a:p>
          <a:p>
            <a:pPr lvl="1"/>
            <a:r>
              <a:rPr lang="en-US" sz="2000" dirty="0"/>
              <a:t>5% 	Summary and discussion. </a:t>
            </a:r>
          </a:p>
          <a:p>
            <a:pPr lvl="1"/>
            <a:r>
              <a:rPr lang="en-US" sz="2000" dirty="0"/>
              <a:t>5% 	Read me.txt that explains how your JUnit source code can be executed. </a:t>
            </a:r>
            <a:endParaRPr lang="en-US" dirty="0"/>
          </a:p>
        </p:txBody>
      </p:sp>
    </p:spTree>
    <p:extLst>
      <p:ext uri="{BB962C8B-B14F-4D97-AF65-F5344CB8AC3E}">
        <p14:creationId xmlns:p14="http://schemas.microsoft.com/office/powerpoint/2010/main" val="233033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5558E-6BB1-4A21-B1C5-1D41EBEACBBC}"/>
              </a:ext>
            </a:extLst>
          </p:cNvPr>
          <p:cNvSpPr>
            <a:spLocks noGrp="1"/>
          </p:cNvSpPr>
          <p:nvPr>
            <p:ph type="title"/>
          </p:nvPr>
        </p:nvSpPr>
        <p:spPr/>
        <p:txBody>
          <a:bodyPr/>
          <a:lstStyle/>
          <a:p>
            <a:r>
              <a:rPr lang="en-US" dirty="0"/>
              <a:t>Must have files</a:t>
            </a:r>
          </a:p>
        </p:txBody>
      </p:sp>
      <p:sp>
        <p:nvSpPr>
          <p:cNvPr id="3" name="Content Placeholder 2">
            <a:extLst>
              <a:ext uri="{FF2B5EF4-FFF2-40B4-BE49-F238E27FC236}">
                <a16:creationId xmlns:a16="http://schemas.microsoft.com/office/drawing/2014/main" xmlns="" id="{68926502-0FE5-435D-9B44-4CB55BFCAC8C}"/>
              </a:ext>
            </a:extLst>
          </p:cNvPr>
          <p:cNvSpPr>
            <a:spLocks noGrp="1"/>
          </p:cNvSpPr>
          <p:nvPr>
            <p:ph idx="1"/>
          </p:nvPr>
        </p:nvSpPr>
        <p:spPr/>
        <p:txBody>
          <a:bodyPr/>
          <a:lstStyle/>
          <a:p>
            <a:r>
              <a:rPr lang="en-US" dirty="0"/>
              <a:t>CFG.pdf(20%)</a:t>
            </a:r>
          </a:p>
          <a:p>
            <a:r>
              <a:rPr lang="en-US" dirty="0">
                <a:solidFill>
                  <a:srgbClr val="FF0000"/>
                </a:solidFill>
              </a:rPr>
              <a:t>Test Paths and Data.pdf(20%)</a:t>
            </a:r>
          </a:p>
          <a:p>
            <a:r>
              <a:rPr lang="en-US" dirty="0"/>
              <a:t>Faults Detected and Corrections.pdf(10%)</a:t>
            </a:r>
          </a:p>
          <a:p>
            <a:r>
              <a:rPr lang="en-US" dirty="0"/>
              <a:t>Code Coverage Report.pdf(5%)</a:t>
            </a:r>
          </a:p>
          <a:p>
            <a:r>
              <a:rPr lang="en-US" dirty="0"/>
              <a:t>Summary and Discussion.pdf(5%)</a:t>
            </a:r>
          </a:p>
          <a:p>
            <a:r>
              <a:rPr lang="en-US" dirty="0"/>
              <a:t>Read me.txt(5%)</a:t>
            </a:r>
          </a:p>
          <a:p>
            <a:r>
              <a:rPr lang="en-US" dirty="0"/>
              <a:t>Source Code(35%)</a:t>
            </a:r>
          </a:p>
        </p:txBody>
      </p:sp>
    </p:spTree>
    <p:extLst>
      <p:ext uri="{BB962C8B-B14F-4D97-AF65-F5344CB8AC3E}">
        <p14:creationId xmlns:p14="http://schemas.microsoft.com/office/powerpoint/2010/main" val="251670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22C2A-B1B5-4551-B5C2-F2143F6E8B2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xmlns="" id="{FBB21D71-6A1C-4229-BDB1-8DAD2350973C}"/>
              </a:ext>
            </a:extLst>
          </p:cNvPr>
          <p:cNvSpPr>
            <a:spLocks noGrp="1"/>
          </p:cNvSpPr>
          <p:nvPr>
            <p:ph idx="1"/>
          </p:nvPr>
        </p:nvSpPr>
        <p:spPr/>
        <p:txBody>
          <a:bodyPr/>
          <a:lstStyle/>
          <a:p>
            <a:r>
              <a:rPr lang="en-US" dirty="0"/>
              <a:t>Faults detected and code coverage are not the only evaluation metrics, because they are hard to control. </a:t>
            </a:r>
          </a:p>
          <a:p>
            <a:r>
              <a:rPr lang="en-US" dirty="0"/>
              <a:t>If followed edge coverage when creating test cases, you should detect at least 10 bugs.  </a:t>
            </a:r>
          </a:p>
          <a:p>
            <a:r>
              <a:rPr lang="en-US" dirty="0"/>
              <a:t>Focus on the correctness of the CFGs and test cases that supposed to achieve edge coverage and the implementation of Junit test cases. </a:t>
            </a:r>
          </a:p>
        </p:txBody>
      </p:sp>
    </p:spTree>
    <p:extLst>
      <p:ext uri="{BB962C8B-B14F-4D97-AF65-F5344CB8AC3E}">
        <p14:creationId xmlns:p14="http://schemas.microsoft.com/office/powerpoint/2010/main" val="3687501904"/>
      </p:ext>
    </p:extLst>
  </p:cSld>
  <p:clrMapOvr>
    <a:masterClrMapping/>
  </p:clrMapOvr>
</p:sld>
</file>

<file path=ppt/theme/theme1.xml><?xml version="1.0" encoding="utf-8"?>
<a:theme xmlns:a="http://schemas.openxmlformats.org/drawingml/2006/main" name="s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cse-dep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9" charset="0"/>
          </a:defRPr>
        </a:defPPr>
      </a:lstStyle>
    </a:spDef>
    <a:lnDef>
      <a:spPr bwMode="auto">
        <a:xfrm>
          <a:off x="0" y="0"/>
          <a:ext cx="1" cy="1"/>
        </a:xfrm>
        <a:custGeom>
          <a:avLst/>
          <a:gdLst/>
          <a:ahLst/>
          <a:cxnLst/>
          <a:rect l="0" t="0" r="0" b="0"/>
          <a:pathLst/>
        </a:custGeom>
        <a:no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9" charset="0"/>
          </a:defRPr>
        </a:defPPr>
      </a:lstStyle>
    </a:lnDef>
  </a:objectDefaults>
  <a:extraClrSchemeLst>
    <a:extraClrScheme>
      <a:clrScheme name="cse-de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e-de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e-de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e-de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e-de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e-de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e-de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se.thmx</Template>
  <TotalTime>6431</TotalTime>
  <Words>450</Words>
  <Application>Microsoft Office PowerPoint</Application>
  <PresentationFormat>On-screen Show (4:3)</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ＭＳ Ｐゴシック</vt:lpstr>
      <vt:lpstr>Arial</vt:lpstr>
      <vt:lpstr>Times New Roman</vt:lpstr>
      <vt:lpstr>se</vt:lpstr>
      <vt:lpstr>Testing Project</vt:lpstr>
      <vt:lpstr>Motivation</vt:lpstr>
      <vt:lpstr>Program Description</vt:lpstr>
      <vt:lpstr>Program Description</vt:lpstr>
      <vt:lpstr>Program Description</vt:lpstr>
      <vt:lpstr>Steps</vt:lpstr>
      <vt:lpstr>Deliverables</vt:lpstr>
      <vt:lpstr>Must have files</vt:lpstr>
      <vt:lpstr>Evaluation</vt:lpstr>
      <vt:lpstr>Recommendations</vt:lpstr>
      <vt:lpstr>Practical Issues</vt:lpstr>
      <vt:lpstr>Basic Block Table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Project</dc:title>
  <dc:creator>Jeff Lei</dc:creator>
  <cp:lastModifiedBy>Natnael kebede</cp:lastModifiedBy>
  <cp:revision>514</cp:revision>
  <dcterms:created xsi:type="dcterms:W3CDTF">2013-02-17T16:37:02Z</dcterms:created>
  <dcterms:modified xsi:type="dcterms:W3CDTF">2018-04-13T02:58:28Z</dcterms:modified>
</cp:coreProperties>
</file>