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69" r:id="rId2"/>
    <p:sldId id="273" r:id="rId3"/>
    <p:sldId id="282" r:id="rId4"/>
    <p:sldId id="266" r:id="rId5"/>
    <p:sldId id="277" r:id="rId6"/>
    <p:sldId id="285" r:id="rId7"/>
    <p:sldId id="267" r:id="rId8"/>
    <p:sldId id="258" r:id="rId9"/>
    <p:sldId id="289" r:id="rId10"/>
    <p:sldId id="286" r:id="rId11"/>
    <p:sldId id="290" r:id="rId12"/>
    <p:sldId id="295" r:id="rId13"/>
    <p:sldId id="291" r:id="rId14"/>
    <p:sldId id="292" r:id="rId15"/>
    <p:sldId id="279" r:id="rId16"/>
    <p:sldId id="296" r:id="rId17"/>
    <p:sldId id="297" r:id="rId18"/>
    <p:sldId id="298" r:id="rId19"/>
    <p:sldId id="274" r:id="rId20"/>
    <p:sldId id="299" r:id="rId21"/>
    <p:sldId id="275" r:id="rId22"/>
    <p:sldId id="278" r:id="rId23"/>
    <p:sldId id="284" r:id="rId24"/>
    <p:sldId id="276" r:id="rId25"/>
    <p:sldId id="272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3409F"/>
    <a:srgbClr val="CAB447"/>
    <a:srgbClr val="FFE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41" autoAdjust="0"/>
  </p:normalViewPr>
  <p:slideViewPr>
    <p:cSldViewPr snapToGrid="0" snapToObjects="1">
      <p:cViewPr varScale="1">
        <p:scale>
          <a:sx n="68" d="100"/>
          <a:sy n="68" d="100"/>
        </p:scale>
        <p:origin x="14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1" d="100"/>
        <a:sy n="17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3A93B-C17D-407D-A032-DA0672453E4C}" type="datetimeFigureOut">
              <a:rPr lang="en-US" smtClean="0"/>
              <a:t>4/1/2018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74A59-84CE-4BA4-904D-E612B73CB4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012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74A59-84CE-4BA4-904D-E612B73CB4F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090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74A59-84CE-4BA4-904D-E612B73CB4F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078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74A59-84CE-4BA4-904D-E612B73CB4F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391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74A59-84CE-4BA4-904D-E612B73CB4F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67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74A59-84CE-4BA4-904D-E612B73CB4F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893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095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185" y="1600202"/>
            <a:ext cx="6565570" cy="43844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486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716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19846"/>
            <a:ext cx="8229600" cy="1143004"/>
          </a:xfrm>
        </p:spPr>
        <p:txBody>
          <a:bodyPr/>
          <a:lstStyle>
            <a:lvl1pPr>
              <a:defRPr b="1" i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287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85578" y="1755897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55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9186" y="1729974"/>
            <a:ext cx="6565569" cy="413237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683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185" y="1600202"/>
            <a:ext cx="6565570" cy="43844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696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467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38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85578" y="1755897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10358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9186" y="1729974"/>
            <a:ext cx="6565569" cy="413237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531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415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8" r:id="rId3"/>
    <p:sldLayoutId id="2147483656" r:id="rId4"/>
    <p:sldLayoutId id="2147483650" r:id="rId5"/>
    <p:sldLayoutId id="2147483652" r:id="rId6"/>
    <p:sldLayoutId id="2147483655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987" y="2351027"/>
            <a:ext cx="8018620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latin typeface="Arial"/>
              </a:rPr>
              <a:t>Software Project Management in Well-established </a:t>
            </a:r>
            <a:r>
              <a:rPr lang="en-US" sz="2400" b="1" dirty="0">
                <a:latin typeface="Arial"/>
              </a:rPr>
              <a:t>O</a:t>
            </a:r>
            <a:r>
              <a:rPr lang="en-US" sz="2400" b="1" dirty="0" smtClean="0">
                <a:latin typeface="Arial"/>
              </a:rPr>
              <a:t>rganizations</a:t>
            </a:r>
            <a:endParaRPr lang="en-US" sz="2400" b="1" dirty="0"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3987" y="4065035"/>
            <a:ext cx="548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Natnael Kebede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7321" y="4494430"/>
            <a:ext cx="5906776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Manager</a:t>
            </a:r>
          </a:p>
          <a:p>
            <a:pPr>
              <a:lnSpc>
                <a:spcPct val="80000"/>
              </a:lnSpc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April 2, 2018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7322" y="3376987"/>
            <a:ext cx="4886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rgbClr val="13409F"/>
                </a:solidFill>
              </a:rPr>
              <a:t>The Better Team</a:t>
            </a:r>
            <a:endParaRPr lang="en-US" sz="2400" dirty="0">
              <a:solidFill>
                <a:srgbClr val="13409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77321" y="3931971"/>
            <a:ext cx="488696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3964308-78BC-438C-ACAD-963EE6C2D17E}"/>
              </a:ext>
            </a:extLst>
          </p:cNvPr>
          <p:cNvSpPr txBox="1"/>
          <p:nvPr/>
        </p:nvSpPr>
        <p:spPr>
          <a:xfrm>
            <a:off x="5814622" y="5316725"/>
            <a:ext cx="18461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The Project Team</a:t>
            </a:r>
            <a:r>
              <a:rPr lang="en-US" sz="1600" dirty="0"/>
              <a:t>:</a:t>
            </a:r>
          </a:p>
          <a:p>
            <a:r>
              <a:rPr lang="en-US" sz="1600" dirty="0" smtClean="0"/>
              <a:t>Carlos </a:t>
            </a:r>
            <a:r>
              <a:rPr lang="en-US" sz="1600" dirty="0"/>
              <a:t>Bustos</a:t>
            </a:r>
          </a:p>
          <a:p>
            <a:r>
              <a:rPr lang="en-US" sz="1600" dirty="0"/>
              <a:t>Julian Cisneros</a:t>
            </a:r>
          </a:p>
          <a:p>
            <a:r>
              <a:rPr lang="en-US" sz="1600" dirty="0"/>
              <a:t>Natnael Kebede</a:t>
            </a:r>
            <a:br>
              <a:rPr lang="en-US" sz="1600" dirty="0"/>
            </a:br>
            <a:r>
              <a:rPr lang="en-US" sz="1600" dirty="0"/>
              <a:t>Octavio Garcia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8C4F8EF-0342-43DE-817D-4994AE8DDDD8}"/>
              </a:ext>
            </a:extLst>
          </p:cNvPr>
          <p:cNvSpPr txBox="1"/>
          <p:nvPr/>
        </p:nvSpPr>
        <p:spPr>
          <a:xfrm>
            <a:off x="493495" y="6275925"/>
            <a:ext cx="532599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13409F"/>
                </a:solidFill>
                <a:latin typeface="Arial"/>
              </a:rPr>
              <a:t>CSE-4322 – Software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415446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50878" y="179795"/>
            <a:ext cx="68769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Well-established </a:t>
            </a:r>
            <a:r>
              <a:rPr lang="en-US" sz="3600" b="1" dirty="0"/>
              <a:t>organizations continued</a:t>
            </a:r>
          </a:p>
          <a:p>
            <a:pPr algn="ctr"/>
            <a:endParaRPr 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50877" y="1569494"/>
            <a:ext cx="66737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indent="-45720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dirty="0" smtClean="0"/>
              <a:t>Common companies that represent such type of organizations include</a:t>
            </a:r>
          </a:p>
          <a:p>
            <a:pPr lvl="2" indent="-45720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sz="2800" dirty="0" smtClean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032097"/>
              </p:ext>
            </p:extLst>
          </p:nvPr>
        </p:nvGraphicFramePr>
        <p:xfrm>
          <a:off x="1752750" y="2783121"/>
          <a:ext cx="5924353" cy="3055385"/>
        </p:xfrm>
        <a:graphic>
          <a:graphicData uri="http://schemas.openxmlformats.org/drawingml/2006/table">
            <a:tbl>
              <a:tblPr firstRow="1" firstCol="1" bandRow="1"/>
              <a:tblGrid>
                <a:gridCol w="2928432"/>
                <a:gridCol w="2995921"/>
              </a:tblGrid>
              <a:tr h="4828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Organizations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Projects they work on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5547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Microsoft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7670" algn="l"/>
                        </a:tabLs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Embedded, Mobile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158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Embedded</a:t>
                      </a: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Web,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Mobile, Open </a:t>
                      </a: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7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Embedded, Mobile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158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Embedded, Mobile, Open source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61" y="3275463"/>
            <a:ext cx="2873090" cy="5322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667" y="3554418"/>
            <a:ext cx="2506617" cy="13670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61" y="5263824"/>
            <a:ext cx="2606723" cy="4694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061" y="4656725"/>
            <a:ext cx="2641828" cy="36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1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50878" y="179795"/>
            <a:ext cx="68769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Size of projects, platforms and development </a:t>
            </a: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time</a:t>
            </a:r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688609" y="1446664"/>
            <a:ext cx="6359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Microsoft Planner: a project management app developed by Microsoft to help business and small team to collaborate and track work. </a:t>
            </a:r>
            <a:endParaRPr lang="en-US" sz="2400" dirty="0"/>
          </a:p>
          <a:p>
            <a:r>
              <a:rPr lang="en-US" sz="2400" dirty="0" smtClean="0"/>
              <a:t>LOC</a:t>
            </a:r>
            <a:r>
              <a:rPr lang="en-US" sz="2400" dirty="0"/>
              <a:t>: </a:t>
            </a:r>
            <a:r>
              <a:rPr lang="en-US" sz="2400" dirty="0" smtClean="0"/>
              <a:t>estimated to be at least 30 </a:t>
            </a:r>
            <a:r>
              <a:rPr lang="en-US" sz="2400" dirty="0"/>
              <a:t>million</a:t>
            </a:r>
          </a:p>
          <a:p>
            <a:r>
              <a:rPr lang="en-US" sz="2400" dirty="0" smtClean="0"/>
              <a:t>Cost</a:t>
            </a:r>
            <a:r>
              <a:rPr lang="en-US" sz="2400" dirty="0"/>
              <a:t>: undisclosed</a:t>
            </a:r>
          </a:p>
          <a:p>
            <a:r>
              <a:rPr lang="en-US" sz="2400" dirty="0" smtClean="0"/>
              <a:t>Time: At least 2 years and the initial release was June 6, 2016</a:t>
            </a:r>
          </a:p>
          <a:p>
            <a:r>
              <a:rPr lang="en-US" sz="2400" dirty="0" smtClean="0"/>
              <a:t>Programming </a:t>
            </a:r>
            <a:r>
              <a:rPr lang="en-US" sz="2400" dirty="0"/>
              <a:t>language</a:t>
            </a:r>
            <a:r>
              <a:rPr lang="en-US" sz="2400" dirty="0" smtClean="0"/>
              <a:t>: primarily C, C++, C#, Java</a:t>
            </a:r>
            <a:endParaRPr lang="en-US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68" y="1967392"/>
            <a:ext cx="1340892" cy="14734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0" y="1967392"/>
            <a:ext cx="2511188" cy="147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2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50878" y="179795"/>
            <a:ext cx="6876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Size of projects, platforms and development </a:t>
            </a: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time</a:t>
            </a:r>
            <a:endParaRPr 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388358" y="1446664"/>
            <a:ext cx="66601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Infer: Static analyzer in deployment at Facebook. used for development process for mobile apps, detect bugs, resource and memory leaks</a:t>
            </a:r>
            <a:endParaRPr lang="en-US" sz="2400" dirty="0"/>
          </a:p>
          <a:p>
            <a:r>
              <a:rPr lang="en-US" sz="2400" dirty="0" smtClean="0"/>
              <a:t>LOC</a:t>
            </a:r>
            <a:r>
              <a:rPr lang="en-US" sz="2400" dirty="0"/>
              <a:t>: </a:t>
            </a:r>
            <a:r>
              <a:rPr lang="en-US" sz="2400" dirty="0" smtClean="0"/>
              <a:t>Thousands of lines and maybe more</a:t>
            </a:r>
          </a:p>
          <a:p>
            <a:r>
              <a:rPr lang="en-US" sz="2400" dirty="0" smtClean="0"/>
              <a:t>Cost</a:t>
            </a:r>
            <a:r>
              <a:rPr lang="en-US" sz="2400" dirty="0"/>
              <a:t>: undisclosed</a:t>
            </a:r>
          </a:p>
          <a:p>
            <a:r>
              <a:rPr lang="en-US" sz="2400" dirty="0" smtClean="0"/>
              <a:t>Time: A couple of years, created in June 2015 and still going on. </a:t>
            </a:r>
            <a:endParaRPr lang="en-US" sz="2400" dirty="0"/>
          </a:p>
          <a:p>
            <a:r>
              <a:rPr lang="en-US" sz="2400" dirty="0" smtClean="0"/>
              <a:t>Programming </a:t>
            </a:r>
            <a:r>
              <a:rPr lang="en-US" sz="2400" dirty="0"/>
              <a:t>language</a:t>
            </a:r>
            <a:r>
              <a:rPr lang="en-US" sz="2400" dirty="0" smtClean="0"/>
              <a:t>: Mainly focused on Java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19" y="1723273"/>
            <a:ext cx="1567991" cy="12382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7635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50878" y="179795"/>
            <a:ext cx="68769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Size of projects, platforms and development </a:t>
            </a: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time continued</a:t>
            </a:r>
            <a:endParaRPr lang="en-US" sz="3600" b="1" dirty="0"/>
          </a:p>
          <a:p>
            <a:pPr algn="ctr"/>
            <a:endParaRPr 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141197" y="1750419"/>
            <a:ext cx="7002803" cy="4345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Amazon’s Echo: Smart speaker device accompanied by a Virtual assistant developed by amazon </a:t>
            </a:r>
          </a:p>
          <a:p>
            <a:r>
              <a:rPr lang="en-US" sz="2400" dirty="0" smtClean="0"/>
              <a:t>LOC</a:t>
            </a:r>
            <a:r>
              <a:rPr lang="en-US" sz="2400" dirty="0"/>
              <a:t>: undisclosed</a:t>
            </a:r>
          </a:p>
          <a:p>
            <a:r>
              <a:rPr lang="en-US" sz="2400" dirty="0" smtClean="0"/>
              <a:t>Cost</a:t>
            </a:r>
            <a:r>
              <a:rPr lang="en-US" sz="2400" dirty="0"/>
              <a:t>: </a:t>
            </a:r>
            <a:r>
              <a:rPr lang="en-US" sz="2400" dirty="0" smtClean="0"/>
              <a:t>$330 million in 2016</a:t>
            </a:r>
          </a:p>
          <a:p>
            <a:r>
              <a:rPr lang="en-US" sz="2400" dirty="0" smtClean="0"/>
              <a:t>Time</a:t>
            </a:r>
            <a:r>
              <a:rPr lang="en-US" sz="2400" dirty="0"/>
              <a:t>: </a:t>
            </a:r>
            <a:r>
              <a:rPr lang="en-US" sz="2400" dirty="0" smtClean="0"/>
              <a:t>First release in Nov 2014 but software development took two years and still going on</a:t>
            </a:r>
          </a:p>
          <a:p>
            <a:r>
              <a:rPr lang="en-US" sz="2400" dirty="0" smtClean="0"/>
              <a:t>Programming </a:t>
            </a:r>
            <a:r>
              <a:rPr lang="en-US" sz="2400" dirty="0"/>
              <a:t>language: Front end</a:t>
            </a:r>
            <a:r>
              <a:rPr lang="en-US" sz="2400" dirty="0" smtClean="0"/>
              <a:t>: </a:t>
            </a:r>
            <a:r>
              <a:rPr lang="en-US" sz="2400" dirty="0"/>
              <a:t>Voice User Interface (VUI) </a:t>
            </a:r>
            <a:r>
              <a:rPr lang="en-US" sz="2400" dirty="0" smtClean="0"/>
              <a:t>Backend: Node.js (JavaScript), java, Python, </a:t>
            </a:r>
            <a:r>
              <a:rPr lang="en-US" sz="2400" dirty="0"/>
              <a:t>C</a:t>
            </a:r>
            <a:r>
              <a:rPr lang="en-US" sz="2400" dirty="0" smtClean="0"/>
              <a:t># and Go </a:t>
            </a:r>
          </a:p>
          <a:p>
            <a:pPr lvl="2" indent="-45720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739" y="1777713"/>
            <a:ext cx="2253381" cy="150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50878" y="179795"/>
            <a:ext cx="68769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Size of projects, platforms and development </a:t>
            </a: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time continued</a:t>
            </a:r>
            <a:endParaRPr lang="en-US" sz="3600" b="1" dirty="0"/>
          </a:p>
          <a:p>
            <a:pPr algn="ctr"/>
            <a:endParaRPr 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803923" y="1934121"/>
            <a:ext cx="43400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Google’s Android </a:t>
            </a:r>
            <a:r>
              <a:rPr lang="en-US" sz="2400" dirty="0"/>
              <a:t>OS:</a:t>
            </a:r>
          </a:p>
          <a:p>
            <a:r>
              <a:rPr lang="en-US" sz="2400" dirty="0" smtClean="0"/>
              <a:t>LOC</a:t>
            </a:r>
            <a:r>
              <a:rPr lang="en-US" sz="2400" dirty="0"/>
              <a:t>: 12-15 million</a:t>
            </a:r>
          </a:p>
          <a:p>
            <a:r>
              <a:rPr lang="en-US" sz="2400" dirty="0" smtClean="0"/>
              <a:t>Cost: $</a:t>
            </a:r>
            <a:r>
              <a:rPr lang="en-US" sz="2400" dirty="0"/>
              <a:t>50 million in 2005</a:t>
            </a:r>
          </a:p>
          <a:p>
            <a:r>
              <a:rPr lang="en-US" sz="2400" dirty="0" smtClean="0"/>
              <a:t>Time</a:t>
            </a:r>
            <a:r>
              <a:rPr lang="en-US" sz="2400" dirty="0"/>
              <a:t>: </a:t>
            </a:r>
            <a:r>
              <a:rPr lang="en-US" sz="2400" dirty="0" smtClean="0"/>
              <a:t>Version take a couple of years. </a:t>
            </a:r>
          </a:p>
          <a:p>
            <a:r>
              <a:rPr lang="en-US" sz="2400" dirty="0" smtClean="0"/>
              <a:t>Programming </a:t>
            </a:r>
            <a:r>
              <a:rPr lang="en-US" sz="2400" dirty="0"/>
              <a:t>language: Currently </a:t>
            </a:r>
            <a:r>
              <a:rPr lang="en-US" sz="2400" dirty="0" err="1"/>
              <a:t>Kotlin</a:t>
            </a:r>
            <a:r>
              <a:rPr lang="en-US" sz="2400" dirty="0"/>
              <a:t>, </a:t>
            </a:r>
            <a:r>
              <a:rPr lang="en-US" sz="2400" dirty="0" smtClean="0"/>
              <a:t>previously </a:t>
            </a:r>
            <a:r>
              <a:rPr lang="en-US" sz="2400" dirty="0"/>
              <a:t>Java 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5021"/>
            <a:ext cx="4762979" cy="297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9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6686"/>
            <a:ext cx="8229600" cy="155941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Methods and techniques to manage the projects</a:t>
            </a:r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79828" y="1493158"/>
            <a:ext cx="53527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Cost estimation technique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COCOMO (Constructive Cost Model)</a:t>
            </a:r>
            <a:endParaRPr lang="en-US" sz="2800" dirty="0"/>
          </a:p>
          <a:p>
            <a:pPr lvl="1"/>
            <a:r>
              <a:rPr lang="en-US" sz="2800" dirty="0" smtClean="0"/>
              <a:t>Provides rough </a:t>
            </a:r>
            <a:r>
              <a:rPr lang="en-US" sz="2800" dirty="0"/>
              <a:t>estimate of the project </a:t>
            </a:r>
            <a:r>
              <a:rPr lang="en-US" sz="2800" dirty="0" smtClean="0"/>
              <a:t>cost to </a:t>
            </a:r>
            <a:r>
              <a:rPr lang="en-US" sz="2800" dirty="0"/>
              <a:t>the customer </a:t>
            </a:r>
            <a:r>
              <a:rPr lang="en-US" sz="2800" dirty="0" smtClean="0"/>
              <a:t>and provides </a:t>
            </a:r>
            <a:r>
              <a:rPr lang="en-US" sz="2800" dirty="0"/>
              <a:t>the team with a quick outlook of what is </a:t>
            </a:r>
            <a:r>
              <a:rPr lang="en-US" sz="2800" dirty="0" smtClean="0"/>
              <a:t>expected from the team.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980" y="2006028"/>
            <a:ext cx="3610019" cy="374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80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6686"/>
            <a:ext cx="8229600" cy="155941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Methods and techniques to manage the 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projects continued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93097" y="1420837"/>
            <a:ext cx="48587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Schedule techniques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GANTT Chart </a:t>
            </a:r>
          </a:p>
          <a:p>
            <a:pPr lvl="1"/>
            <a:r>
              <a:rPr lang="en-US" sz="2800" dirty="0" smtClean="0"/>
              <a:t>Provides visual representation of the </a:t>
            </a:r>
          </a:p>
          <a:p>
            <a:pPr lvl="1"/>
            <a:r>
              <a:rPr lang="en-US" sz="2800" dirty="0" smtClean="0"/>
              <a:t>project schedule, progress, set milestone (what functions are working) and keeps team on the same page. </a:t>
            </a:r>
          </a:p>
        </p:txBody>
      </p:sp>
      <p:pic>
        <p:nvPicPr>
          <p:cNvPr id="6" name="Picture 5" descr="https://www.projectmanager.com/wp-content/uploads/2016/01/online-project-planning-software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676" y="1672645"/>
            <a:ext cx="4431323" cy="43328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7158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6686"/>
            <a:ext cx="8229600" cy="155941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Methods and techniques to manage the 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projects continued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93097" y="1153551"/>
            <a:ext cx="485873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Schedule techniques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PERT Chart </a:t>
            </a:r>
          </a:p>
          <a:p>
            <a:pPr lvl="1"/>
            <a:r>
              <a:rPr lang="en-US" sz="2800" dirty="0" smtClean="0"/>
              <a:t>Provides graphical representation of the </a:t>
            </a:r>
          </a:p>
          <a:p>
            <a:pPr lvl="1"/>
            <a:r>
              <a:rPr lang="en-US" sz="2800" dirty="0" smtClean="0"/>
              <a:t>project and dependent tasks (numbers). </a:t>
            </a:r>
          </a:p>
          <a:p>
            <a:pPr lvl="1"/>
            <a:r>
              <a:rPr lang="en-US" sz="2800" dirty="0" smtClean="0"/>
              <a:t>Nodes: events/milestones.</a:t>
            </a:r>
          </a:p>
          <a:p>
            <a:pPr lvl="1"/>
            <a:r>
              <a:rPr lang="en-US" sz="2800" dirty="0" smtClean="0"/>
              <a:t>Arrows: represent tasks as transitions between nodes. </a:t>
            </a:r>
          </a:p>
        </p:txBody>
      </p:sp>
      <p:pic>
        <p:nvPicPr>
          <p:cNvPr id="5" name="Picture 4" descr="https://d2slcw3kip6qmk.cloudfront.net/marketing/blog/2017Q2/PERT-chart-example-1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578" y="2250167"/>
            <a:ext cx="4867422" cy="196723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556466"/>
              </p:ext>
            </p:extLst>
          </p:nvPr>
        </p:nvGraphicFramePr>
        <p:xfrm>
          <a:off x="5739618" y="4645829"/>
          <a:ext cx="3179299" cy="728029"/>
        </p:xfrm>
        <a:graphic>
          <a:graphicData uri="http://schemas.openxmlformats.org/drawingml/2006/table">
            <a:tbl>
              <a:tblPr/>
              <a:tblGrid>
                <a:gridCol w="3179299"/>
              </a:tblGrid>
              <a:tr h="728029">
                <a:tc>
                  <a:txBody>
                    <a:bodyPr/>
                    <a:lstStyle/>
                    <a:p>
                      <a:r>
                        <a:rPr lang="en-US" dirty="0" smtClean="0"/>
                        <a:t>Paths: selected depending on available resources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654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6686"/>
            <a:ext cx="8229600" cy="155941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Methods and techniques to manage the 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projects continued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-5378" y="1006053"/>
            <a:ext cx="52104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Schedule techniques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SCRUM </a:t>
            </a:r>
          </a:p>
          <a:p>
            <a:pPr lvl="1"/>
            <a:r>
              <a:rPr lang="en-US" sz="2800" dirty="0" smtClean="0"/>
              <a:t>Features are written from end user’s perspective (user stories - product backlog). </a:t>
            </a:r>
          </a:p>
          <a:p>
            <a:pPr lvl="1"/>
            <a:r>
              <a:rPr lang="en-US" sz="2800" dirty="0" smtClean="0"/>
              <a:t>Sprints: dedicated timeline to complete tasks. </a:t>
            </a:r>
          </a:p>
          <a:p>
            <a:pPr lvl="1"/>
            <a:r>
              <a:rPr lang="en-US" sz="2800" dirty="0" smtClean="0"/>
              <a:t>Burndown chart: shows remaining work and helps predict timeline to complete it.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598500"/>
              </p:ext>
            </p:extLst>
          </p:nvPr>
        </p:nvGraphicFramePr>
        <p:xfrm>
          <a:off x="5964701" y="5526978"/>
          <a:ext cx="3179299" cy="728029"/>
        </p:xfrm>
        <a:graphic>
          <a:graphicData uri="http://schemas.openxmlformats.org/drawingml/2006/table">
            <a:tbl>
              <a:tblPr/>
              <a:tblGrid>
                <a:gridCol w="3179299"/>
              </a:tblGrid>
              <a:tr h="728029">
                <a:tc>
                  <a:txBody>
                    <a:bodyPr/>
                    <a:lstStyle/>
                    <a:p>
                      <a:r>
                        <a:rPr lang="en-US" dirty="0" smtClean="0"/>
                        <a:t>Agile development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Used</a:t>
                      </a:r>
                      <a:r>
                        <a:rPr lang="en-US" baseline="0" dirty="0" smtClean="0"/>
                        <a:t> by</a:t>
                      </a:r>
                      <a:r>
                        <a:rPr lang="en-US" dirty="0" smtClean="0"/>
                        <a:t>: Google</a:t>
                      </a:r>
                      <a:r>
                        <a:rPr lang="en-US" baseline="0" dirty="0" smtClean="0"/>
                        <a:t>, Microsoft…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6" name="Picture 5" descr="https://www.scrum-institute.org/images_scrum/Simple_Burndown_Chart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020" y="1745336"/>
            <a:ext cx="4134661" cy="31783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6458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47452" y="218358"/>
            <a:ext cx="656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Project Schedule</a:t>
            </a:r>
            <a:endParaRPr lang="en-US" sz="36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532081"/>
              </p:ext>
            </p:extLst>
          </p:nvPr>
        </p:nvGraphicFramePr>
        <p:xfrm>
          <a:off x="253219" y="942535"/>
          <a:ext cx="8623495" cy="5219114"/>
        </p:xfrm>
        <a:graphic>
          <a:graphicData uri="http://schemas.openxmlformats.org/drawingml/2006/table">
            <a:tbl>
              <a:tblPr firstRow="1" firstCol="1" bandRow="1"/>
              <a:tblGrid>
                <a:gridCol w="2143932"/>
                <a:gridCol w="850852"/>
                <a:gridCol w="981752"/>
                <a:gridCol w="916302"/>
                <a:gridCol w="916302"/>
                <a:gridCol w="916302"/>
                <a:gridCol w="589050"/>
                <a:gridCol w="589050"/>
                <a:gridCol w="719953"/>
              </a:tblGrid>
              <a:tr h="4999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Task Name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7" marR="621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Assignee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7" marR="621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Est. Start Date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7" marR="621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 Start Date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7" marR="621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Est. Complete Date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7" marR="621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 Complete Date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7" marR="621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Est. # Hours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7" marR="621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 Hours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7" marR="621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complete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7" marR="621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8085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Research about software project management practices in real world organizations.          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7" marR="621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7" marR="621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February 23, 2018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7" marR="621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February 23, 2018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7" marR="621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February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25, 2018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7" marR="621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February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25, 2018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7" marR="621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7" marR="621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7" marR="621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7" marR="621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35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Obtain information about what well established organizations are, what companies represent such types of organizations and the types of software projects they work on (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embedded, IT, Mobile, etc.</a:t>
                      </a: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7" marR="621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Carlos Bustos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7" marR="621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March 2, 2018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7" marR="621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March 14, 2018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7" marR="621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March 15, 2018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7" marR="621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March 14, 2018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7" marR="621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7" marR="621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7" marR="621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7" marR="621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70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Obtain information about 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how large these software projects are (SLOCs and spent development time)</a:t>
                      </a: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and the set ups and platforms used to implement them.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7" marR="621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Octavio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Garcia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7" marR="621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March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3, 2018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7" marR="621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March 14, 2018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7" marR="621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March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5, 2018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7" marR="621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March 16, 2018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7" marR="621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7" marR="621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7" marR="621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7" marR="621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08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991" y="709684"/>
            <a:ext cx="7165075" cy="54864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charset="2"/>
              <a:buChar char="§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Description</a:t>
            </a:r>
          </a:p>
          <a:p>
            <a:pPr>
              <a:lnSpc>
                <a:spcPct val="120000"/>
              </a:lnSpc>
              <a:buFont typeface="Wingdings" charset="2"/>
              <a:buChar char="§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Design approach and methods Used</a:t>
            </a:r>
          </a:p>
          <a:p>
            <a:pPr>
              <a:lnSpc>
                <a:spcPct val="120000"/>
              </a:lnSpc>
              <a:buFont typeface="Wingdings" charset="2"/>
              <a:buChar char="§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Risks/consequences</a:t>
            </a:r>
          </a:p>
          <a:p>
            <a:pPr>
              <a:lnSpc>
                <a:spcPct val="120000"/>
              </a:lnSpc>
              <a:buFont typeface="Wingdings" charset="2"/>
              <a:buChar char="§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and solution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pproach</a:t>
            </a:r>
          </a:p>
          <a:p>
            <a:pPr>
              <a:lnSpc>
                <a:spcPct val="120000"/>
              </a:lnSpc>
              <a:buFont typeface="Wingdings" charset="2"/>
              <a:buChar char="§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project management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ractices </a:t>
            </a:r>
          </a:p>
          <a:p>
            <a:pPr>
              <a:lnSpc>
                <a:spcPct val="120000"/>
              </a:lnSpc>
              <a:buFont typeface="Wingdings" charset="2"/>
              <a:buChar char="§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Well-established organizations and the software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rojects they work on</a:t>
            </a:r>
          </a:p>
          <a:p>
            <a:pPr>
              <a:lnSpc>
                <a:spcPct val="120000"/>
              </a:lnSpc>
              <a:buFont typeface="Wingdings" charset="2"/>
              <a:buChar char="§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Size of projects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latforms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development time 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buFont typeface="Wingdings" charset="2"/>
              <a:buChar char="§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Methods and techniques to manage the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rojects</a:t>
            </a:r>
          </a:p>
          <a:p>
            <a:pPr>
              <a:lnSpc>
                <a:spcPct val="120000"/>
              </a:lnSpc>
              <a:buFont typeface="Wingdings" charset="2"/>
              <a:buChar char="§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</a:p>
          <a:p>
            <a:pPr>
              <a:lnSpc>
                <a:spcPct val="120000"/>
              </a:lnSpc>
              <a:buFont typeface="Wingdings" charset="2"/>
              <a:buChar char="§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Questions and Answers</a:t>
            </a:r>
          </a:p>
          <a:p>
            <a:pPr>
              <a:lnSpc>
                <a:spcPct val="120000"/>
              </a:lnSpc>
              <a:buFont typeface="Wingdings" charset="2"/>
              <a:buChar char="§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5085" y="0"/>
            <a:ext cx="656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/>
              <a:t>  Agenda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6277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47452" y="218358"/>
            <a:ext cx="656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Project Schedule</a:t>
            </a:r>
            <a:endParaRPr lang="en-US" sz="36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938793"/>
              </p:ext>
            </p:extLst>
          </p:nvPr>
        </p:nvGraphicFramePr>
        <p:xfrm>
          <a:off x="225085" y="1055076"/>
          <a:ext cx="8665700" cy="5036236"/>
        </p:xfrm>
        <a:graphic>
          <a:graphicData uri="http://schemas.openxmlformats.org/drawingml/2006/table">
            <a:tbl>
              <a:tblPr firstRow="1" firstCol="1" bandRow="1"/>
              <a:tblGrid>
                <a:gridCol w="2059839"/>
                <a:gridCol w="829585"/>
                <a:gridCol w="957214"/>
                <a:gridCol w="893401"/>
                <a:gridCol w="893401"/>
                <a:gridCol w="893401"/>
                <a:gridCol w="574329"/>
                <a:gridCol w="574329"/>
                <a:gridCol w="990201"/>
              </a:tblGrid>
              <a:tr h="17389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Obtain information about the methods or techniques used to manage such projects and its significance/effectiveness in terms of schedule, cost and delivery. 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Julian Cisneros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March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5, 2018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March 15, 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March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7, 2018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March 21, 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7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Discussion of the information gathered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March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9, 2018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March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9, 2018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March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9, 2018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March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9, 2018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1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Collect and analyze the information provided by team members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Natnael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Kebede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March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20, 2018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March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20, 2018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March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23, 2018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March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23, 2018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7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Power Point Implementation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Natnael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Kebede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March 11, 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March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23, 2018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March 16, 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March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23, 2018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7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Presentation Walkthrough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March 24, 2018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March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26, 2018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March 24, 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March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26, 2018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5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Presentation Rehearsal with team members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March 25, 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March 25, 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March 25, 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March 25, 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5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3799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    </a:t>
                      </a: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107.2</a:t>
                      </a:r>
                    </a:p>
                  </a:txBody>
                  <a:tcPr marL="68408" marR="68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32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4" y="955343"/>
            <a:ext cx="7929349" cy="514832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Software project management depends on the company’s capacity and goals.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Well-established organizations have strong qualities </a:t>
            </a:r>
            <a:r>
              <a:rPr lang="en-US" sz="2400" dirty="0"/>
              <a:t>to maintain their standard </a:t>
            </a:r>
            <a:r>
              <a:rPr lang="en-US" sz="2400" dirty="0" smtClean="0"/>
              <a:t>and keep growing.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Some representatives of such organizations include Microsoft, Facebook, Amazon, and Google.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Such organization work on large products consisting of million lines of code and high cost.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Schedule and </a:t>
            </a:r>
            <a:r>
              <a:rPr lang="en-US" sz="2400" dirty="0"/>
              <a:t>c</a:t>
            </a:r>
            <a:r>
              <a:rPr lang="en-US" sz="2400" dirty="0" smtClean="0"/>
              <a:t>ost estimation techniques are essential </a:t>
            </a:r>
            <a:r>
              <a:rPr lang="en-US" sz="2400" dirty="0"/>
              <a:t>in terms of schedule, cost and </a:t>
            </a:r>
            <a:r>
              <a:rPr lang="en-US" sz="2400" dirty="0" smtClean="0"/>
              <a:t>delivery.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8507" y="197380"/>
            <a:ext cx="656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  Summary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8893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711" y="773022"/>
            <a:ext cx="8005493" cy="521589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sz="1600" dirty="0" smtClean="0"/>
          </a:p>
          <a:p>
            <a:pPr>
              <a:lnSpc>
                <a:spcPct val="120000"/>
              </a:lnSpc>
              <a:buFont typeface="Wingdings" charset="2"/>
              <a:buChar char="§"/>
            </a:pPr>
            <a:r>
              <a:rPr lang="en-US" sz="1600" dirty="0" smtClean="0"/>
              <a:t>“</a:t>
            </a:r>
            <a:r>
              <a:rPr lang="en-US" sz="1600" dirty="0"/>
              <a:t>A Brief History of Google's Android Operating System.” </a:t>
            </a:r>
            <a:r>
              <a:rPr lang="en-US" sz="1600" i="1" dirty="0"/>
              <a:t>IPWatchdog.com | Patents &amp; Patent Law</a:t>
            </a:r>
            <a:r>
              <a:rPr lang="en-US" sz="1600" dirty="0"/>
              <a:t>, 25 Nov. 2014, www.ipwatchdog.com/2014/11/26/a-brief-history-of-googles-android-operating-system/id=52285/. </a:t>
            </a:r>
            <a:endParaRPr lang="en-US" sz="1600" dirty="0" smtClean="0"/>
          </a:p>
          <a:p>
            <a:pPr>
              <a:lnSpc>
                <a:spcPct val="120000"/>
              </a:lnSpc>
              <a:buFont typeface="Wingdings" charset="2"/>
              <a:buChar char="§"/>
            </a:pPr>
            <a:r>
              <a:rPr lang="en-US" sz="1600" dirty="0" err="1"/>
              <a:t>Albro</a:t>
            </a:r>
            <a:r>
              <a:rPr lang="en-US" sz="1600" dirty="0"/>
              <a:t>, Edward N. Tom's Planner: Drag-and-Drop </a:t>
            </a:r>
            <a:r>
              <a:rPr lang="en-US" sz="1600" dirty="0" err="1"/>
              <a:t>Gannt</a:t>
            </a:r>
            <a:r>
              <a:rPr lang="en-US" sz="1600" dirty="0"/>
              <a:t> Charts. vol. 28, IDG Consumer &amp; SMB, </a:t>
            </a:r>
            <a:r>
              <a:rPr lang="en-US" sz="1600" dirty="0" err="1"/>
              <a:t>Inc</a:t>
            </a:r>
            <a:r>
              <a:rPr lang="en-US" sz="1600" dirty="0"/>
              <a:t>, 2010</a:t>
            </a:r>
            <a:r>
              <a:rPr lang="en-US" sz="1600" dirty="0" smtClean="0"/>
              <a:t>.</a:t>
            </a:r>
          </a:p>
          <a:p>
            <a:pPr>
              <a:lnSpc>
                <a:spcPct val="120000"/>
              </a:lnSpc>
              <a:buFont typeface="Wingdings" charset="2"/>
              <a:buChar char="§"/>
            </a:pPr>
            <a:r>
              <a:rPr lang="en-US" sz="1600" dirty="0"/>
              <a:t>“Alexa Programming Languages and Tools.” </a:t>
            </a:r>
            <a:r>
              <a:rPr lang="en-US" sz="1600" i="1" dirty="0" err="1"/>
              <a:t>Sascha</a:t>
            </a:r>
            <a:r>
              <a:rPr lang="en-US" sz="1600" i="1" dirty="0"/>
              <a:t> </a:t>
            </a:r>
            <a:r>
              <a:rPr lang="en-US" sz="1600" i="1" dirty="0" err="1"/>
              <a:t>Wolter</a:t>
            </a:r>
            <a:r>
              <a:rPr lang="en-US" sz="1600" dirty="0"/>
              <a:t>, 22 Mar. 2018, </a:t>
            </a:r>
            <a:r>
              <a:rPr lang="en-US" sz="1600" dirty="0" smtClean="0"/>
              <a:t>www.wolter.biz/2017/12/alexa-programming-languages-and-tools</a:t>
            </a:r>
          </a:p>
          <a:p>
            <a:pPr>
              <a:lnSpc>
                <a:spcPct val="120000"/>
              </a:lnSpc>
              <a:buFont typeface="Wingdings" charset="2"/>
              <a:buChar char="§"/>
            </a:pPr>
            <a:r>
              <a:rPr lang="en-US" sz="1600" dirty="0"/>
              <a:t>Hudson, Shannon M., and Marilyn A. </a:t>
            </a:r>
            <a:r>
              <a:rPr lang="en-US" sz="1600" dirty="0" err="1"/>
              <a:t>Laken</a:t>
            </a:r>
            <a:r>
              <a:rPr lang="en-US" sz="1600" dirty="0"/>
              <a:t>. "Use of a PERT Chart to Improve Efficiency of the Dissertation." Nursing Education Perspectives, vol. 36, no. 4, 2015, pp. 257-258</a:t>
            </a:r>
            <a:r>
              <a:rPr lang="en-US" sz="1600" dirty="0" smtClean="0"/>
              <a:t>.</a:t>
            </a:r>
          </a:p>
          <a:p>
            <a:pPr>
              <a:lnSpc>
                <a:spcPct val="120000"/>
              </a:lnSpc>
              <a:buFont typeface="Wingdings" charset="2"/>
              <a:buChar char="§"/>
            </a:pPr>
            <a:r>
              <a:rPr lang="en-US" sz="1600" dirty="0" err="1"/>
              <a:t>Iraji</a:t>
            </a:r>
            <a:r>
              <a:rPr lang="en-US" sz="1600" dirty="0"/>
              <a:t>, Mohammad S. "Fuzzy Agent Oriented Software Effort Estimate with COCOMO." International Journal of Intelligent Systems and Applications, vol. 7, no. 8, 2015, pp. 18.</a:t>
            </a:r>
          </a:p>
          <a:p>
            <a:pPr>
              <a:lnSpc>
                <a:spcPct val="120000"/>
              </a:lnSpc>
              <a:buFont typeface="Wingdings" charset="2"/>
              <a:buChar char="§"/>
            </a:pPr>
            <a:r>
              <a:rPr lang="en-US" sz="1600" dirty="0">
                <a:solidFill>
                  <a:prstClr val="black"/>
                </a:solidFill>
              </a:rPr>
              <a:t>Johnston, Robert. "Panama City radiotherapy accident, 2000-2001." Panama City radiotherapy accident, 2000-2001. January 21, 2004. Accessed February 23, </a:t>
            </a:r>
            <a:r>
              <a:rPr lang="en-US" sz="1600" dirty="0" smtClean="0">
                <a:solidFill>
                  <a:prstClr val="black"/>
                </a:solidFill>
              </a:rPr>
              <a:t>2018. http</a:t>
            </a:r>
            <a:r>
              <a:rPr lang="en-US" sz="1600" dirty="0">
                <a:solidFill>
                  <a:prstClr val="black"/>
                </a:solidFill>
              </a:rPr>
              <a:t>://</a:t>
            </a:r>
            <a:r>
              <a:rPr lang="en-US" sz="1600" dirty="0" smtClean="0">
                <a:solidFill>
                  <a:prstClr val="black"/>
                </a:solidFill>
              </a:rPr>
              <a:t>www.johnstonsarchive.net/nuclear/radevents/2000PAN1.html</a:t>
            </a:r>
            <a:endParaRPr lang="en-US" sz="1600" dirty="0">
              <a:solidFill>
                <a:prstClr val="black"/>
              </a:solidFill>
            </a:endParaRPr>
          </a:p>
          <a:p>
            <a:pPr>
              <a:lnSpc>
                <a:spcPct val="120000"/>
              </a:lnSpc>
              <a:buFont typeface="Wingdings" charset="2"/>
              <a:buChar char="§"/>
            </a:pPr>
            <a:endParaRPr lang="en-US" sz="1600" dirty="0"/>
          </a:p>
          <a:p>
            <a:pPr>
              <a:lnSpc>
                <a:spcPct val="120000"/>
              </a:lnSpc>
              <a:buFont typeface="Wingdings" charset="2"/>
              <a:buChar char="§"/>
            </a:pPr>
            <a:endParaRPr lang="en-US" sz="1600" dirty="0"/>
          </a:p>
          <a:p>
            <a:pPr>
              <a:lnSpc>
                <a:spcPct val="120000"/>
              </a:lnSpc>
              <a:buFont typeface="Wingdings" charset="2"/>
              <a:buChar char="§"/>
            </a:pPr>
            <a:endParaRPr lang="en-US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647452" y="197380"/>
            <a:ext cx="656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References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29417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2217" y="862335"/>
            <a:ext cx="7647999" cy="511734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Wingdings" charset="2"/>
              <a:buChar char="§"/>
            </a:pPr>
            <a:r>
              <a:rPr lang="en-US" sz="1600" dirty="0" err="1" smtClean="0"/>
              <a:t>Maximini</a:t>
            </a:r>
            <a:r>
              <a:rPr lang="en-US" sz="1600" dirty="0"/>
              <a:t>, Dominik, and </a:t>
            </a:r>
            <a:r>
              <a:rPr lang="en-US" sz="1600" dirty="0" err="1"/>
              <a:t>Ebooks</a:t>
            </a:r>
            <a:r>
              <a:rPr lang="en-US" sz="1600" dirty="0"/>
              <a:t> Corporation. The Scrum Culture: Introducing Agile Methods in Organizations. Springer, New </a:t>
            </a:r>
            <a:r>
              <a:rPr lang="en-US" sz="1600" dirty="0" err="1"/>
              <a:t>York;Cham</a:t>
            </a:r>
            <a:r>
              <a:rPr lang="en-US" sz="1600" dirty="0"/>
              <a:t>;, 2015, doi:10.1007/978-3-319-11827-7</a:t>
            </a:r>
            <a:r>
              <a:rPr lang="en-US" sz="1600" dirty="0" smtClean="0"/>
              <a:t>.</a:t>
            </a:r>
          </a:p>
          <a:p>
            <a:pPr>
              <a:lnSpc>
                <a:spcPct val="130000"/>
              </a:lnSpc>
              <a:buFont typeface="Wingdings" charset="2"/>
              <a:buChar char="§"/>
            </a:pPr>
            <a:r>
              <a:rPr lang="en-US" sz="1600" dirty="0"/>
              <a:t>McCracken, Harry. “Echo And Alexa Are Two Years Old. Here's What Amazon Has Learned So Far.” </a:t>
            </a:r>
            <a:r>
              <a:rPr lang="en-US" sz="1600" i="1" dirty="0"/>
              <a:t>Fast Company</a:t>
            </a:r>
            <a:r>
              <a:rPr lang="en-US" sz="1600" dirty="0"/>
              <a:t>, Fast Company, 2 May 2017, </a:t>
            </a:r>
            <a:r>
              <a:rPr lang="en-US" sz="1600" dirty="0" smtClean="0"/>
              <a:t>www.fastcompany.com/3065179/echo-and-alexa-are-two-years-old-heres-what-amazon-has-learned-so-far. </a:t>
            </a:r>
          </a:p>
          <a:p>
            <a:pPr>
              <a:lnSpc>
                <a:spcPct val="130000"/>
              </a:lnSpc>
              <a:buFont typeface="Wingdings" charset="2"/>
              <a:buChar char="§"/>
            </a:pPr>
            <a:r>
              <a:rPr lang="en-US" sz="1600" dirty="0" smtClean="0"/>
              <a:t>“Open-Sourcing </a:t>
            </a:r>
            <a:r>
              <a:rPr lang="en-US" sz="1600" dirty="0"/>
              <a:t>Facebook Infer: Identify Bugs before You Ship.” </a:t>
            </a:r>
            <a:r>
              <a:rPr lang="en-US" sz="1600" i="1" dirty="0"/>
              <a:t>Facebook Code</a:t>
            </a:r>
            <a:r>
              <a:rPr lang="en-US" sz="1600" dirty="0"/>
              <a:t>, code.facebook.com/posts/1648953042007882/open-sourcing-</a:t>
            </a:r>
            <a:r>
              <a:rPr lang="en-US" sz="1600" dirty="0" err="1"/>
              <a:t>facebook</a:t>
            </a:r>
            <a:r>
              <a:rPr lang="en-US" sz="1600" dirty="0"/>
              <a:t>-infer-identify-bugs-before-you-ship</a:t>
            </a:r>
            <a:r>
              <a:rPr lang="en-US" sz="1600" dirty="0" smtClean="0"/>
              <a:t>/.</a:t>
            </a:r>
          </a:p>
          <a:p>
            <a:pPr>
              <a:lnSpc>
                <a:spcPct val="130000"/>
              </a:lnSpc>
              <a:buFont typeface="Wingdings" charset="2"/>
              <a:buChar char="§"/>
            </a:pPr>
            <a:r>
              <a:rPr lang="en-US" sz="1600" dirty="0"/>
              <a:t>Seabury, Chris. “9 Tips For Growing a Successful Business.” </a:t>
            </a:r>
            <a:r>
              <a:rPr lang="en-US" sz="1600" i="1" dirty="0"/>
              <a:t>Investopedia</a:t>
            </a:r>
            <a:r>
              <a:rPr lang="en-US" sz="1600" dirty="0"/>
              <a:t>, 12 Mar. 2018, www.investopedia.com/articles/pf/08/make-money-in-business.asp. </a:t>
            </a:r>
          </a:p>
          <a:p>
            <a:r>
              <a:rPr lang="en-US" sz="1600" dirty="0" err="1"/>
              <a:t>Statt</a:t>
            </a:r>
            <a:r>
              <a:rPr lang="en-US" sz="1600" dirty="0"/>
              <a:t>, Nick. “Microsoft Launches a Project Management App Called Planner.” </a:t>
            </a:r>
            <a:r>
              <a:rPr lang="en-US" sz="1600" i="1" dirty="0"/>
              <a:t>The Verge</a:t>
            </a:r>
            <a:r>
              <a:rPr lang="en-US" sz="1600" dirty="0"/>
              <a:t>, The Verge, 6 June 2016, www.theverge.com/2016/6/6/11868998/microsoft-planner-office-app-launch-2016-trello-asana..</a:t>
            </a:r>
          </a:p>
          <a:p>
            <a:pPr>
              <a:lnSpc>
                <a:spcPct val="120000"/>
              </a:lnSpc>
              <a:buFont typeface="Wingdings" charset="2"/>
              <a:buChar char="§"/>
            </a:pPr>
            <a:endParaRPr lang="en-US" sz="1600" dirty="0"/>
          </a:p>
          <a:p>
            <a:pPr>
              <a:lnSpc>
                <a:spcPct val="130000"/>
              </a:lnSpc>
              <a:buFont typeface="Wingdings" charset="2"/>
              <a:buChar char="§"/>
            </a:pPr>
            <a:endParaRPr lang="en-US" sz="1600" dirty="0"/>
          </a:p>
          <a:p>
            <a:pPr>
              <a:lnSpc>
                <a:spcPct val="130000"/>
              </a:lnSpc>
              <a:buFont typeface="Wingdings" charset="2"/>
              <a:buChar char="§"/>
            </a:pPr>
            <a:endParaRPr lang="en-US" sz="1600" dirty="0" smtClean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9186" y="103112"/>
            <a:ext cx="656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References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23502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41004" y="3105834"/>
            <a:ext cx="28619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Q/A</a:t>
            </a:r>
          </a:p>
        </p:txBody>
      </p:sp>
    </p:spTree>
    <p:extLst>
      <p:ext uri="{BB962C8B-B14F-4D97-AF65-F5344CB8AC3E}">
        <p14:creationId xmlns:p14="http://schemas.microsoft.com/office/powerpoint/2010/main" val="139102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466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0393" y="1023582"/>
            <a:ext cx="6903422" cy="44218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Research about </a:t>
            </a:r>
            <a:r>
              <a:rPr lang="en-US" sz="2800" dirty="0"/>
              <a:t>software project management practices in real world organizations</a:t>
            </a:r>
            <a:r>
              <a:rPr lang="en-US" sz="28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I</a:t>
            </a:r>
            <a:r>
              <a:rPr lang="en-US" sz="2800" dirty="0" smtClean="0"/>
              <a:t>n-depth </a:t>
            </a:r>
            <a:r>
              <a:rPr lang="en-US" sz="2800" dirty="0"/>
              <a:t>look at the way projects are managed in already well-established organizations. </a:t>
            </a:r>
            <a:r>
              <a:rPr lang="en-US" sz="2800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Deliverables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Presentation April 2, 2018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0394" y="243931"/>
            <a:ext cx="656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   </a:t>
            </a:r>
            <a:r>
              <a:rPr lang="en-US" sz="3600" b="1" dirty="0" smtClean="0"/>
              <a:t>  Project </a:t>
            </a:r>
            <a:r>
              <a:rPr lang="en-US" sz="3600" b="1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20594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034" y="1037230"/>
            <a:ext cx="7149081" cy="48449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All team members </a:t>
            </a:r>
            <a:r>
              <a:rPr lang="en-US" sz="2800" dirty="0" smtClean="0"/>
              <a:t>researched the project topic to obtain background information.</a:t>
            </a:r>
            <a:r>
              <a:rPr lang="en-US" sz="2800" dirty="0"/>
              <a:t>	</a:t>
            </a:r>
            <a:endParaRPr lang="en-US" sz="2800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Contents of the project were assigned into individual tasks.</a:t>
            </a:r>
            <a:endParaRPr lang="en-US" sz="28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Set up schedules for each team member to research their respective section. 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394" y="243931"/>
            <a:ext cx="656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  </a:t>
            </a:r>
            <a:r>
              <a:rPr lang="en-US" sz="3600" b="1" dirty="0" smtClean="0"/>
              <a:t>  Design </a:t>
            </a:r>
            <a:r>
              <a:rPr lang="en-US" sz="3600" b="1" dirty="0" smtClean="0"/>
              <a:t>Approach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3701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764" y="941696"/>
            <a:ext cx="7288860" cy="523050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Project </a:t>
            </a:r>
            <a:r>
              <a:rPr lang="en-US" sz="2800" dirty="0"/>
              <a:t>sections</a:t>
            </a:r>
            <a:r>
              <a:rPr lang="en-US" sz="2800" dirty="0" smtClean="0"/>
              <a:t>:</a:t>
            </a:r>
            <a:endParaRPr lang="en-US" sz="2800" dirty="0"/>
          </a:p>
          <a:p>
            <a:pPr marL="857250" lvl="2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Well-established organizations and the projects they work on. </a:t>
            </a:r>
          </a:p>
          <a:p>
            <a:pPr marL="857250" lvl="2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Information about the projects.</a:t>
            </a:r>
          </a:p>
          <a:p>
            <a:pPr marL="857250" lvl="2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Mechanisms in place to manage these projects. </a:t>
            </a:r>
            <a:endParaRPr lang="en-US" sz="3000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Discussed </a:t>
            </a:r>
            <a:r>
              <a:rPr lang="en-US" sz="2800" dirty="0"/>
              <a:t>and analyzed the gathered </a:t>
            </a:r>
            <a:r>
              <a:rPr lang="en-US" sz="2800" dirty="0" smtClean="0"/>
              <a:t>information </a:t>
            </a:r>
            <a:r>
              <a:rPr lang="en-US" sz="3000" dirty="0" smtClean="0"/>
              <a:t>and structured it into a presentation.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1572634" y="133372"/>
            <a:ext cx="656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Design Approach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4434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65028"/>
            <a:ext cx="5042849" cy="3556196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10000"/>
              </a:lnSpc>
              <a:buFont typeface="Wingdings" charset="2"/>
              <a:buChar char="§"/>
            </a:pPr>
            <a:endParaRPr lang="en-US" sz="3000" dirty="0"/>
          </a:p>
          <a:p>
            <a:pPr marL="342900" lvl="1" indent="-342900">
              <a:lnSpc>
                <a:spcPct val="110000"/>
              </a:lnSpc>
              <a:buFont typeface="Wingdings" charset="2"/>
              <a:buChar char="§"/>
            </a:pPr>
            <a:r>
              <a:rPr lang="en-US" sz="2800" dirty="0" smtClean="0"/>
              <a:t>Lack of detailed Information</a:t>
            </a:r>
          </a:p>
          <a:p>
            <a:pPr marL="342900" lvl="1" indent="-342900">
              <a:lnSpc>
                <a:spcPct val="110000"/>
              </a:lnSpc>
              <a:buFont typeface="Wingdings" charset="2"/>
              <a:buChar char="§"/>
            </a:pPr>
            <a:r>
              <a:rPr lang="en-US" sz="2800" dirty="0" smtClean="0"/>
              <a:t>Examined and gathered contents according to common specific standards. 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213015" y="244232"/>
            <a:ext cx="656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Problems and Solutions</a:t>
            </a: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513" y="1392072"/>
            <a:ext cx="3739487" cy="382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1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14" y="1152158"/>
            <a:ext cx="4694301" cy="3924687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10000"/>
              </a:lnSpc>
              <a:buFont typeface="Wingdings" charset="2"/>
              <a:buChar char="§"/>
            </a:pPr>
            <a:endParaRPr lang="en-US" sz="3000" b="1" dirty="0"/>
          </a:p>
          <a:p>
            <a:pPr marL="342900" lvl="1" indent="-342900">
              <a:lnSpc>
                <a:spcPct val="110000"/>
              </a:lnSpc>
              <a:buFont typeface="Wingdings" charset="2"/>
              <a:buChar char="§"/>
            </a:pPr>
            <a:r>
              <a:rPr lang="en-US" sz="3000" dirty="0" smtClean="0"/>
              <a:t>Conflicting information</a:t>
            </a:r>
          </a:p>
          <a:p>
            <a:pPr marL="342900" lvl="1" indent="-342900">
              <a:lnSpc>
                <a:spcPct val="110000"/>
              </a:lnSpc>
              <a:buFont typeface="Wingdings" charset="2"/>
              <a:buChar char="§"/>
            </a:pPr>
            <a:r>
              <a:rPr lang="en-US" sz="3000" dirty="0" smtClean="0"/>
              <a:t>Biased information</a:t>
            </a:r>
          </a:p>
          <a:p>
            <a:pPr marL="342900" lvl="1" indent="-342900">
              <a:lnSpc>
                <a:spcPct val="110000"/>
              </a:lnSpc>
              <a:buFont typeface="Wingdings" charset="2"/>
              <a:buChar char="§"/>
            </a:pPr>
            <a:r>
              <a:rPr lang="en-US" sz="3000" dirty="0" smtClean="0"/>
              <a:t>Undisclosed information</a:t>
            </a:r>
          </a:p>
          <a:p>
            <a:pPr marL="342900" lvl="1" indent="-342900">
              <a:lnSpc>
                <a:spcPct val="110000"/>
              </a:lnSpc>
              <a:buFont typeface="Wingdings" charset="2"/>
              <a:buChar char="§"/>
            </a:pPr>
            <a:endParaRPr lang="en-US" sz="3000" dirty="0"/>
          </a:p>
        </p:txBody>
      </p:sp>
      <p:sp>
        <p:nvSpPr>
          <p:cNvPr id="9" name="TextBox 8"/>
          <p:cNvSpPr txBox="1"/>
          <p:nvPr/>
        </p:nvSpPr>
        <p:spPr>
          <a:xfrm>
            <a:off x="1213015" y="244232"/>
            <a:ext cx="656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Risks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416" y="1902785"/>
            <a:ext cx="4405584" cy="3174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060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5463" y="179795"/>
            <a:ext cx="80516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Software project management practices </a:t>
            </a:r>
          </a:p>
          <a:p>
            <a:pPr algn="ctr"/>
            <a:endParaRPr 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88334" y="944416"/>
            <a:ext cx="477506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2" indent="-342900">
              <a:lnSpc>
                <a:spcPct val="110000"/>
              </a:lnSpc>
              <a:spcBef>
                <a:spcPct val="20000"/>
              </a:spcBef>
              <a:buFont typeface="Wingdings" charset="2"/>
              <a:buChar char="§"/>
            </a:pPr>
            <a:endParaRPr lang="en-US" sz="2800" dirty="0" smtClean="0"/>
          </a:p>
          <a:p>
            <a:pPr marL="800100" lvl="2" indent="-342900">
              <a:lnSpc>
                <a:spcPct val="110000"/>
              </a:lnSpc>
              <a:spcBef>
                <a:spcPct val="20000"/>
              </a:spcBef>
              <a:buFont typeface="Wingdings" charset="2"/>
              <a:buChar char="§"/>
            </a:pPr>
            <a:r>
              <a:rPr lang="en-US" sz="2800" dirty="0" smtClean="0"/>
              <a:t>Differs from one company to another. However they all share common practices. </a:t>
            </a:r>
          </a:p>
          <a:p>
            <a:pPr marL="457200" lvl="2">
              <a:lnSpc>
                <a:spcPct val="110000"/>
              </a:lnSpc>
              <a:spcBef>
                <a:spcPct val="20000"/>
              </a:spcBef>
            </a:pP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606" y="3301154"/>
            <a:ext cx="6316394" cy="287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6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50878" y="179795"/>
            <a:ext cx="68769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Well-established organizations</a:t>
            </a:r>
            <a:endParaRPr lang="en-US" sz="3600" b="1" dirty="0"/>
          </a:p>
          <a:p>
            <a:pPr algn="ctr"/>
            <a:endParaRPr 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50877" y="1569494"/>
            <a:ext cx="68769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indent="-45720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dirty="0" smtClean="0"/>
              <a:t>Have</a:t>
            </a:r>
            <a:r>
              <a:rPr lang="en-US" sz="2800" dirty="0"/>
              <a:t> </a:t>
            </a:r>
            <a:r>
              <a:rPr lang="en-US" sz="2800" dirty="0" smtClean="0"/>
              <a:t>existed</a:t>
            </a:r>
            <a:r>
              <a:rPr lang="en-US" sz="2800" dirty="0"/>
              <a:t> </a:t>
            </a:r>
            <a:r>
              <a:rPr lang="en-US" sz="2800" dirty="0" smtClean="0"/>
              <a:t>and</a:t>
            </a:r>
            <a:r>
              <a:rPr lang="en-US" sz="2800" dirty="0"/>
              <a:t> been successful </a:t>
            </a:r>
            <a:r>
              <a:rPr lang="en-US" sz="2800" dirty="0" smtClean="0"/>
              <a:t>for </a:t>
            </a:r>
            <a:r>
              <a:rPr lang="en-US" sz="2800" dirty="0"/>
              <a:t>a </a:t>
            </a:r>
            <a:r>
              <a:rPr lang="en-US" sz="2800" dirty="0" smtClean="0"/>
              <a:t>longer period of time. </a:t>
            </a:r>
          </a:p>
          <a:p>
            <a:pPr marL="800100" lvl="2" indent="-342900">
              <a:lnSpc>
                <a:spcPct val="110000"/>
              </a:lnSpc>
              <a:spcBef>
                <a:spcPct val="20000"/>
              </a:spcBef>
              <a:buFont typeface="Wingdings" charset="2"/>
              <a:buChar char="§"/>
            </a:pPr>
            <a:r>
              <a:rPr lang="en-US" sz="2800" dirty="0" smtClean="0"/>
              <a:t>Characterized by</a:t>
            </a:r>
            <a:endParaRPr lang="en-US" sz="2800" dirty="0"/>
          </a:p>
          <a:p>
            <a:pPr lvl="3" indent="-457200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Strong organization and timing</a:t>
            </a:r>
          </a:p>
          <a:p>
            <a:pPr lvl="3" indent="-457200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Knowing their </a:t>
            </a:r>
            <a:r>
              <a:rPr lang="en-US" sz="2800" dirty="0" smtClean="0"/>
              <a:t>competition</a:t>
            </a:r>
            <a:endParaRPr lang="en-US" sz="2800" dirty="0"/>
          </a:p>
          <a:p>
            <a:pPr lvl="3" indent="-457200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Knowing their risks and rewards</a:t>
            </a:r>
          </a:p>
          <a:p>
            <a:pPr lvl="3" indent="-457200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Consistency</a:t>
            </a:r>
          </a:p>
          <a:p>
            <a:pPr lvl="3" indent="-457200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Excellent service and </a:t>
            </a:r>
            <a:r>
              <a:rPr lang="en-US" sz="2800" dirty="0" smtClean="0"/>
              <a:t>innovation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850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3552</TotalTime>
  <Words>1190</Words>
  <Application>Microsoft Office PowerPoint</Application>
  <PresentationFormat>On-screen Show (4:3)</PresentationFormat>
  <Paragraphs>282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Methods and techniques to manage the projects </vt:lpstr>
      <vt:lpstr>Methods and techniques to manage the projects continued </vt:lpstr>
      <vt:lpstr>Methods and techniques to manage the projects continued </vt:lpstr>
      <vt:lpstr>Methods and techniques to manage the projects continued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Texas at Arlington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Tackett</dc:creator>
  <cp:lastModifiedBy>Natnael kebede</cp:lastModifiedBy>
  <cp:revision>340</cp:revision>
  <dcterms:created xsi:type="dcterms:W3CDTF">2013-10-16T17:47:49Z</dcterms:created>
  <dcterms:modified xsi:type="dcterms:W3CDTF">2018-04-02T04:52:18Z</dcterms:modified>
</cp:coreProperties>
</file>