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334" r:id="rId3"/>
    <p:sldId id="261" r:id="rId4"/>
    <p:sldId id="317" r:id="rId5"/>
    <p:sldId id="293" r:id="rId6"/>
    <p:sldId id="356" r:id="rId7"/>
    <p:sldId id="357" r:id="rId8"/>
    <p:sldId id="346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2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86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2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59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86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6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550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032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49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637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8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2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00200-1AD9-4488-B606-15181A3B8949}" type="datetimeFigureOut">
              <a:rPr lang="en-GB" smtClean="0"/>
              <a:t>24/08/2024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41CC6E9-FE58-4081-99C2-2772188AD5DF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746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web-development-p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D4D9-E370-78FC-4D79-1033D80F4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3198" y="3797064"/>
            <a:ext cx="9481343" cy="135105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5400" b="1" dirty="0">
                <a:solidFill>
                  <a:srgbClr val="002060"/>
                </a:solidFill>
                <a:latin typeface="Algerian" panose="04020705040A02060702" pitchFamily="82" charset="0"/>
              </a:rPr>
              <a:t>Introduction to web centric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4516A9-B476-3395-CD8B-E5BFFEE59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3132" y="5148115"/>
            <a:ext cx="3781474" cy="745816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GB" sz="4000" b="1" dirty="0">
                <a:solidFill>
                  <a:srgbClr val="FF0000"/>
                </a:solidFill>
              </a:rPr>
              <a:t>Computer science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1D0D70-5527-D085-8335-2413137BA4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905" t="14588" r="7295" b="16709"/>
          <a:stretch/>
        </p:blipFill>
        <p:spPr>
          <a:xfrm>
            <a:off x="2926080" y="357043"/>
            <a:ext cx="6626946" cy="348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50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1996225"/>
            <a:ext cx="10396883" cy="3889420"/>
          </a:xfrm>
        </p:spPr>
        <p:txBody>
          <a:bodyPr>
            <a:normAutofit/>
          </a:bodyPr>
          <a:lstStyle/>
          <a:p>
            <a:r>
              <a:rPr lang="en-GB" sz="3000" dirty="0"/>
              <a:t>Text input(&lt;input type=“text”&gt;): It is used to collect single-line text input.</a:t>
            </a:r>
          </a:p>
          <a:p>
            <a:endParaRPr lang="en-GB" sz="3000" dirty="0"/>
          </a:p>
          <a:p>
            <a:pPr marL="0" indent="0">
              <a:buNone/>
            </a:pPr>
            <a:r>
              <a:rPr lang="en-GB" sz="3000" dirty="0"/>
              <a:t>Example:</a:t>
            </a:r>
          </a:p>
          <a:p>
            <a:pPr marL="0" indent="0">
              <a:buNone/>
            </a:pPr>
            <a:r>
              <a:rPr lang="en-GB" sz="3000" dirty="0"/>
              <a:t>&lt;label&gt; </a:t>
            </a:r>
            <a:r>
              <a:rPr lang="en-GB" sz="3000" dirty="0" err="1"/>
              <a:t>Firstname</a:t>
            </a:r>
            <a:r>
              <a:rPr lang="en-GB" sz="3000" dirty="0"/>
              <a:t>: &lt;/label&gt;</a:t>
            </a:r>
          </a:p>
          <a:p>
            <a:pPr marL="0" indent="0">
              <a:buNone/>
            </a:pPr>
            <a:r>
              <a:rPr lang="en-GB" sz="3000" dirty="0"/>
              <a:t>&lt;input type=“text”&gt;</a:t>
            </a:r>
          </a:p>
        </p:txBody>
      </p:sp>
    </p:spTree>
    <p:extLst>
      <p:ext uri="{BB962C8B-B14F-4D97-AF65-F5344CB8AC3E}">
        <p14:creationId xmlns:p14="http://schemas.microsoft.com/office/powerpoint/2010/main" val="1563065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1996225"/>
            <a:ext cx="10396883" cy="3889420"/>
          </a:xfrm>
        </p:spPr>
        <p:txBody>
          <a:bodyPr>
            <a:normAutofit/>
          </a:bodyPr>
          <a:lstStyle/>
          <a:p>
            <a:r>
              <a:rPr lang="en-GB" sz="3000" dirty="0"/>
              <a:t>Password input(&lt;input type=“password”&gt;): It is similar to text input but masks the entered characters.</a:t>
            </a:r>
          </a:p>
          <a:p>
            <a:endParaRPr lang="en-GB" sz="3000" dirty="0"/>
          </a:p>
          <a:p>
            <a:pPr marL="0" indent="0">
              <a:buNone/>
            </a:pPr>
            <a:r>
              <a:rPr lang="en-GB" sz="3000" dirty="0"/>
              <a:t>Example:</a:t>
            </a:r>
          </a:p>
          <a:p>
            <a:pPr marL="0" indent="0">
              <a:buNone/>
            </a:pPr>
            <a:r>
              <a:rPr lang="en-GB" sz="3000" dirty="0"/>
              <a:t>&lt;label&gt; Password: &lt;/label&gt;</a:t>
            </a:r>
          </a:p>
          <a:p>
            <a:pPr marL="0" indent="0">
              <a:buNone/>
            </a:pPr>
            <a:r>
              <a:rPr lang="en-GB" sz="3000" dirty="0"/>
              <a:t>&lt;input type=“password”&gt;</a:t>
            </a:r>
          </a:p>
        </p:txBody>
      </p:sp>
    </p:spTree>
    <p:extLst>
      <p:ext uri="{BB962C8B-B14F-4D97-AF65-F5344CB8AC3E}">
        <p14:creationId xmlns:p14="http://schemas.microsoft.com/office/powerpoint/2010/main" val="3255847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1996225"/>
            <a:ext cx="10396883" cy="3979572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/>
              <a:t>Email input(&lt;input type=“email”&gt;): It is used to collect email addresses. It validates that the input matches the format of an email.</a:t>
            </a:r>
          </a:p>
          <a:p>
            <a:endParaRPr lang="en-GB" sz="3200" dirty="0"/>
          </a:p>
          <a:p>
            <a:pPr marL="0" indent="0">
              <a:buNone/>
            </a:pPr>
            <a:r>
              <a:rPr lang="en-GB" sz="3200" dirty="0"/>
              <a:t>Example:</a:t>
            </a:r>
          </a:p>
          <a:p>
            <a:pPr marL="0" indent="0">
              <a:buNone/>
            </a:pPr>
            <a:r>
              <a:rPr lang="en-GB" sz="3200" dirty="0"/>
              <a:t>&lt;label&gt; Email: &lt;/label&gt;</a:t>
            </a:r>
          </a:p>
          <a:p>
            <a:pPr marL="0" indent="0">
              <a:buNone/>
            </a:pPr>
            <a:r>
              <a:rPr lang="en-GB" sz="3200" dirty="0"/>
              <a:t>&lt;input type=“email”&gt;</a:t>
            </a:r>
          </a:p>
        </p:txBody>
      </p:sp>
    </p:spTree>
    <p:extLst>
      <p:ext uri="{BB962C8B-B14F-4D97-AF65-F5344CB8AC3E}">
        <p14:creationId xmlns:p14="http://schemas.microsoft.com/office/powerpoint/2010/main" val="158266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1996225"/>
            <a:ext cx="10396883" cy="3979572"/>
          </a:xfrm>
        </p:spPr>
        <p:txBody>
          <a:bodyPr>
            <a:normAutofit/>
          </a:bodyPr>
          <a:lstStyle/>
          <a:p>
            <a:r>
              <a:rPr lang="en-GB" sz="3200" dirty="0"/>
              <a:t>Text area(&lt;text area&gt;): It is used for multi-line text input.</a:t>
            </a:r>
          </a:p>
          <a:p>
            <a:endParaRPr lang="en-GB" sz="3200" dirty="0"/>
          </a:p>
          <a:p>
            <a:pPr marL="0" indent="0">
              <a:buNone/>
            </a:pPr>
            <a:r>
              <a:rPr lang="en-GB" sz="3200" dirty="0"/>
              <a:t>Example:</a:t>
            </a:r>
          </a:p>
          <a:p>
            <a:pPr marL="0" indent="0">
              <a:buNone/>
            </a:pPr>
            <a:r>
              <a:rPr lang="en-GB" sz="3200" dirty="0"/>
              <a:t>&lt;label&gt; Message: &lt;/label&gt;</a:t>
            </a:r>
          </a:p>
          <a:p>
            <a:pPr marL="0" indent="0">
              <a:buNone/>
            </a:pPr>
            <a:r>
              <a:rPr lang="en-GB" sz="3200" dirty="0"/>
              <a:t>&lt;</a:t>
            </a:r>
            <a:r>
              <a:rPr lang="en-GB" sz="3200" dirty="0" err="1"/>
              <a:t>textarea</a:t>
            </a:r>
            <a:r>
              <a:rPr lang="en-GB" sz="3200" dirty="0"/>
              <a:t>&gt;&lt;/</a:t>
            </a:r>
            <a:r>
              <a:rPr lang="en-GB" sz="3200" dirty="0" err="1"/>
              <a:t>textarea</a:t>
            </a:r>
            <a:r>
              <a:rPr lang="en-GB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9532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1569-424D-27A1-0816-A9FE20E4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728797"/>
            <a:ext cx="9603275" cy="903045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Selection elements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13897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1996225"/>
            <a:ext cx="10396883" cy="3979572"/>
          </a:xfrm>
        </p:spPr>
        <p:txBody>
          <a:bodyPr>
            <a:normAutofit fontScale="77500" lnSpcReduction="20000"/>
          </a:bodyPr>
          <a:lstStyle/>
          <a:p>
            <a:r>
              <a:rPr lang="en-GB" sz="3200" dirty="0"/>
              <a:t>Radio buttons(&lt;input type=“radio”&gt;): It is used when a user needs to choose one option from a set of predefined options.</a:t>
            </a:r>
          </a:p>
          <a:p>
            <a:pPr marL="0" indent="0">
              <a:buNone/>
            </a:pPr>
            <a:r>
              <a:rPr lang="en-GB" sz="3200" dirty="0"/>
              <a:t>Example:</a:t>
            </a:r>
          </a:p>
          <a:p>
            <a:pPr marL="0" indent="0">
              <a:buNone/>
            </a:pPr>
            <a:r>
              <a:rPr lang="en-GB" sz="3200" dirty="0"/>
              <a:t>&lt;p&gt; Choose your gender: &lt;/p&gt;</a:t>
            </a:r>
          </a:p>
          <a:p>
            <a:pPr marL="0" indent="0">
              <a:buNone/>
            </a:pPr>
            <a:r>
              <a:rPr lang="en-GB" sz="3200" dirty="0"/>
              <a:t>&lt;input type=“radio”&gt;</a:t>
            </a:r>
          </a:p>
          <a:p>
            <a:pPr marL="0" indent="0">
              <a:buNone/>
            </a:pPr>
            <a:r>
              <a:rPr lang="en-GB" sz="3200" dirty="0"/>
              <a:t>&lt;label&gt; Male &lt;/label&gt;&lt;</a:t>
            </a:r>
            <a:r>
              <a:rPr lang="en-GB" sz="3200" dirty="0" err="1"/>
              <a:t>br</a:t>
            </a:r>
            <a:r>
              <a:rPr lang="en-GB" sz="3200" dirty="0"/>
              <a:t>&gt;</a:t>
            </a:r>
          </a:p>
          <a:p>
            <a:pPr marL="0" indent="0">
              <a:buNone/>
            </a:pPr>
            <a:r>
              <a:rPr lang="en-GB" sz="3200" dirty="0"/>
              <a:t>&lt;input type=“radio”&gt;</a:t>
            </a:r>
          </a:p>
          <a:p>
            <a:pPr marL="0" indent="0">
              <a:buNone/>
            </a:pPr>
            <a:r>
              <a:rPr lang="en-GB" sz="3200" dirty="0"/>
              <a:t>&lt;label&gt; Female &lt;/label&gt;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702823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1996225"/>
            <a:ext cx="10396883" cy="3979572"/>
          </a:xfrm>
        </p:spPr>
        <p:txBody>
          <a:bodyPr>
            <a:normAutofit fontScale="77500" lnSpcReduction="20000"/>
          </a:bodyPr>
          <a:lstStyle/>
          <a:p>
            <a:r>
              <a:rPr lang="en-GB" sz="3200" dirty="0"/>
              <a:t>Checkboxes (&lt;input type=“checkbox”&gt;): It allows user to select multiple options from a set of choices.</a:t>
            </a:r>
          </a:p>
          <a:p>
            <a:pPr marL="0" indent="0">
              <a:buNone/>
            </a:pPr>
            <a:r>
              <a:rPr lang="en-GB" sz="3200" dirty="0"/>
              <a:t>Example:</a:t>
            </a:r>
          </a:p>
          <a:p>
            <a:pPr marL="0" indent="0">
              <a:buNone/>
            </a:pPr>
            <a:r>
              <a:rPr lang="en-GB" sz="3200" dirty="0"/>
              <a:t>&lt;p&gt; Select your hobbies: &lt;/p&gt;</a:t>
            </a:r>
          </a:p>
          <a:p>
            <a:pPr marL="0" indent="0">
              <a:buNone/>
            </a:pPr>
            <a:r>
              <a:rPr lang="en-GB" sz="3200" dirty="0"/>
              <a:t>&lt;input type=“checkbox”&gt;</a:t>
            </a:r>
          </a:p>
          <a:p>
            <a:pPr marL="0" indent="0">
              <a:buNone/>
            </a:pPr>
            <a:r>
              <a:rPr lang="en-GB" sz="3200" dirty="0"/>
              <a:t>&lt;label&gt; Coding &lt;/label&gt;&lt;</a:t>
            </a:r>
            <a:r>
              <a:rPr lang="en-GB" sz="3200" dirty="0" err="1"/>
              <a:t>br</a:t>
            </a:r>
            <a:r>
              <a:rPr lang="en-GB" sz="3200" dirty="0"/>
              <a:t>&gt;</a:t>
            </a:r>
          </a:p>
          <a:p>
            <a:pPr marL="0" indent="0">
              <a:buNone/>
            </a:pPr>
            <a:r>
              <a:rPr lang="en-GB" sz="3200" dirty="0"/>
              <a:t>&lt;input type=“checkbox”&gt;</a:t>
            </a:r>
          </a:p>
          <a:p>
            <a:pPr marL="0" indent="0">
              <a:buNone/>
            </a:pPr>
            <a:r>
              <a:rPr lang="en-GB" sz="3200" dirty="0"/>
              <a:t>&lt;label&gt; Music &lt;/label&gt;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96127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1996225"/>
            <a:ext cx="10396883" cy="397957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Dropdown menu (&lt;select&gt;): It allow users to select one option form a dropdown list.</a:t>
            </a:r>
          </a:p>
          <a:p>
            <a:pPr marL="0" indent="0">
              <a:buNone/>
            </a:pPr>
            <a:r>
              <a:rPr lang="en-GB" sz="2400" dirty="0"/>
              <a:t>Example:</a:t>
            </a:r>
          </a:p>
          <a:p>
            <a:pPr marL="0" indent="0">
              <a:buNone/>
            </a:pPr>
            <a:r>
              <a:rPr lang="en-GB" sz="2400" dirty="0"/>
              <a:t>&lt;label&gt; Choose your country: &lt;/label&gt;</a:t>
            </a:r>
          </a:p>
          <a:p>
            <a:pPr marL="0" indent="0">
              <a:buNone/>
            </a:pPr>
            <a:r>
              <a:rPr lang="en-GB" sz="2400" dirty="0"/>
              <a:t>&lt;select&gt;</a:t>
            </a:r>
          </a:p>
          <a:p>
            <a:pPr marL="0" indent="0">
              <a:buNone/>
            </a:pPr>
            <a:r>
              <a:rPr lang="en-GB" sz="2400" dirty="0"/>
              <a:t>	&lt;option&gt; USA &lt;/option&gt;</a:t>
            </a:r>
          </a:p>
          <a:p>
            <a:pPr marL="0" indent="0">
              <a:buNone/>
            </a:pPr>
            <a:r>
              <a:rPr lang="en-GB" sz="2400" dirty="0"/>
              <a:t>	&lt;option&gt; Canada &lt;/option&gt;</a:t>
            </a:r>
          </a:p>
          <a:p>
            <a:pPr marL="0" indent="0">
              <a:buNone/>
            </a:pPr>
            <a:r>
              <a:rPr lang="en-GB" sz="2400" dirty="0"/>
              <a:t>	&lt;option&gt; Nigeria &lt;/option&gt;</a:t>
            </a:r>
          </a:p>
          <a:p>
            <a:pPr marL="0" indent="0">
              <a:buNone/>
            </a:pPr>
            <a:r>
              <a:rPr lang="en-GB" sz="2400" dirty="0"/>
              <a:t>&lt;select&gt;</a:t>
            </a:r>
          </a:p>
        </p:txBody>
      </p:sp>
    </p:spTree>
    <p:extLst>
      <p:ext uri="{BB962C8B-B14F-4D97-AF65-F5344CB8AC3E}">
        <p14:creationId xmlns:p14="http://schemas.microsoft.com/office/powerpoint/2010/main" val="294954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3496-038B-855A-174F-3C856B30C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099" y="1153551"/>
            <a:ext cx="3699802" cy="562708"/>
          </a:xfrm>
        </p:spPr>
        <p:txBody>
          <a:bodyPr/>
          <a:lstStyle/>
          <a:p>
            <a:pPr algn="ctr"/>
            <a:r>
              <a:rPr lang="en-GB" b="1" dirty="0"/>
              <a:t>ASSIGNMENT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35BF38-E69A-DAEB-B85E-923EBB2A6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06" y="1553142"/>
            <a:ext cx="10311619" cy="4540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form </a:t>
            </a:r>
            <a:r>
              <a:rPr lang="en-US" altLang="en-US" sz="2800" dirty="0"/>
              <a:t>with the following input fields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Name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Email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Radio button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Checkboxes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/>
              <a:t>Dropdown menu</a:t>
            </a:r>
          </a:p>
          <a:p>
            <a:pPr marL="914400" lvl="1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 err="1"/>
              <a:t>Textarea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8127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D4D9-E370-78FC-4D79-1033D80F4D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592" y="1815921"/>
            <a:ext cx="9481343" cy="1400363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>
                <a:solidFill>
                  <a:srgbClr val="002060"/>
                </a:solidFill>
                <a:latin typeface="Algerian" panose="04020705040A02060702" pitchFamily="82" charset="0"/>
              </a:rPr>
              <a:t>Html forms</a:t>
            </a:r>
          </a:p>
        </p:txBody>
      </p:sp>
    </p:spTree>
    <p:extLst>
      <p:ext uri="{BB962C8B-B14F-4D97-AF65-F5344CB8AC3E}">
        <p14:creationId xmlns:p14="http://schemas.microsoft.com/office/powerpoint/2010/main" val="191629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1569-424D-27A1-0816-A9FE20E4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b="1" dirty="0"/>
              <a:t>BREAKING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708" y="2092617"/>
            <a:ext cx="10396883" cy="1783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Forms are a core part of interactive websites </a:t>
            </a:r>
          </a:p>
          <a:p>
            <a:pPr marL="0" indent="0" algn="ctr">
              <a:buNone/>
            </a:pPr>
            <a:r>
              <a:rPr lang="en-GB" sz="3200" dirty="0"/>
              <a:t>(e.g. Login forms, search bars, contact form, surveys)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837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2035261"/>
            <a:ext cx="10396883" cy="36829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Forms are used to collect user input and send it to a server for processing. </a:t>
            </a:r>
            <a:endParaRPr lang="en-GB" sz="3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70D6F52-B515-4D1D-A155-DD2D36E6485D}"/>
              </a:ext>
            </a:extLst>
          </p:cNvPr>
          <p:cNvSpPr/>
          <p:nvPr/>
        </p:nvSpPr>
        <p:spPr>
          <a:xfrm>
            <a:off x="4734802" y="3876540"/>
            <a:ext cx="2284184" cy="13007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D44DC19-9271-3034-EB03-8926C98C46A7}"/>
              </a:ext>
            </a:extLst>
          </p:cNvPr>
          <p:cNvSpPr/>
          <p:nvPr/>
        </p:nvSpPr>
        <p:spPr>
          <a:xfrm>
            <a:off x="1881609" y="4063285"/>
            <a:ext cx="1030310" cy="1081826"/>
          </a:xfrm>
          <a:prstGeom prst="smileyFac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655BB979-0546-DE2F-6A7B-B202E457D9FD}"/>
              </a:ext>
            </a:extLst>
          </p:cNvPr>
          <p:cNvSpPr/>
          <p:nvPr/>
        </p:nvSpPr>
        <p:spPr>
          <a:xfrm>
            <a:off x="8841869" y="3921616"/>
            <a:ext cx="1493949" cy="1255690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49C01D-421D-ED13-1D70-B3F240E446F5}"/>
              </a:ext>
            </a:extLst>
          </p:cNvPr>
          <p:cNvCxnSpPr/>
          <p:nvPr/>
        </p:nvCxnSpPr>
        <p:spPr>
          <a:xfrm>
            <a:off x="3168203" y="4604198"/>
            <a:ext cx="156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05F876-C286-6058-A4CC-653678A021FD}"/>
              </a:ext>
            </a:extLst>
          </p:cNvPr>
          <p:cNvCxnSpPr/>
          <p:nvPr/>
        </p:nvCxnSpPr>
        <p:spPr>
          <a:xfrm>
            <a:off x="7018986" y="4604198"/>
            <a:ext cx="1566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CE519C-6707-E84E-15A5-DF4CA7CBDA44}"/>
              </a:ext>
            </a:extLst>
          </p:cNvPr>
          <p:cNvSpPr txBox="1"/>
          <p:nvPr/>
        </p:nvSpPr>
        <p:spPr>
          <a:xfrm>
            <a:off x="2033523" y="534888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D9123-811C-8192-9044-6CE7925DB310}"/>
              </a:ext>
            </a:extLst>
          </p:cNvPr>
          <p:cNvSpPr txBox="1"/>
          <p:nvPr/>
        </p:nvSpPr>
        <p:spPr>
          <a:xfrm>
            <a:off x="5582175" y="5348888"/>
            <a:ext cx="75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Form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0A031-8D0E-FCDA-26A1-E6D85F33DA30}"/>
              </a:ext>
            </a:extLst>
          </p:cNvPr>
          <p:cNvSpPr txBox="1"/>
          <p:nvPr/>
        </p:nvSpPr>
        <p:spPr>
          <a:xfrm>
            <a:off x="9075075" y="5348888"/>
            <a:ext cx="861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Server </a:t>
            </a:r>
          </a:p>
        </p:txBody>
      </p:sp>
    </p:spTree>
    <p:extLst>
      <p:ext uri="{BB962C8B-B14F-4D97-AF65-F5344CB8AC3E}">
        <p14:creationId xmlns:p14="http://schemas.microsoft.com/office/powerpoint/2010/main" val="412795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1569-424D-27A1-0816-A9FE20E4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728797"/>
            <a:ext cx="9603275" cy="903045"/>
          </a:xfrm>
        </p:spPr>
        <p:txBody>
          <a:bodyPr>
            <a:normAutofit/>
          </a:bodyPr>
          <a:lstStyle/>
          <a:p>
            <a:pPr algn="ctr"/>
            <a:r>
              <a:rPr lang="en-GB" sz="5400" b="1" dirty="0"/>
              <a:t>BASIC FORM STRUCTURE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55211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2035261"/>
            <a:ext cx="10396883" cy="3901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200" dirty="0"/>
              <a:t>Example: </a:t>
            </a:r>
          </a:p>
          <a:p>
            <a:pPr marL="0" indent="0" algn="ctr">
              <a:buNone/>
            </a:pPr>
            <a:r>
              <a:rPr lang="en-GB" sz="3000" dirty="0"/>
              <a:t>&lt;form action=“/submit” method=“POST”&gt;</a:t>
            </a:r>
          </a:p>
          <a:p>
            <a:pPr marL="0" indent="0" algn="ctr">
              <a:buNone/>
            </a:pPr>
            <a:r>
              <a:rPr lang="en-GB" sz="3000" b="1" dirty="0"/>
              <a:t>ATTRIBUTES OF THE &lt;form&gt; tag</a:t>
            </a:r>
          </a:p>
          <a:p>
            <a:r>
              <a:rPr lang="en-GB" sz="3000" dirty="0"/>
              <a:t>action: It specifies where to send the form data (</a:t>
            </a:r>
            <a:r>
              <a:rPr lang="en-GB" sz="3000" dirty="0" err="1"/>
              <a:t>e.g</a:t>
            </a:r>
            <a:r>
              <a:rPr lang="en-GB" sz="3000" dirty="0"/>
              <a:t> to a script or a webpage)</a:t>
            </a:r>
          </a:p>
          <a:p>
            <a:r>
              <a:rPr lang="en-GB" sz="3000" dirty="0"/>
              <a:t>method: It defines how to send the form data. Common values are ‘GET’ and ‘POST’</a:t>
            </a:r>
          </a:p>
        </p:txBody>
      </p:sp>
    </p:spTree>
    <p:extLst>
      <p:ext uri="{BB962C8B-B14F-4D97-AF65-F5344CB8AC3E}">
        <p14:creationId xmlns:p14="http://schemas.microsoft.com/office/powerpoint/2010/main" val="364536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1569-424D-27A1-0816-A9FE20E4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69" y="2728797"/>
            <a:ext cx="10702343" cy="903045"/>
          </a:xfrm>
        </p:spPr>
        <p:txBody>
          <a:bodyPr>
            <a:noAutofit/>
          </a:bodyPr>
          <a:lstStyle/>
          <a:p>
            <a:pPr algn="ctr"/>
            <a:r>
              <a:rPr lang="en-GB" sz="4000" b="1" dirty="0"/>
              <a:t>Form labels and accessibility 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7234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BA66-937C-8462-A6E2-DA692D516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74" y="566670"/>
            <a:ext cx="10396883" cy="5318975"/>
          </a:xfrm>
        </p:spPr>
        <p:txBody>
          <a:bodyPr>
            <a:normAutofit fontScale="92500" lnSpcReduction="10000"/>
          </a:bodyPr>
          <a:lstStyle/>
          <a:p>
            <a:r>
              <a:rPr lang="en-GB" sz="3000" dirty="0"/>
              <a:t>Using labels (&lt;label&gt;): Each input in a form should be associated with a label for better accessibility.</a:t>
            </a:r>
          </a:p>
          <a:p>
            <a:pPr marL="0" indent="0">
              <a:buNone/>
            </a:pPr>
            <a:endParaRPr lang="en-GB" sz="3000" dirty="0"/>
          </a:p>
          <a:p>
            <a:r>
              <a:rPr lang="en-GB" sz="3000" dirty="0" err="1"/>
              <a:t>Fieldsets</a:t>
            </a:r>
            <a:r>
              <a:rPr lang="en-GB" sz="3000" dirty="0"/>
              <a:t> and Legends: It is used to group related form fields for better structure and understanding</a:t>
            </a:r>
            <a:r>
              <a:rPr lang="en-GB" sz="3200" dirty="0"/>
              <a:t>. e.g.</a:t>
            </a:r>
          </a:p>
          <a:p>
            <a:pPr marL="0" indent="0">
              <a:buNone/>
            </a:pPr>
            <a:r>
              <a:rPr lang="en-GB" sz="3200" dirty="0"/>
              <a:t>&lt;</a:t>
            </a:r>
            <a:r>
              <a:rPr lang="en-GB" sz="3200" dirty="0" err="1"/>
              <a:t>fieldset</a:t>
            </a:r>
            <a:r>
              <a:rPr lang="en-GB" sz="3200" dirty="0"/>
              <a:t>&gt;</a:t>
            </a:r>
          </a:p>
          <a:p>
            <a:pPr marL="0" indent="0">
              <a:buNone/>
            </a:pPr>
            <a:r>
              <a:rPr lang="en-GB" sz="3200" dirty="0"/>
              <a:t>	&lt;legend&gt; Personal Information &lt;/legend&gt;</a:t>
            </a:r>
          </a:p>
          <a:p>
            <a:pPr marL="0" indent="0">
              <a:buNone/>
            </a:pPr>
            <a:r>
              <a:rPr lang="en-GB" sz="3200" dirty="0"/>
              <a:t>	&lt;label&gt; </a:t>
            </a:r>
            <a:r>
              <a:rPr lang="en-GB" sz="3200" dirty="0" err="1"/>
              <a:t>Firstname</a:t>
            </a:r>
            <a:r>
              <a:rPr lang="en-GB" sz="3200" dirty="0"/>
              <a:t>: &lt;/label&gt;</a:t>
            </a:r>
          </a:p>
          <a:p>
            <a:pPr marL="0" indent="0">
              <a:buNone/>
            </a:pPr>
            <a:r>
              <a:rPr lang="en-GB" sz="3000" dirty="0"/>
              <a:t>&lt;/</a:t>
            </a:r>
            <a:r>
              <a:rPr lang="en-GB" sz="3000" dirty="0" err="1"/>
              <a:t>fieldset</a:t>
            </a:r>
            <a:r>
              <a:rPr lang="en-GB" sz="3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89965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1569-424D-27A1-0816-A9FE20E4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728797"/>
            <a:ext cx="9603275" cy="903045"/>
          </a:xfrm>
        </p:spPr>
        <p:txBody>
          <a:bodyPr>
            <a:normAutofit/>
          </a:bodyPr>
          <a:lstStyle/>
          <a:p>
            <a:pPr algn="ctr"/>
            <a:r>
              <a:rPr lang="en-GB" sz="4000" b="1" dirty="0"/>
              <a:t>COMMON INPUT ELEMENTS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3375239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883</TotalTime>
  <Words>537</Words>
  <Application>Microsoft Office PowerPoint</Application>
  <PresentationFormat>Widescreen</PresentationFormat>
  <Paragraphs>76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Algerian</vt:lpstr>
      <vt:lpstr>Arial</vt:lpstr>
      <vt:lpstr>Gill Sans MT</vt:lpstr>
      <vt:lpstr>Gallery</vt:lpstr>
      <vt:lpstr>Introduction to web centric programming</vt:lpstr>
      <vt:lpstr>Html forms</vt:lpstr>
      <vt:lpstr>BREAKING NEWS</vt:lpstr>
      <vt:lpstr>PowerPoint Presentation</vt:lpstr>
      <vt:lpstr>BASIC FORM STRUCTURE</vt:lpstr>
      <vt:lpstr>PowerPoint Presentation</vt:lpstr>
      <vt:lpstr>Form labels and accessibility </vt:lpstr>
      <vt:lpstr>PowerPoint Presentation</vt:lpstr>
      <vt:lpstr>COMMON INPUT ELEMENTS</vt:lpstr>
      <vt:lpstr>PowerPoint Presentation</vt:lpstr>
      <vt:lpstr>PowerPoint Presentation</vt:lpstr>
      <vt:lpstr>PowerPoint Presentation</vt:lpstr>
      <vt:lpstr>PowerPoint Presentation</vt:lpstr>
      <vt:lpstr>Selection elements</vt:lpstr>
      <vt:lpstr>PowerPoint Presentation</vt:lpstr>
      <vt:lpstr>PowerPoint Presentation</vt:lpstr>
      <vt:lpstr>PowerPoint Presentation</vt:lpstr>
      <vt:lpstr>ASSIGNMENT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 ovia</dc:creator>
  <cp:lastModifiedBy>alfred ovia</cp:lastModifiedBy>
  <cp:revision>92</cp:revision>
  <dcterms:created xsi:type="dcterms:W3CDTF">2024-08-04T01:19:14Z</dcterms:created>
  <dcterms:modified xsi:type="dcterms:W3CDTF">2024-08-24T13:48:13Z</dcterms:modified>
</cp:coreProperties>
</file>