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8" r:id="rId3"/>
    <p:sldId id="429" r:id="rId4"/>
    <p:sldId id="44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30" r:id="rId14"/>
    <p:sldId id="431" r:id="rId15"/>
    <p:sldId id="440" r:id="rId16"/>
    <p:sldId id="415" r:id="rId17"/>
    <p:sldId id="414" r:id="rId18"/>
    <p:sldId id="407" r:id="rId1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28"/>
            <p14:sldId id="429"/>
            <p14:sldId id="44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30"/>
            <p14:sldId id="431"/>
            <p14:sldId id="440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104" d="100"/>
          <a:sy n="104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2: User Programs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int</a:t>
            </a:r>
            <a:r>
              <a:rPr lang="en-US" dirty="0" smtClean="0"/>
              <a:t> 0x30 to Enter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334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lib/user/</a:t>
            </a:r>
            <a:r>
              <a:rPr lang="en-US" sz="3400" dirty="0" err="1" smtClean="0"/>
              <a:t>syscall.c</a:t>
            </a:r>
            <a:endParaRPr lang="en-US" sz="3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Invokes </a:t>
            </a:r>
            <a:r>
              <a:rPr lang="en-US" dirty="0" err="1">
                <a:solidFill>
                  <a:schemeClr val="accent3"/>
                </a:solidFill>
              </a:rPr>
              <a:t>syscall</a:t>
            </a:r>
            <a:r>
              <a:rPr lang="en-US" dirty="0">
                <a:solidFill>
                  <a:schemeClr val="accent3"/>
                </a:solidFill>
              </a:rPr>
              <a:t> NUMBER, passing argument ARG0, and returns the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return value as an `</a:t>
            </a: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accent3"/>
                </a:solidFill>
              </a:rPr>
              <a:t>'. */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#define </a:t>
            </a:r>
            <a:r>
              <a:rPr lang="en-US" dirty="0"/>
              <a:t>syscall1(NUMBER, ARG0)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({            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retval</a:t>
            </a:r>
            <a:r>
              <a:rPr lang="en-US" dirty="0"/>
              <a:t>; 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>
                <a:solidFill>
                  <a:schemeClr val="accent1"/>
                </a:solidFill>
              </a:rPr>
              <a:t>asm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volatile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 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pushl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%[arg0];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pushl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%[number];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$0x30;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$8, %%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             : "=a" (</a:t>
            </a:r>
            <a:r>
              <a:rPr lang="en-US" dirty="0" err="1"/>
              <a:t>retval</a:t>
            </a:r>
            <a:r>
              <a:rPr lang="en-US" dirty="0"/>
              <a:t>)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     : [number] "</a:t>
            </a:r>
            <a:r>
              <a:rPr lang="en-US" dirty="0" err="1"/>
              <a:t>i</a:t>
            </a:r>
            <a:r>
              <a:rPr lang="en-US" dirty="0"/>
              <a:t>" (NUMBER),                                  \</a:t>
            </a:r>
          </a:p>
          <a:p>
            <a:pPr marL="0" indent="0">
              <a:buNone/>
            </a:pPr>
            <a:r>
              <a:rPr lang="en-US" dirty="0"/>
              <a:t>                 [arg0] "g" (ARG0)                                       \</a:t>
            </a:r>
          </a:p>
          <a:p>
            <a:pPr marL="0" indent="0">
              <a:buNone/>
            </a:pPr>
            <a:r>
              <a:rPr lang="en-US" dirty="0"/>
              <a:t>               : "memory");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retval</a:t>
            </a:r>
            <a:r>
              <a:rPr lang="en-US" dirty="0"/>
              <a:t>;     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})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32" y="4257492"/>
            <a:ext cx="3809030" cy="4328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2187" y="4257491"/>
            <a:ext cx="1256086" cy="4328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62942" y="4257490"/>
            <a:ext cx="1965669" cy="4328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Kernel Side…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syscall_init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intr_register_int</a:t>
            </a:r>
            <a:r>
              <a:rPr lang="en-US" dirty="0" smtClean="0"/>
              <a:t> </a:t>
            </a:r>
            <a:r>
              <a:rPr lang="en-US" dirty="0"/>
              <a:t>(0x30, 3, </a:t>
            </a:r>
            <a:r>
              <a:rPr lang="en-US" dirty="0" smtClean="0"/>
              <a:t>INTR_ON,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syscall_handler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err="1">
                <a:solidFill>
                  <a:schemeClr val="accent2"/>
                </a:solidFill>
              </a:rPr>
              <a:t>syscall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syscall_handler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intr_frame</a:t>
            </a:r>
            <a:r>
              <a:rPr lang="en-US" dirty="0"/>
              <a:t> *</a:t>
            </a:r>
            <a:r>
              <a:rPr lang="en-US" dirty="0" smtClean="0"/>
              <a:t>f)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"system call!\n"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thread_exit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853326" y="1986053"/>
            <a:ext cx="3075174" cy="1668349"/>
          </a:xfrm>
          <a:prstGeom prst="wedgeRectCallout">
            <a:avLst>
              <a:gd name="adj1" fmla="val -63505"/>
              <a:gd name="adj2" fmla="val 19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Called during main(), sets </a:t>
            </a:r>
            <a:r>
              <a:rPr lang="en-US" sz="2400" dirty="0" err="1" smtClean="0"/>
              <a:t>syscall</a:t>
            </a:r>
            <a:r>
              <a:rPr lang="en-US" sz="2400" dirty="0" err="1"/>
              <a:t>_</a:t>
            </a:r>
            <a:r>
              <a:rPr lang="en-US" sz="2400" dirty="0" err="1" smtClean="0"/>
              <a:t>handler</a:t>
            </a:r>
            <a:r>
              <a:rPr lang="en-US" sz="2400" dirty="0" smtClean="0"/>
              <a:t>() to be run whenever </a:t>
            </a:r>
            <a:r>
              <a:rPr lang="en-US" sz="2400" dirty="0" err="1" smtClean="0"/>
              <a:t>int</a:t>
            </a:r>
            <a:r>
              <a:rPr lang="en-US" sz="2400" dirty="0" smtClean="0"/>
              <a:t> 0x30 is received</a:t>
            </a:r>
          </a:p>
        </p:txBody>
      </p:sp>
    </p:spTree>
    <p:extLst>
      <p:ext uri="{BB962C8B-B14F-4D97-AF65-F5344CB8AC3E}">
        <p14:creationId xmlns:p14="http://schemas.microsoft.com/office/powerpoint/2010/main" val="4962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570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Syscall</a:t>
            </a:r>
            <a:r>
              <a:rPr lang="en-US" dirty="0" smtClean="0"/>
              <a:t> Flowchart (exit)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39727" y="1692582"/>
            <a:ext cx="1831712" cy="465936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0360" y="2873046"/>
            <a:ext cx="1298797" cy="500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exit()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00359" y="3912004"/>
            <a:ext cx="1298797" cy="500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syscall1()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8014" y="4559202"/>
            <a:ext cx="237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/lib/user/</a:t>
            </a:r>
            <a:r>
              <a:rPr lang="en-US" sz="2400" dirty="0" err="1" smtClean="0"/>
              <a:t>syscall.c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45950" y="6310556"/>
            <a:ext cx="278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/threads/</a:t>
            </a:r>
            <a:r>
              <a:rPr lang="en-US" sz="2400" dirty="0" err="1" smtClean="0"/>
              <a:t>intr-stubs.S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108795" y="5799806"/>
            <a:ext cx="1717172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intr30_stub()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108795" y="4889323"/>
            <a:ext cx="1717172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intr_entry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108795" y="3409634"/>
            <a:ext cx="2061610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intr_handler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8301" y="3961094"/>
            <a:ext cx="270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/threads/</a:t>
            </a:r>
            <a:r>
              <a:rPr lang="en-US" sz="2400" dirty="0" err="1" smtClean="0"/>
              <a:t>interrupt.c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108795" y="2106100"/>
            <a:ext cx="2061610" cy="50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</a:t>
            </a:r>
            <a:r>
              <a:rPr lang="en-US" sz="2000" dirty="0" err="1" smtClean="0"/>
              <a:t>yscall_handler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86160" y="1574814"/>
            <a:ext cx="253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</a:t>
            </a:r>
            <a:r>
              <a:rPr lang="en-US" sz="2400" dirty="0" err="1" smtClean="0"/>
              <a:t>userprog</a:t>
            </a:r>
            <a:r>
              <a:rPr lang="en-US" sz="2400" dirty="0" smtClean="0"/>
              <a:t>/</a:t>
            </a:r>
            <a:r>
              <a:rPr lang="en-US" sz="2400" dirty="0" err="1" smtClean="0"/>
              <a:t>syscall.c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1349759" y="2158518"/>
            <a:ext cx="5824" cy="714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1349758" y="3373928"/>
            <a:ext cx="1" cy="538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11" idx="2"/>
          </p:cNvCxnSpPr>
          <p:nvPr/>
        </p:nvCxnSpPr>
        <p:spPr>
          <a:xfrm flipV="1">
            <a:off x="5967381" y="5390205"/>
            <a:ext cx="0" cy="409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4" idx="2"/>
          </p:cNvCxnSpPr>
          <p:nvPr/>
        </p:nvCxnSpPr>
        <p:spPr>
          <a:xfrm flipV="1">
            <a:off x="6139600" y="2606982"/>
            <a:ext cx="0" cy="80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8014" y="2580120"/>
            <a:ext cx="2429581" cy="250440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33856" y="4580430"/>
            <a:ext cx="4282011" cy="22109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3857" y="3099191"/>
            <a:ext cx="2799394" cy="13235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91506" y="1539741"/>
            <a:ext cx="4324362" cy="13235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18956" y="2102884"/>
            <a:ext cx="1246917" cy="50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exit()</a:t>
            </a:r>
            <a:endParaRPr lang="en-US" sz="2000" dirty="0"/>
          </a:p>
        </p:txBody>
      </p:sp>
      <p:cxnSp>
        <p:nvCxnSpPr>
          <p:cNvPr id="41" name="Straight Arrow Connector 40"/>
          <p:cNvCxnSpPr>
            <a:stCxn id="14" idx="3"/>
            <a:endCxn id="40" idx="1"/>
          </p:cNvCxnSpPr>
          <p:nvPr/>
        </p:nvCxnSpPr>
        <p:spPr>
          <a:xfrm flipV="1">
            <a:off x="7170405" y="2353325"/>
            <a:ext cx="348551" cy="3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3"/>
            <a:endCxn id="10" idx="1"/>
          </p:cNvCxnSpPr>
          <p:nvPr/>
        </p:nvCxnSpPr>
        <p:spPr>
          <a:xfrm>
            <a:off x="1999156" y="4162445"/>
            <a:ext cx="3109639" cy="188780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417" y="918483"/>
            <a:ext cx="2620892" cy="53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Space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83648" y="912266"/>
            <a:ext cx="4478811" cy="5358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Kernel Space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7170405" y="5390205"/>
            <a:ext cx="1717172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intr_exit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cxnSp>
        <p:nvCxnSpPr>
          <p:cNvPr id="52" name="Elbow Connector 51"/>
          <p:cNvCxnSpPr>
            <a:stCxn id="11" idx="0"/>
            <a:endCxn id="12" idx="2"/>
          </p:cNvCxnSpPr>
          <p:nvPr/>
        </p:nvCxnSpPr>
        <p:spPr>
          <a:xfrm rot="5400000" flipH="1" flipV="1">
            <a:off x="5564087" y="4313811"/>
            <a:ext cx="978807" cy="17221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1"/>
            <a:endCxn id="14" idx="3"/>
          </p:cNvCxnSpPr>
          <p:nvPr/>
        </p:nvCxnSpPr>
        <p:spPr>
          <a:xfrm flipH="1">
            <a:off x="7170405" y="2353325"/>
            <a:ext cx="348551" cy="3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12" idx="0"/>
          </p:cNvCxnSpPr>
          <p:nvPr/>
        </p:nvCxnSpPr>
        <p:spPr>
          <a:xfrm>
            <a:off x="6139600" y="2606982"/>
            <a:ext cx="0" cy="80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2"/>
            <a:endCxn id="11" idx="0"/>
          </p:cNvCxnSpPr>
          <p:nvPr/>
        </p:nvCxnSpPr>
        <p:spPr>
          <a:xfrm rot="5400000">
            <a:off x="5564088" y="4313810"/>
            <a:ext cx="978807" cy="17221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3"/>
            <a:endCxn id="51" idx="0"/>
          </p:cNvCxnSpPr>
          <p:nvPr/>
        </p:nvCxnSpPr>
        <p:spPr>
          <a:xfrm>
            <a:off x="6825967" y="5139764"/>
            <a:ext cx="1203024" cy="25044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1" idx="1"/>
            <a:endCxn id="7" idx="3"/>
          </p:cNvCxnSpPr>
          <p:nvPr/>
        </p:nvCxnSpPr>
        <p:spPr>
          <a:xfrm rot="10800000">
            <a:off x="1999157" y="4162446"/>
            <a:ext cx="5171249" cy="147820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0"/>
            <a:endCxn id="6" idx="2"/>
          </p:cNvCxnSpPr>
          <p:nvPr/>
        </p:nvCxnSpPr>
        <p:spPr>
          <a:xfrm flipV="1">
            <a:off x="1349758" y="3373928"/>
            <a:ext cx="1" cy="538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0"/>
            <a:endCxn id="5" idx="2"/>
          </p:cNvCxnSpPr>
          <p:nvPr/>
        </p:nvCxnSpPr>
        <p:spPr>
          <a:xfrm flipV="1">
            <a:off x="1349759" y="2158518"/>
            <a:ext cx="5824" cy="714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91505" y="1551481"/>
            <a:ext cx="4324361" cy="13215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ular Callout 76"/>
          <p:cNvSpPr/>
          <p:nvPr/>
        </p:nvSpPr>
        <p:spPr>
          <a:xfrm>
            <a:off x="2505351" y="1589279"/>
            <a:ext cx="1936161" cy="1485786"/>
          </a:xfrm>
          <a:prstGeom prst="wedgeRectCallout">
            <a:avLst>
              <a:gd name="adj1" fmla="val 70055"/>
              <a:gd name="adj2" fmla="val 91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Your changes will almost all be in here</a:t>
            </a:r>
          </a:p>
        </p:txBody>
      </p:sp>
    </p:spTree>
    <p:extLst>
      <p:ext uri="{BB962C8B-B14F-4D97-AF65-F5344CB8AC3E}">
        <p14:creationId xmlns:p14="http://schemas.microsoft.com/office/powerpoint/2010/main" val="19296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Pintos Gives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016"/>
            <a:ext cx="8229600" cy="5138382"/>
          </a:xfrm>
        </p:spPr>
        <p:txBody>
          <a:bodyPr>
            <a:normAutofit/>
          </a:bodyPr>
          <a:lstStyle/>
          <a:p>
            <a:r>
              <a:rPr lang="en-US" dirty="0" smtClean="0"/>
              <a:t>Basic virtual memory management</a:t>
            </a:r>
          </a:p>
          <a:p>
            <a:pPr lvl="1"/>
            <a:r>
              <a:rPr lang="en-US" dirty="0" smtClean="0"/>
              <a:t>User processes live in virtual memory, cannot access the kernel directly</a:t>
            </a:r>
          </a:p>
          <a:p>
            <a:pPr lvl="1"/>
            <a:r>
              <a:rPr lang="en-US" dirty="0" smtClean="0"/>
              <a:t>Kernel may access all memory</a:t>
            </a:r>
          </a:p>
          <a:p>
            <a:pPr lvl="1"/>
            <a:r>
              <a:rPr lang="en-US" dirty="0" smtClean="0"/>
              <a:t>You will enhance this in Project 3</a:t>
            </a:r>
          </a:p>
          <a:p>
            <a:r>
              <a:rPr lang="en-US" dirty="0" smtClean="0"/>
              <a:t>Trivial </a:t>
            </a:r>
            <a:r>
              <a:rPr lang="en-US" dirty="0" err="1" smtClean="0"/>
              <a:t>filesystem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Can store user programs</a:t>
            </a:r>
          </a:p>
          <a:p>
            <a:pPr lvl="1"/>
            <a:r>
              <a:rPr lang="en-US" dirty="0" smtClean="0"/>
              <a:t>You will enhance this in Project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the kernel read/write memory in user processes</a:t>
            </a:r>
          </a:p>
          <a:p>
            <a:pPr lvl="1"/>
            <a:r>
              <a:rPr lang="en-US" dirty="0" smtClean="0"/>
              <a:t>Necessary for reading API parameters from the user stack</a:t>
            </a:r>
          </a:p>
          <a:p>
            <a:pPr lvl="2"/>
            <a:r>
              <a:rPr lang="en-US" dirty="0" smtClean="0"/>
              <a:t>E.g. a string passed via a pointer</a:t>
            </a:r>
          </a:p>
          <a:p>
            <a:pPr lvl="1"/>
            <a:r>
              <a:rPr lang="en-US" dirty="0" smtClean="0"/>
              <a:t>Need to understand the virtual memory system</a:t>
            </a:r>
          </a:p>
          <a:p>
            <a:r>
              <a:rPr lang="en-US" dirty="0" smtClean="0"/>
              <a:t>Handling concurrent processes</a:t>
            </a:r>
          </a:p>
          <a:p>
            <a:pPr lvl="1"/>
            <a:r>
              <a:rPr lang="en-US" dirty="0" smtClean="0"/>
              <a:t>Remember, processes can call exec()</a:t>
            </a:r>
          </a:p>
          <a:p>
            <a:r>
              <a:rPr lang="en-US" dirty="0" smtClean="0"/>
              <a:t>Handling file descriptors and standard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/>
              <a:t>	</a:t>
            </a:r>
            <a:r>
              <a:rPr lang="en-US" dirty="0" smtClean="0"/>
              <a:t>	13 </a:t>
            </a:r>
            <a:endParaRPr lang="en-US" dirty="0"/>
          </a:p>
          <a:p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r>
              <a:rPr lang="en-US" dirty="0"/>
              <a:t>	</a:t>
            </a:r>
            <a:r>
              <a:rPr lang="en-US" dirty="0" smtClean="0"/>
              <a:t>	26</a:t>
            </a:r>
            <a:endParaRPr lang="en-US" dirty="0"/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exception.c</a:t>
            </a:r>
            <a:r>
              <a:rPr lang="en-US" dirty="0" smtClean="0"/>
              <a:t>	8 </a:t>
            </a:r>
            <a:endParaRPr lang="en-US" dirty="0"/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/>
              <a:t>	</a:t>
            </a:r>
            <a:r>
              <a:rPr lang="en-US" dirty="0" smtClean="0"/>
              <a:t>	247</a:t>
            </a:r>
            <a:endParaRPr lang="en-US" dirty="0"/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r>
              <a:rPr lang="en-US" dirty="0"/>
              <a:t>	</a:t>
            </a:r>
            <a:r>
              <a:rPr lang="en-US" dirty="0" smtClean="0"/>
              <a:t>	468</a:t>
            </a:r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syscall.h</a:t>
            </a:r>
            <a:r>
              <a:rPr lang="en-US" dirty="0"/>
              <a:t>	</a:t>
            </a:r>
            <a:r>
              <a:rPr lang="en-US" dirty="0" smtClean="0"/>
              <a:t>	1 </a:t>
            </a:r>
            <a:endParaRPr lang="en-US" dirty="0"/>
          </a:p>
          <a:p>
            <a:r>
              <a:rPr lang="en-US" dirty="0" smtClean="0"/>
              <a:t>6 </a:t>
            </a:r>
            <a:r>
              <a:rPr lang="en-US" dirty="0"/>
              <a:t>files changed, 725 insertions(+), 38 deletions(-)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488164" y="2050120"/>
            <a:ext cx="1875392" cy="946147"/>
          </a:xfrm>
          <a:prstGeom prst="wedgeRectCallout">
            <a:avLst>
              <a:gd name="adj1" fmla="val -86486"/>
              <a:gd name="adj2" fmla="val 966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Setting up </a:t>
            </a:r>
            <a:r>
              <a:rPr lang="en-US" sz="2400" dirty="0" err="1" smtClean="0"/>
              <a:t>argv</a:t>
            </a:r>
            <a:r>
              <a:rPr lang="en-US" sz="2400" dirty="0" smtClean="0"/>
              <a:t> and </a:t>
            </a:r>
            <a:r>
              <a:rPr lang="en-US" sz="2400" dirty="0" err="1" smtClean="0"/>
              <a:t>argc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423612" y="3673309"/>
            <a:ext cx="2004496" cy="946147"/>
          </a:xfrm>
          <a:prstGeom prst="wedgeRectCallout">
            <a:avLst>
              <a:gd name="adj1" fmla="val -79222"/>
              <a:gd name="adj2" fmla="val -203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Implementing </a:t>
            </a:r>
            <a:r>
              <a:rPr lang="en-US" sz="2400" dirty="0" err="1" smtClean="0"/>
              <a:t>syscalls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61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 points 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course/cs5600sp15/bin/register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project2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course/cs5600sp15/bin/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project2 ~/pintos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DUE: March 3 11:59:59PM 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Programs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basic program loader</a:t>
            </a:r>
          </a:p>
          <a:p>
            <a:pPr lvl="1"/>
            <a:r>
              <a:rPr lang="en-US" dirty="0" smtClean="0"/>
              <a:t>Can parse ELF executables and start them as a process with one thread</a:t>
            </a:r>
          </a:p>
          <a:p>
            <a:r>
              <a:rPr lang="en-US" dirty="0" smtClean="0"/>
              <a:t>Loaded programs can be executed</a:t>
            </a:r>
          </a:p>
          <a:p>
            <a:r>
              <a:rPr lang="en-US" dirty="0" smtClean="0"/>
              <a:t>But this system has problems:</a:t>
            </a:r>
          </a:p>
          <a:p>
            <a:pPr lvl="1"/>
            <a:r>
              <a:rPr lang="en-US" dirty="0" smtClean="0"/>
              <a:t>User processes crash immediately :(</a:t>
            </a:r>
          </a:p>
          <a:p>
            <a:pPr lvl="1"/>
            <a:r>
              <a:rPr lang="en-US" dirty="0" smtClean="0"/>
              <a:t>System calls have not been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9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argument passing</a:t>
            </a:r>
          </a:p>
          <a:p>
            <a:pPr marL="914400" lvl="1" indent="-514350"/>
            <a:r>
              <a:rPr lang="en-US" dirty="0" smtClean="0"/>
              <a:t>Example: “</a:t>
            </a:r>
            <a:r>
              <a:rPr lang="en-US" dirty="0" err="1" smtClean="0"/>
              <a:t>ls</a:t>
            </a:r>
            <a:r>
              <a:rPr lang="en-US" dirty="0" smtClean="0"/>
              <a:t>” sort of works</a:t>
            </a:r>
          </a:p>
          <a:p>
            <a:pPr marL="914400" lvl="1" indent="-514350"/>
            <a:r>
              <a:rPr lang="en-US" dirty="0" smtClean="0"/>
              <a:t>… but “</a:t>
            </a:r>
            <a:r>
              <a:rPr lang="en-US" dirty="0" err="1" smtClean="0"/>
              <a:t>ls</a:t>
            </a:r>
            <a:r>
              <a:rPr lang="en-US" dirty="0" smtClean="0"/>
              <a:t> –l –a” doesn’t work</a:t>
            </a:r>
          </a:p>
          <a:p>
            <a:pPr marL="914400" lvl="1" indent="-514350"/>
            <a:r>
              <a:rPr lang="en-US" dirty="0" smtClean="0"/>
              <a:t>You must pass </a:t>
            </a:r>
            <a:r>
              <a:rPr lang="en-US" dirty="0" err="1" smtClean="0">
                <a:solidFill>
                  <a:schemeClr val="accent1"/>
                </a:solidFill>
              </a:rPr>
              <a:t>argv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argc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user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Pintos system APIs</a:t>
            </a:r>
          </a:p>
          <a:p>
            <a:pPr marL="914400" lvl="1" indent="-514350"/>
            <a:r>
              <a:rPr lang="en-US" dirty="0" smtClean="0"/>
              <a:t>Process management: exec(), wait(), exit()</a:t>
            </a:r>
          </a:p>
          <a:p>
            <a:pPr marL="914400" lvl="1" indent="-514350"/>
            <a:r>
              <a:rPr lang="en-US" dirty="0" smtClean="0"/>
              <a:t>OS shutdown: halt()</a:t>
            </a:r>
          </a:p>
          <a:p>
            <a:pPr marL="914400" lvl="1" indent="-514350"/>
            <a:r>
              <a:rPr lang="en-US" dirty="0" smtClean="0"/>
              <a:t>File I/O: open(), read(), write(), close()</a:t>
            </a:r>
          </a:p>
          <a:p>
            <a:pPr marL="1314450" lvl="2" indent="-514350"/>
            <a:r>
              <a:rPr lang="en-US" dirty="0" smtClean="0"/>
              <a:t>Can be used for writing to the screen (write 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</a:p>
          <a:p>
            <a:pPr marL="1314450" lvl="2" indent="-514350"/>
            <a:r>
              <a:rPr lang="en-US" dirty="0" smtClean="0"/>
              <a:t>… and reading from the keyboard (read 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5" y="1582727"/>
            <a:ext cx="8646030" cy="5004447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project, you will be running user programs within Pintos</a:t>
            </a:r>
          </a:p>
          <a:p>
            <a:r>
              <a:rPr lang="en-US" dirty="0" smtClean="0"/>
              <a:t>Thus, you must format a file system to store these user programs 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pintos-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mkdisk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filesys.dsk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-size=2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pintos -p ../../examples/echo -a echo -- -f -q run 'echo x'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939538" y="3470577"/>
            <a:ext cx="1677372" cy="997923"/>
          </a:xfrm>
          <a:prstGeom prst="wedgeRectCallout">
            <a:avLst>
              <a:gd name="adj1" fmla="val -81863"/>
              <a:gd name="adj2" fmla="val 55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Total size of the file system, in MB</a:t>
            </a:r>
            <a:endParaRPr lang="en-US" sz="2000" dirty="0"/>
          </a:p>
        </p:txBody>
      </p:sp>
      <p:sp>
        <p:nvSpPr>
          <p:cNvPr id="9" name="Rectangular Callout 8"/>
          <p:cNvSpPr/>
          <p:nvPr/>
        </p:nvSpPr>
        <p:spPr>
          <a:xfrm>
            <a:off x="1828799" y="5723552"/>
            <a:ext cx="2125593" cy="997923"/>
          </a:xfrm>
          <a:prstGeom prst="wedgeRectCallout">
            <a:avLst>
              <a:gd name="adj1" fmla="val -16932"/>
              <a:gd name="adj2" fmla="val -889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Copy the ‘echo’ program to the Pintos file system</a:t>
            </a:r>
            <a:endParaRPr lang="en-US" sz="2000" dirty="0"/>
          </a:p>
        </p:txBody>
      </p:sp>
      <p:sp>
        <p:nvSpPr>
          <p:cNvPr id="10" name="Rectangular Callout 9"/>
          <p:cNvSpPr/>
          <p:nvPr/>
        </p:nvSpPr>
        <p:spPr>
          <a:xfrm>
            <a:off x="5361665" y="5723552"/>
            <a:ext cx="1487600" cy="997923"/>
          </a:xfrm>
          <a:prstGeom prst="wedgeRectCallout">
            <a:avLst>
              <a:gd name="adj1" fmla="val 20654"/>
              <a:gd name="adj2" fmla="val -906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Format  the file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5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9565"/>
          </a:xfrm>
        </p:spPr>
        <p:txBody>
          <a:bodyPr>
            <a:normAutofit/>
          </a:bodyPr>
          <a:lstStyle/>
          <a:p>
            <a:r>
              <a:rPr lang="en-US" dirty="0" smtClean="0"/>
              <a:t>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006"/>
            <a:ext cx="8229600" cy="506615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 smtClean="0"/>
              <a:t> contains the code for loading ELF files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Executable header. </a:t>
            </a:r>
            <a:r>
              <a:rPr lang="en-US" dirty="0" smtClean="0">
                <a:solidFill>
                  <a:schemeClr val="accent3"/>
                </a:solidFill>
              </a:rPr>
              <a:t>This </a:t>
            </a:r>
            <a:r>
              <a:rPr lang="en-US" dirty="0">
                <a:solidFill>
                  <a:schemeClr val="accent3"/>
                </a:solidFill>
              </a:rPr>
              <a:t>appears at the very beginning of an ELF binary. */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Elf32_Ehdr { …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Program header. </a:t>
            </a:r>
            <a:r>
              <a:rPr lang="en-US" dirty="0" smtClean="0">
                <a:solidFill>
                  <a:schemeClr val="accent3"/>
                </a:solidFill>
              </a:rPr>
              <a:t>There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err="1">
                <a:solidFill>
                  <a:schemeClr val="accent3"/>
                </a:solidFill>
              </a:rPr>
              <a:t>e_phnum</a:t>
            </a:r>
            <a:r>
              <a:rPr lang="en-US" dirty="0">
                <a:solidFill>
                  <a:schemeClr val="accent3"/>
                </a:solidFill>
              </a:rPr>
              <a:t> of these, starting at file offset </a:t>
            </a:r>
            <a:r>
              <a:rPr lang="en-US" dirty="0" err="1" smtClean="0">
                <a:solidFill>
                  <a:schemeClr val="accent3"/>
                </a:solidFill>
              </a:rPr>
              <a:t>e_phoff</a:t>
            </a:r>
            <a:r>
              <a:rPr lang="en-US" dirty="0" smtClean="0">
                <a:solidFill>
                  <a:schemeClr val="accent3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Elf32_Phdr { …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Loads an ELF executable from FILE_NAME into the current thread.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Stores the executable's entry point into *EIP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and its initial stack pointer into *ESP.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Returns true if successful, false otherwise. */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bool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load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char</a:t>
            </a:r>
            <a:r>
              <a:rPr lang="en-US" dirty="0"/>
              <a:t> *</a:t>
            </a:r>
            <a:r>
              <a:rPr lang="en-US" dirty="0" err="1"/>
              <a:t>file_name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(**</a:t>
            </a:r>
            <a:r>
              <a:rPr lang="en-US" dirty="0" err="1"/>
              <a:t>eip</a:t>
            </a:r>
            <a:r>
              <a:rPr lang="en-US" dirty="0"/>
              <a:t>) 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), </a:t>
            </a:r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/>
              <a:t>**</a:t>
            </a:r>
            <a:r>
              <a:rPr lang="en-US" dirty="0" err="1"/>
              <a:t>esp</a:t>
            </a:r>
            <a:r>
              <a:rPr lang="en-US" dirty="0" smtClean="0"/>
              <a:t>) { …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59" y="1417638"/>
            <a:ext cx="8602349" cy="5018107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err="1" smtClean="0"/>
              <a:t>userprog</a:t>
            </a:r>
            <a:r>
              <a:rPr lang="en-US" sz="3800" dirty="0" smtClean="0"/>
              <a:t>/</a:t>
            </a:r>
            <a:r>
              <a:rPr lang="en-US" sz="3800" dirty="0" err="1" smtClean="0"/>
              <a:t>process.c</a:t>
            </a:r>
            <a:endParaRPr lang="en-US" sz="38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Create a minimal stack by mapping a zeroed page at the top </a:t>
            </a:r>
            <a:r>
              <a:rPr lang="en-US" dirty="0" smtClean="0">
                <a:solidFill>
                  <a:schemeClr val="accent3"/>
                </a:solidFill>
              </a:rPr>
              <a:t>of user </a:t>
            </a:r>
            <a:r>
              <a:rPr lang="en-US" dirty="0">
                <a:solidFill>
                  <a:schemeClr val="accent3"/>
                </a:solidFill>
              </a:rPr>
              <a:t>virtual memory. */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bool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setup_stack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**</a:t>
            </a:r>
            <a:r>
              <a:rPr lang="en-US" dirty="0" err="1"/>
              <a:t>esp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uint8_t *</a:t>
            </a:r>
            <a:r>
              <a:rPr lang="en-US" dirty="0" err="1"/>
              <a:t>kpage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bool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success = </a:t>
            </a:r>
            <a:r>
              <a:rPr lang="en-US" dirty="0">
                <a:solidFill>
                  <a:schemeClr val="accent1"/>
                </a:solidFill>
              </a:rPr>
              <a:t>false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kpage</a:t>
            </a:r>
            <a:r>
              <a:rPr lang="en-US" dirty="0"/>
              <a:t> = </a:t>
            </a:r>
            <a:r>
              <a:rPr lang="en-US" dirty="0" err="1"/>
              <a:t>palloc_get_page</a:t>
            </a:r>
            <a:r>
              <a:rPr lang="en-US" dirty="0"/>
              <a:t> (PAL_USER | PAL_ZERO);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kpage</a:t>
            </a:r>
            <a:r>
              <a:rPr lang="en-US" dirty="0"/>
              <a:t> != NULL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dirty="0"/>
              <a:t>success = </a:t>
            </a:r>
            <a:r>
              <a:rPr lang="en-US" dirty="0" err="1"/>
              <a:t>install_page</a:t>
            </a:r>
            <a:r>
              <a:rPr lang="en-US" dirty="0"/>
              <a:t> (((uint8_t *) PHYS_BASE) - PGSIZE, </a:t>
            </a:r>
            <a:r>
              <a:rPr lang="en-US" dirty="0" err="1"/>
              <a:t>kpage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(success</a:t>
            </a:r>
            <a:r>
              <a:rPr lang="en-US" dirty="0" smtClean="0"/>
              <a:t>) *</a:t>
            </a:r>
            <a:r>
              <a:rPr lang="en-US" dirty="0" err="1"/>
              <a:t>esp</a:t>
            </a:r>
            <a:r>
              <a:rPr lang="en-US" dirty="0"/>
              <a:t> = PHYS_BASE;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err="1" smtClean="0"/>
              <a:t>palloc_free_page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kpage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5065388"/>
            <a:ext cx="4170131" cy="14735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 a minimum, you will need to place </a:t>
            </a:r>
            <a:r>
              <a:rPr lang="en-US" sz="2000" dirty="0" err="1" smtClean="0"/>
              <a:t>argc</a:t>
            </a:r>
            <a:r>
              <a:rPr lang="en-US" sz="2000" dirty="0" smtClean="0"/>
              <a:t> and *</a:t>
            </a:r>
            <a:r>
              <a:rPr lang="en-US" sz="2000" dirty="0" err="1" smtClean="0"/>
              <a:t>argv</a:t>
            </a:r>
            <a:r>
              <a:rPr lang="en-US" sz="2000" dirty="0" smtClean="0"/>
              <a:t> on the initial stack, since they are parameters to main()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9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0312"/>
          </a:xfrm>
        </p:spPr>
        <p:txBody>
          <a:bodyPr/>
          <a:lstStyle/>
          <a:p>
            <a:r>
              <a:rPr lang="en-US" dirty="0" smtClean="0"/>
              <a:t>Program Loading Flowchart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373" y="1241728"/>
            <a:ext cx="2067594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process_execute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67481" y="1241728"/>
            <a:ext cx="2067594" cy="512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thread_create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31120" y="1241728"/>
            <a:ext cx="2067594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start_process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5494" y="2290772"/>
            <a:ext cx="2067594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load()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77531" y="3255233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file_read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77531" y="4228016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load_segment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77531" y="5200799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validate_segment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77531" y="5760893"/>
            <a:ext cx="2292796" cy="512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nstall_page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54688" y="3255233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setup_stack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984722" y="4228016"/>
            <a:ext cx="2292796" cy="512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nstall_page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198714" y="2181011"/>
            <a:ext cx="1782208" cy="815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 the new process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2253967" y="1497993"/>
            <a:ext cx="413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735075" y="1497993"/>
            <a:ext cx="3960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8" idx="0"/>
          </p:cNvCxnSpPr>
          <p:nvPr/>
        </p:nvCxnSpPr>
        <p:spPr>
          <a:xfrm rot="5400000">
            <a:off x="3438847" y="-435298"/>
            <a:ext cx="536514" cy="491562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6" idx="0"/>
          </p:cNvCxnSpPr>
          <p:nvPr/>
        </p:nvCxnSpPr>
        <p:spPr>
          <a:xfrm>
            <a:off x="7198714" y="1497993"/>
            <a:ext cx="891104" cy="6830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2"/>
            <a:endCxn id="9" idx="0"/>
          </p:cNvCxnSpPr>
          <p:nvPr/>
        </p:nvCxnSpPr>
        <p:spPr>
          <a:xfrm rot="16200000" flipH="1">
            <a:off x="1360645" y="2691948"/>
            <a:ext cx="451931" cy="67463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0" idx="0"/>
          </p:cNvCxnSpPr>
          <p:nvPr/>
        </p:nvCxnSpPr>
        <p:spPr>
          <a:xfrm>
            <a:off x="1923929" y="3767763"/>
            <a:ext cx="0" cy="460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2"/>
            <a:endCxn id="10" idx="1"/>
          </p:cNvCxnSpPr>
          <p:nvPr/>
        </p:nvCxnSpPr>
        <p:spPr>
          <a:xfrm rot="5400000" flipH="1">
            <a:off x="456159" y="4805653"/>
            <a:ext cx="1789142" cy="1146398"/>
          </a:xfrm>
          <a:prstGeom prst="bentConnector4">
            <a:avLst>
              <a:gd name="adj1" fmla="val -12777"/>
              <a:gd name="adj2" fmla="val 1428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4" idx="0"/>
          </p:cNvCxnSpPr>
          <p:nvPr/>
        </p:nvCxnSpPr>
        <p:spPr>
          <a:xfrm>
            <a:off x="2283088" y="2547037"/>
            <a:ext cx="2517998" cy="7081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11" idx="0"/>
          </p:cNvCxnSpPr>
          <p:nvPr/>
        </p:nvCxnSpPr>
        <p:spPr>
          <a:xfrm>
            <a:off x="1923929" y="4740546"/>
            <a:ext cx="0" cy="460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2"/>
            <a:endCxn id="15" idx="0"/>
          </p:cNvCxnSpPr>
          <p:nvPr/>
        </p:nvCxnSpPr>
        <p:spPr>
          <a:xfrm rot="16200000" flipH="1">
            <a:off x="4735977" y="3832872"/>
            <a:ext cx="460253" cy="3300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08709" y="2041073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(1)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5360" y="28045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(1)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032409" y="109251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(2)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142988" y="252282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(2)</a:t>
            </a:r>
            <a:endParaRPr lang="en-US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64066" y="1107127"/>
            <a:ext cx="7303552" cy="7759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78020" y="3123499"/>
            <a:ext cx="2686897" cy="7759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ular Callout 61"/>
          <p:cNvSpPr/>
          <p:nvPr/>
        </p:nvSpPr>
        <p:spPr>
          <a:xfrm>
            <a:off x="186373" y="300875"/>
            <a:ext cx="4127006" cy="593177"/>
          </a:xfrm>
          <a:prstGeom prst="wedgeRectCallout">
            <a:avLst>
              <a:gd name="adj1" fmla="val -33252"/>
              <a:gd name="adj2" fmla="val 1194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 </a:t>
            </a:r>
            <a:r>
              <a:rPr lang="en-US" sz="2000" dirty="0" err="1" smtClean="0"/>
              <a:t>cmd</a:t>
            </a:r>
            <a:r>
              <a:rPr lang="en-US" sz="2000" dirty="0" smtClean="0"/>
              <a:t> line </a:t>
            </a:r>
            <a:r>
              <a:rPr lang="en-US" sz="2000" dirty="0" err="1" smtClean="0"/>
              <a:t>args</a:t>
            </a:r>
            <a:r>
              <a:rPr lang="en-US" sz="2000" dirty="0" smtClean="0"/>
              <a:t>, pass to load()</a:t>
            </a:r>
            <a:endParaRPr lang="en-US" sz="2000" dirty="0"/>
          </a:p>
        </p:txBody>
      </p:sp>
      <p:sp>
        <p:nvSpPr>
          <p:cNvPr id="63" name="Rectangular Callout 62"/>
          <p:cNvSpPr/>
          <p:nvPr/>
        </p:nvSpPr>
        <p:spPr>
          <a:xfrm>
            <a:off x="6500217" y="3860688"/>
            <a:ext cx="2527293" cy="1109984"/>
          </a:xfrm>
          <a:prstGeom prst="wedgeRectCallout">
            <a:avLst>
              <a:gd name="adj1" fmla="val -68050"/>
              <a:gd name="adj2" fmla="val -92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Pass the </a:t>
            </a:r>
            <a:r>
              <a:rPr lang="en-US" sz="2000" dirty="0" err="1" smtClean="0"/>
              <a:t>cmd</a:t>
            </a:r>
            <a:r>
              <a:rPr lang="en-US" sz="2000" dirty="0" smtClean="0"/>
              <a:t> line </a:t>
            </a:r>
            <a:r>
              <a:rPr lang="en-US" sz="2000" dirty="0" err="1" smtClean="0"/>
              <a:t>args</a:t>
            </a:r>
            <a:r>
              <a:rPr lang="en-US" sz="2000" dirty="0" smtClean="0"/>
              <a:t> to the new process on the 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5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1961"/>
          </a:xfrm>
        </p:spPr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411"/>
            <a:ext cx="8229600" cy="57601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Pintos uses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0x30 </a:t>
            </a:r>
            <a:r>
              <a:rPr lang="en-US" dirty="0" smtClean="0"/>
              <a:t>for system calls</a:t>
            </a:r>
          </a:p>
          <a:p>
            <a:r>
              <a:rPr lang="en-US" dirty="0" smtClean="0"/>
              <a:t>Pintos has code for dispatching </a:t>
            </a:r>
            <a:r>
              <a:rPr lang="en-US" dirty="0" err="1" smtClean="0"/>
              <a:t>syscalls</a:t>
            </a:r>
            <a:r>
              <a:rPr lang="en-US" dirty="0" smtClean="0"/>
              <a:t> from user programs</a:t>
            </a:r>
          </a:p>
          <a:p>
            <a:pPr lvl="1"/>
            <a:r>
              <a:rPr lang="en-US" dirty="0" smtClean="0"/>
              <a:t>i.e. user processes will push parameters onto the stack and execute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0x30</a:t>
            </a:r>
          </a:p>
          <a:p>
            <a:r>
              <a:rPr lang="en-US" dirty="0" smtClean="0"/>
              <a:t>In the kernel, Pintos will handles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0x30 </a:t>
            </a:r>
            <a:r>
              <a:rPr lang="en-US" dirty="0" smtClean="0"/>
              <a:t>by calling </a:t>
            </a:r>
            <a:r>
              <a:rPr lang="en-US" dirty="0" err="1" smtClean="0"/>
              <a:t>syscall_handler</a:t>
            </a:r>
            <a:r>
              <a:rPr lang="en-US" dirty="0" smtClean="0"/>
              <a:t>() in </a:t>
            </a: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 smtClean="0">
                <a:solidFill>
                  <a:schemeClr val="accent1"/>
                </a:solidFill>
              </a:rPr>
              <a:t>void</a:t>
            </a:r>
            <a:r>
              <a:rPr lang="en-US" sz="2600" dirty="0" smtClean="0"/>
              <a:t> </a:t>
            </a:r>
            <a:r>
              <a:rPr lang="en-US" sz="2600" dirty="0" err="1" smtClean="0"/>
              <a:t>syscall_handler</a:t>
            </a:r>
            <a:r>
              <a:rPr lang="en-US" sz="2600" dirty="0" smtClean="0"/>
              <a:t> 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struct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 err="1"/>
              <a:t>intr_frame</a:t>
            </a:r>
            <a:r>
              <a:rPr lang="en-US" sz="2600" dirty="0"/>
              <a:t> </a:t>
            </a:r>
            <a:r>
              <a:rPr lang="en-US" sz="2600" dirty="0" smtClean="0"/>
              <a:t>*</a:t>
            </a:r>
            <a:r>
              <a:rPr lang="en-US" sz="2600" dirty="0"/>
              <a:t>f</a:t>
            </a:r>
            <a:r>
              <a:rPr lang="en-US" sz="2600" dirty="0" smtClean="0"/>
              <a:t>) {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</a:t>
            </a:r>
            <a:r>
              <a:rPr lang="en-US" sz="2600" dirty="0" err="1"/>
              <a:t>printf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accent2"/>
                </a:solidFill>
              </a:rPr>
              <a:t>"system call!\n"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  </a:t>
            </a:r>
            <a:r>
              <a:rPr lang="en-US" sz="2600" dirty="0" err="1" smtClean="0"/>
              <a:t>thread_exit</a:t>
            </a:r>
            <a:r>
              <a:rPr lang="en-US" sz="2600" dirty="0" smtClean="0"/>
              <a:t> 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 from the user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71" y="1600200"/>
            <a:ext cx="8477129" cy="45152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lib/user/</a:t>
            </a:r>
            <a:r>
              <a:rPr lang="en-US" dirty="0" err="1" smtClean="0"/>
              <a:t>syscall.h</a:t>
            </a:r>
            <a:endParaRPr lang="en-US" dirty="0" smtClean="0"/>
          </a:p>
          <a:p>
            <a:pPr lvl="1"/>
            <a:r>
              <a:rPr lang="en-US" dirty="0" smtClean="0"/>
              <a:t>Defines all the </a:t>
            </a:r>
            <a:r>
              <a:rPr lang="en-US" dirty="0" err="1" smtClean="0"/>
              <a:t>syscalls</a:t>
            </a:r>
            <a:r>
              <a:rPr lang="en-US" dirty="0" smtClean="0"/>
              <a:t> that user programs can use</a:t>
            </a:r>
          </a:p>
          <a:p>
            <a:r>
              <a:rPr lang="en-US" dirty="0" smtClean="0"/>
              <a:t>lib/user/</a:t>
            </a:r>
            <a:r>
              <a:rPr lang="en-US" dirty="0" err="1" smtClean="0"/>
              <a:t>syscall.c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void</a:t>
            </a:r>
            <a:r>
              <a:rPr lang="en-US" sz="2400" dirty="0" smtClean="0"/>
              <a:t> halt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void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syscall0 </a:t>
            </a:r>
            <a:r>
              <a:rPr lang="en-US" sz="2400" dirty="0"/>
              <a:t>(SYS_HALT);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void</a:t>
            </a:r>
            <a:r>
              <a:rPr lang="en-US" sz="2400" dirty="0" smtClean="0"/>
              <a:t> exit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status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syscall1 </a:t>
            </a:r>
            <a:r>
              <a:rPr lang="en-US" sz="2400" dirty="0"/>
              <a:t>(SYS_EXIT, status);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98369" y="3544544"/>
            <a:ext cx="5245666" cy="185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pid_t</a:t>
            </a:r>
            <a:r>
              <a:rPr lang="en-US" sz="2400" dirty="0" smtClean="0"/>
              <a:t> exec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const</a:t>
            </a:r>
            <a:r>
              <a:rPr lang="en-US" sz="2400" dirty="0">
                <a:solidFill>
                  <a:schemeClr val="accent1"/>
                </a:solidFill>
              </a:rPr>
              <a:t> char</a:t>
            </a:r>
            <a:r>
              <a:rPr lang="en-US" sz="2400" dirty="0"/>
              <a:t> *file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pid_t</a:t>
            </a:r>
            <a:r>
              <a:rPr lang="en-US" sz="2400" dirty="0"/>
              <a:t>) syscall1 (SYS_EXEC, file);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2537" y="5653313"/>
            <a:ext cx="5576675" cy="924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are </a:t>
            </a:r>
            <a:r>
              <a:rPr lang="en-US" sz="2400" dirty="0" err="1" smtClean="0"/>
              <a:t>syscalls</a:t>
            </a:r>
            <a:r>
              <a:rPr lang="en-US" sz="2400" dirty="0" smtClean="0"/>
              <a:t>. They are implemented in the kernel, not in </a:t>
            </a:r>
            <a:r>
              <a:rPr lang="en-US" sz="2400" dirty="0" err="1" smtClean="0"/>
              <a:t>userland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9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68235</TotalTime>
  <Words>1080</Words>
  <Application>Microsoft Office PowerPoint</Application>
  <PresentationFormat>On-screen Show (4:3)</PresentationFormat>
  <Paragraphs>219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CS 5600 Computer Systems</vt:lpstr>
      <vt:lpstr>User Programs in Pintos</vt:lpstr>
      <vt:lpstr>Your Goals</vt:lpstr>
      <vt:lpstr>Formatting the File System</vt:lpstr>
      <vt:lpstr>Program Loading</vt:lpstr>
      <vt:lpstr>Setting Up The Stack</vt:lpstr>
      <vt:lpstr>Program Loading Flowchart</vt:lpstr>
      <vt:lpstr>Syscalls in Pintos</vt:lpstr>
      <vt:lpstr>Syscalls from the user process</vt:lpstr>
      <vt:lpstr>Using int 0x30 to Enter the Kernel</vt:lpstr>
      <vt:lpstr>On the Kernel Side…</vt:lpstr>
      <vt:lpstr>Example Syscall Flowchart (exit)</vt:lpstr>
      <vt:lpstr>Other Things Pintos Gives You</vt:lpstr>
      <vt:lpstr>Key Challenges</vt:lpstr>
      <vt:lpstr>Modified Files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Tuck, Nat</cp:lastModifiedBy>
  <cp:revision>903</cp:revision>
  <cp:lastPrinted>2012-08-22T04:00:45Z</cp:lastPrinted>
  <dcterms:created xsi:type="dcterms:W3CDTF">2012-01-03T02:22:46Z</dcterms:created>
  <dcterms:modified xsi:type="dcterms:W3CDTF">2015-02-09T02:30:41Z</dcterms:modified>
</cp:coreProperties>
</file>