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41"/>
  </p:notesMasterIdLst>
  <p:handoutMasterIdLst>
    <p:handoutMasterId r:id="rId42"/>
  </p:handoutMasterIdLst>
  <p:sldIdLst>
    <p:sldId id="256" r:id="rId2"/>
    <p:sldId id="411" r:id="rId3"/>
    <p:sldId id="410" r:id="rId4"/>
    <p:sldId id="417" r:id="rId5"/>
    <p:sldId id="416" r:id="rId6"/>
    <p:sldId id="418" r:id="rId7"/>
    <p:sldId id="419" r:id="rId8"/>
    <p:sldId id="420" r:id="rId9"/>
    <p:sldId id="422" r:id="rId10"/>
    <p:sldId id="421" r:id="rId11"/>
    <p:sldId id="423" r:id="rId12"/>
    <p:sldId id="424" r:id="rId13"/>
    <p:sldId id="425" r:id="rId14"/>
    <p:sldId id="426" r:id="rId15"/>
    <p:sldId id="427" r:id="rId16"/>
    <p:sldId id="443" r:id="rId17"/>
    <p:sldId id="444" r:id="rId18"/>
    <p:sldId id="413" r:id="rId19"/>
    <p:sldId id="428" r:id="rId20"/>
    <p:sldId id="433" r:id="rId21"/>
    <p:sldId id="445" r:id="rId22"/>
    <p:sldId id="434" r:id="rId23"/>
    <p:sldId id="448" r:id="rId24"/>
    <p:sldId id="449" r:id="rId25"/>
    <p:sldId id="429" r:id="rId26"/>
    <p:sldId id="437" r:id="rId27"/>
    <p:sldId id="438" r:id="rId28"/>
    <p:sldId id="447" r:id="rId29"/>
    <p:sldId id="446" r:id="rId30"/>
    <p:sldId id="439" r:id="rId31"/>
    <p:sldId id="440" r:id="rId32"/>
    <p:sldId id="436" r:id="rId33"/>
    <p:sldId id="450" r:id="rId34"/>
    <p:sldId id="451" r:id="rId35"/>
    <p:sldId id="441" r:id="rId36"/>
    <p:sldId id="442" r:id="rId37"/>
    <p:sldId id="415" r:id="rId38"/>
    <p:sldId id="414" r:id="rId39"/>
    <p:sldId id="407" r:id="rId40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256"/>
            <p14:sldId id="411"/>
            <p14:sldId id="410"/>
            <p14:sldId id="417"/>
            <p14:sldId id="416"/>
            <p14:sldId id="418"/>
            <p14:sldId id="419"/>
            <p14:sldId id="420"/>
            <p14:sldId id="422"/>
            <p14:sldId id="421"/>
            <p14:sldId id="423"/>
            <p14:sldId id="424"/>
            <p14:sldId id="425"/>
            <p14:sldId id="426"/>
            <p14:sldId id="427"/>
            <p14:sldId id="443"/>
            <p14:sldId id="444"/>
            <p14:sldId id="413"/>
            <p14:sldId id="428"/>
            <p14:sldId id="433"/>
            <p14:sldId id="445"/>
            <p14:sldId id="434"/>
            <p14:sldId id="448"/>
            <p14:sldId id="449"/>
            <p14:sldId id="429"/>
            <p14:sldId id="437"/>
            <p14:sldId id="438"/>
            <p14:sldId id="447"/>
            <p14:sldId id="446"/>
            <p14:sldId id="439"/>
            <p14:sldId id="440"/>
            <p14:sldId id="436"/>
            <p14:sldId id="450"/>
            <p14:sldId id="451"/>
            <p14:sldId id="441"/>
            <p14:sldId id="442"/>
            <p14:sldId id="415"/>
            <p14:sldId id="414"/>
            <p14:sldId id="4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3" autoAdjust="0"/>
    <p:restoredTop sz="90232" autoAdjust="0"/>
  </p:normalViewPr>
  <p:slideViewPr>
    <p:cSldViewPr snapToGrid="0">
      <p:cViewPr varScale="1">
        <p:scale>
          <a:sx n="78" d="100"/>
          <a:sy n="78" d="100"/>
        </p:scale>
        <p:origin x="939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90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2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9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8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3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12EB4-D0E8-4F8B-893A-5E3D1ED48D01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5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cs.neu.edu/home/cbw/5600/pintos/pinto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6000" cap="none" dirty="0" smtClean="0"/>
              <a:t>CS 5600</a:t>
            </a:r>
            <a:br>
              <a:rPr lang="en-US" sz="6000" cap="none" dirty="0" smtClean="0"/>
            </a:br>
            <a:r>
              <a:rPr lang="en-US" sz="4900" cap="none" dirty="0" smtClean="0"/>
              <a:t>Computer Systems</a:t>
            </a:r>
            <a:endParaRPr lang="en-US" sz="49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Project 1: Threads in Pintos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2"/>
            <a:ext cx="8229600" cy="5342392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Getting Started With Pintos</a:t>
            </a:r>
          </a:p>
          <a:p>
            <a:r>
              <a:rPr lang="en-US" sz="4400" dirty="0" smtClean="0"/>
              <a:t>What does Pintos Include?</a:t>
            </a:r>
          </a:p>
          <a:p>
            <a:r>
              <a:rPr lang="en-US" sz="4400" dirty="0" smtClean="0"/>
              <a:t>Threads in Pintos</a:t>
            </a:r>
          </a:p>
          <a:p>
            <a:r>
              <a:rPr lang="en-US" sz="4400" dirty="0" smtClean="0"/>
              <a:t>Project 1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3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Pintos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Pintos is already a basic, bootable OS</a:t>
            </a:r>
          </a:p>
          <a:p>
            <a:pPr lvl="1"/>
            <a:r>
              <a:rPr lang="en-US" dirty="0" smtClean="0"/>
              <a:t>Switches from real to protected mode</a:t>
            </a:r>
          </a:p>
          <a:p>
            <a:pPr lvl="1"/>
            <a:r>
              <a:rPr lang="en-US" dirty="0" smtClean="0"/>
              <a:t>Handles interrupts</a:t>
            </a:r>
          </a:p>
          <a:p>
            <a:pPr lvl="1"/>
            <a:r>
              <a:rPr lang="en-US" dirty="0" smtClean="0"/>
              <a:t>Has a timer-interrupt for process preemption</a:t>
            </a:r>
          </a:p>
          <a:p>
            <a:pPr lvl="1"/>
            <a:r>
              <a:rPr lang="en-US" dirty="0" smtClean="0"/>
              <a:t>Does basic memory management</a:t>
            </a:r>
          </a:p>
          <a:p>
            <a:pPr lvl="1"/>
            <a:r>
              <a:rPr lang="en-US" dirty="0" smtClean="0"/>
              <a:t>Supports a trivial file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75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pintos/</a:t>
            </a:r>
            <a:r>
              <a:rPr lang="en-US" i="1" dirty="0" err="1" smtClean="0"/>
              <a:t>src</a:t>
            </a:r>
            <a:r>
              <a:rPr lang="en-US" i="1" dirty="0" smtClean="0"/>
              <a:t>/devices/ </a:t>
            </a:r>
            <a:r>
              <a:rPr lang="en-US" dirty="0"/>
              <a:t>includes </a:t>
            </a:r>
            <a:r>
              <a:rPr lang="en-US" dirty="0" smtClean="0"/>
              <a:t>drivers and APIs for basic hardware devices</a:t>
            </a:r>
          </a:p>
          <a:p>
            <a:pPr lvl="1"/>
            <a:r>
              <a:rPr lang="en-US" dirty="0" smtClean="0"/>
              <a:t>System timer: </a:t>
            </a:r>
            <a:r>
              <a:rPr lang="en-US" i="1" dirty="0" err="1" smtClean="0"/>
              <a:t>timer.h</a:t>
            </a:r>
            <a:endParaRPr lang="en-US" i="1" dirty="0" smtClean="0"/>
          </a:p>
          <a:p>
            <a:pPr lvl="1"/>
            <a:r>
              <a:rPr lang="en-US" dirty="0" smtClean="0"/>
              <a:t>Video: </a:t>
            </a:r>
            <a:r>
              <a:rPr lang="en-US" i="1" dirty="0" err="1" smtClean="0"/>
              <a:t>vga.h</a:t>
            </a:r>
            <a:r>
              <a:rPr lang="en-US" dirty="0" smtClean="0"/>
              <a:t> (use </a:t>
            </a:r>
            <a:r>
              <a:rPr lang="en-US" i="1" dirty="0" smtClean="0"/>
              <a:t>lib/kernel/</a:t>
            </a:r>
            <a:r>
              <a:rPr lang="en-US" i="1" dirty="0" err="1" smtClean="0"/>
              <a:t>stdio.h</a:t>
            </a:r>
            <a:r>
              <a:rPr lang="en-US" dirty="0" smtClean="0"/>
              <a:t> to print text)</a:t>
            </a:r>
          </a:p>
          <a:p>
            <a:pPr lvl="1"/>
            <a:r>
              <a:rPr lang="en-US" dirty="0" smtClean="0"/>
              <a:t>Serial port: </a:t>
            </a:r>
            <a:r>
              <a:rPr lang="en-US" i="1" dirty="0" err="1" smtClean="0"/>
              <a:t>serial.h</a:t>
            </a:r>
            <a:endParaRPr lang="en-US" i="1" dirty="0" smtClean="0"/>
          </a:p>
          <a:p>
            <a:pPr lvl="1"/>
            <a:r>
              <a:rPr lang="en-US" dirty="0" smtClean="0"/>
              <a:t>File storage: </a:t>
            </a:r>
            <a:r>
              <a:rPr lang="en-US" i="1" dirty="0" err="1" smtClean="0"/>
              <a:t>ide.h</a:t>
            </a:r>
            <a:r>
              <a:rPr lang="en-US" dirty="0" smtClean="0"/>
              <a:t>, </a:t>
            </a:r>
            <a:r>
              <a:rPr lang="en-US" i="1" dirty="0" err="1" smtClean="0"/>
              <a:t>partition.h</a:t>
            </a:r>
            <a:r>
              <a:rPr lang="en-US" dirty="0" smtClean="0"/>
              <a:t>, </a:t>
            </a:r>
            <a:r>
              <a:rPr lang="en-US" i="1" dirty="0" err="1" smtClean="0"/>
              <a:t>block.h</a:t>
            </a:r>
            <a:endParaRPr lang="en-US" i="1" dirty="0" smtClean="0"/>
          </a:p>
          <a:p>
            <a:pPr lvl="1"/>
            <a:r>
              <a:rPr lang="en-US" dirty="0" smtClean="0"/>
              <a:t>Keyboard input: </a:t>
            </a:r>
            <a:r>
              <a:rPr lang="en-US" i="1" dirty="0" err="1" smtClean="0"/>
              <a:t>kbd.h</a:t>
            </a:r>
            <a:r>
              <a:rPr lang="en-US" dirty="0" smtClean="0"/>
              <a:t>, </a:t>
            </a:r>
            <a:r>
              <a:rPr lang="en-US" i="1" dirty="0" err="1" smtClean="0"/>
              <a:t>input.h</a:t>
            </a:r>
            <a:endParaRPr lang="en-US" i="1" dirty="0" smtClean="0"/>
          </a:p>
          <a:p>
            <a:pPr lvl="1"/>
            <a:r>
              <a:rPr lang="en-US" dirty="0" smtClean="0"/>
              <a:t>Interrupt controller: </a:t>
            </a:r>
            <a:r>
              <a:rPr lang="en-US" i="1" dirty="0" err="1" smtClean="0"/>
              <a:t>intq.h</a:t>
            </a:r>
            <a:r>
              <a:rPr lang="en-US" dirty="0" smtClean="0"/>
              <a:t>, </a:t>
            </a:r>
            <a:r>
              <a:rPr lang="en-US" i="1" dirty="0" err="1" smtClean="0"/>
              <a:t>pit.h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7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The typical C standard library is not available to you (C lib doesn’t exist in Pintos)</a:t>
            </a:r>
          </a:p>
          <a:p>
            <a:r>
              <a:rPr lang="en-US" dirty="0" smtClean="0"/>
              <a:t>Pintos </a:t>
            </a:r>
            <a:r>
              <a:rPr lang="en-US" dirty="0" err="1" smtClean="0"/>
              <a:t>reimplements</a:t>
            </a:r>
            <a:r>
              <a:rPr lang="en-US" dirty="0" smtClean="0"/>
              <a:t> a subset of C lib in </a:t>
            </a:r>
            <a:r>
              <a:rPr lang="en-US" i="1" dirty="0" smtClean="0"/>
              <a:t>pintos/</a:t>
            </a:r>
            <a:r>
              <a:rPr lang="en-US" i="1" dirty="0" err="1" smtClean="0"/>
              <a:t>src</a:t>
            </a:r>
            <a:r>
              <a:rPr lang="en-US" i="1" dirty="0" smtClean="0"/>
              <a:t>/lib/</a:t>
            </a:r>
            <a:endParaRPr lang="en-US" dirty="0" smtClean="0"/>
          </a:p>
          <a:p>
            <a:pPr lvl="1"/>
            <a:r>
              <a:rPr lang="en-US" dirty="0" smtClean="0"/>
              <a:t>Variable types: </a:t>
            </a:r>
            <a:r>
              <a:rPr lang="en-US" i="1" dirty="0" err="1" smtClean="0"/>
              <a:t>ctypes.h</a:t>
            </a:r>
            <a:r>
              <a:rPr lang="en-US" dirty="0" smtClean="0"/>
              <a:t>, </a:t>
            </a:r>
            <a:r>
              <a:rPr lang="en-US" i="1" dirty="0" err="1" smtClean="0"/>
              <a:t>stdbool.h</a:t>
            </a:r>
            <a:r>
              <a:rPr lang="en-US" dirty="0" smtClean="0"/>
              <a:t>, </a:t>
            </a:r>
            <a:r>
              <a:rPr lang="en-US" i="1" dirty="0" err="1" smtClean="0"/>
              <a:t>stdint.h</a:t>
            </a:r>
            <a:endParaRPr lang="en-US" i="1" dirty="0" smtClean="0"/>
          </a:p>
          <a:p>
            <a:pPr lvl="1"/>
            <a:r>
              <a:rPr lang="en-US" dirty="0" smtClean="0"/>
              <a:t>Variable argument functions: </a:t>
            </a:r>
            <a:r>
              <a:rPr lang="en-US" i="1" dirty="0" err="1" smtClean="0"/>
              <a:t>stdarg.h</a:t>
            </a:r>
            <a:endParaRPr lang="en-US" i="1" dirty="0" smtClean="0"/>
          </a:p>
          <a:p>
            <a:pPr lvl="1"/>
            <a:r>
              <a:rPr lang="en-US" dirty="0" smtClean="0"/>
              <a:t>String functions: </a:t>
            </a:r>
            <a:r>
              <a:rPr lang="en-US" i="1" dirty="0" err="1" smtClean="0"/>
              <a:t>string.h</a:t>
            </a:r>
            <a:endParaRPr lang="en-US" i="1" dirty="0" smtClean="0"/>
          </a:p>
          <a:p>
            <a:pPr lvl="1"/>
            <a:r>
              <a:rPr lang="en-US" dirty="0" smtClean="0"/>
              <a:t>Utility functions: </a:t>
            </a:r>
            <a:r>
              <a:rPr lang="en-US" i="1" dirty="0" err="1" smtClean="0"/>
              <a:t>stdlib.h</a:t>
            </a:r>
            <a:endParaRPr lang="en-US" i="1" dirty="0" smtClean="0"/>
          </a:p>
          <a:p>
            <a:pPr lvl="1"/>
            <a:r>
              <a:rPr lang="en-US" dirty="0" smtClean="0"/>
              <a:t>Random number generation: </a:t>
            </a:r>
            <a:r>
              <a:rPr lang="en-US" i="1" dirty="0" err="1" smtClean="0"/>
              <a:t>random.h</a:t>
            </a:r>
            <a:endParaRPr lang="en-US" i="1" dirty="0" smtClean="0"/>
          </a:p>
          <a:p>
            <a:pPr lvl="1"/>
            <a:r>
              <a:rPr lang="en-US" dirty="0" smtClean="0"/>
              <a:t>Asserts and macros for debugging: </a:t>
            </a:r>
            <a:r>
              <a:rPr lang="en-US" i="1" dirty="0" err="1" smtClean="0"/>
              <a:t>debug.h</a:t>
            </a:r>
            <a:endParaRPr lang="en-US" i="1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50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pintos/</a:t>
            </a:r>
            <a:r>
              <a:rPr lang="en-US" i="1" dirty="0" err="1" smtClean="0"/>
              <a:t>src</a:t>
            </a:r>
            <a:r>
              <a:rPr lang="en-US" i="1" dirty="0" smtClean="0"/>
              <a:t>/lib/kernel/ </a:t>
            </a:r>
            <a:r>
              <a:rPr lang="en-US" dirty="0" smtClean="0"/>
              <a:t>includes kernel data structures that you may use</a:t>
            </a:r>
          </a:p>
          <a:p>
            <a:pPr lvl="1"/>
            <a:r>
              <a:rPr lang="en-US" dirty="0" smtClean="0"/>
              <a:t>Bitmap: </a:t>
            </a:r>
            <a:r>
              <a:rPr lang="en-US" i="1" dirty="0" smtClean="0"/>
              <a:t>kernel/</a:t>
            </a:r>
            <a:r>
              <a:rPr lang="en-US" i="1" dirty="0" err="1" smtClean="0"/>
              <a:t>bitmap.h</a:t>
            </a:r>
            <a:endParaRPr lang="en-US" i="1" dirty="0" smtClean="0"/>
          </a:p>
          <a:p>
            <a:pPr lvl="1"/>
            <a:r>
              <a:rPr lang="en-US" dirty="0" smtClean="0"/>
              <a:t>Doubly linked list: </a:t>
            </a:r>
            <a:r>
              <a:rPr lang="en-US" i="1" dirty="0" smtClean="0"/>
              <a:t>kernel/</a:t>
            </a:r>
            <a:r>
              <a:rPr lang="en-US" i="1" dirty="0" err="1" smtClean="0"/>
              <a:t>list.h</a:t>
            </a:r>
            <a:endParaRPr lang="en-US" i="1" dirty="0" smtClean="0"/>
          </a:p>
          <a:p>
            <a:pPr lvl="1"/>
            <a:r>
              <a:rPr lang="en-US" dirty="0" smtClean="0"/>
              <a:t>Hash table: </a:t>
            </a:r>
            <a:r>
              <a:rPr lang="en-US" i="1" dirty="0" smtClean="0"/>
              <a:t>kernel/</a:t>
            </a:r>
            <a:r>
              <a:rPr lang="en-US" i="1" dirty="0" err="1" smtClean="0"/>
              <a:t>hash.h</a:t>
            </a:r>
            <a:endParaRPr lang="en-US" i="1" dirty="0" smtClean="0"/>
          </a:p>
          <a:p>
            <a:pPr lvl="1"/>
            <a:r>
              <a:rPr lang="en-US" dirty="0" smtClean="0"/>
              <a:t>Console </a:t>
            </a:r>
            <a:r>
              <a:rPr lang="en-US" dirty="0" err="1" smtClean="0"/>
              <a:t>printf</a:t>
            </a:r>
            <a:r>
              <a:rPr lang="en-US" dirty="0" smtClean="0"/>
              <a:t>(): </a:t>
            </a:r>
            <a:r>
              <a:rPr lang="en-US" i="1" dirty="0" smtClean="0"/>
              <a:t>kernel/</a:t>
            </a:r>
            <a:r>
              <a:rPr lang="en-US" i="1" dirty="0" err="1" smtClean="0"/>
              <a:t>stdio.h</a:t>
            </a:r>
            <a:endParaRPr lang="en-US" i="1" dirty="0" smtClean="0"/>
          </a:p>
          <a:p>
            <a:r>
              <a:rPr lang="en-US" dirty="0" smtClean="0"/>
              <a:t>Include using </a:t>
            </a:r>
            <a:r>
              <a:rPr lang="en-US" dirty="0" smtClean="0">
                <a:solidFill>
                  <a:schemeClr val="accent2"/>
                </a:solidFill>
              </a:rPr>
              <a:t>#include &lt;kernel/</a:t>
            </a:r>
            <a:r>
              <a:rPr lang="en-US" dirty="0" err="1" smtClean="0">
                <a:solidFill>
                  <a:schemeClr val="accent2"/>
                </a:solidFill>
              </a:rPr>
              <a:t>whatever.h</a:t>
            </a:r>
            <a:r>
              <a:rPr lang="en-US" dirty="0">
                <a:solidFill>
                  <a:schemeClr val="accent2"/>
                </a:solidFill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8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369"/>
            <a:ext cx="8229600" cy="908263"/>
          </a:xfrm>
        </p:spPr>
        <p:txBody>
          <a:bodyPr>
            <a:normAutofit/>
          </a:bodyPr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9631"/>
            <a:ext cx="8229600" cy="5751843"/>
          </a:xfrm>
        </p:spPr>
        <p:txBody>
          <a:bodyPr/>
          <a:lstStyle/>
          <a:p>
            <a:r>
              <a:rPr lang="en-US" dirty="0" smtClean="0"/>
              <a:t>Each Pintos project comes with a set of tests</a:t>
            </a:r>
          </a:p>
          <a:p>
            <a:pPr lvl="1"/>
            <a:r>
              <a:rPr lang="en-US" dirty="0" smtClean="0"/>
              <a:t>Useful for debugging</a:t>
            </a:r>
          </a:p>
          <a:p>
            <a:pPr lvl="1"/>
            <a:r>
              <a:rPr lang="en-US" dirty="0" smtClean="0"/>
              <a:t>Also what we will use to grade your code</a:t>
            </a:r>
          </a:p>
          <a:p>
            <a:r>
              <a:rPr lang="en-US" dirty="0" smtClean="0"/>
              <a:t>Out-of-the-box, Pintos cannot run user programs</a:t>
            </a:r>
          </a:p>
          <a:p>
            <a:pPr lvl="1"/>
            <a:r>
              <a:rPr lang="en-US" dirty="0" smtClean="0"/>
              <a:t>Thus, tests are compiled into the kernel</a:t>
            </a:r>
          </a:p>
          <a:p>
            <a:pPr lvl="1"/>
            <a:r>
              <a:rPr lang="en-US" dirty="0" smtClean="0"/>
              <a:t>You tell the kernel which test to execute on the command line</a:t>
            </a:r>
          </a:p>
          <a:p>
            <a:pPr marL="57150" indent="0" algn="ctr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$ pintos  -v  --  run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alarm-single</a:t>
            </a:r>
          </a:p>
          <a:p>
            <a:pPr marL="514350" indent="-457200"/>
            <a:r>
              <a:rPr lang="en-US" dirty="0" smtClean="0"/>
              <a:t>Use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$ make check </a:t>
            </a:r>
            <a:r>
              <a:rPr lang="en-US" dirty="0" smtClean="0"/>
              <a:t>to run the tests</a:t>
            </a:r>
            <a:endParaRPr lang="en-US" dirty="0"/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 rot="16200000">
            <a:off x="5625003" y="3714751"/>
            <a:ext cx="391887" cy="2596618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9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875"/>
            <a:ext cx="8229600" cy="6592600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[</a:t>
            </a:r>
            <a:r>
              <a:rPr lang="en-US" sz="1600" dirty="0" err="1">
                <a:solidFill>
                  <a:schemeClr val="accent1"/>
                </a:solidFill>
              </a:rPr>
              <a:t>cbw@finalfight</a:t>
            </a:r>
            <a:r>
              <a:rPr lang="en-US" sz="1600" dirty="0">
                <a:solidFill>
                  <a:schemeClr val="accent1"/>
                </a:solidFill>
              </a:rPr>
              <a:t> build] </a:t>
            </a:r>
            <a:r>
              <a:rPr lang="en-US" sz="1600" dirty="0">
                <a:solidFill>
                  <a:schemeClr val="bg1"/>
                </a:solidFill>
              </a:rPr>
              <a:t>pintos -v -- </a:t>
            </a:r>
            <a:r>
              <a:rPr lang="en-US" sz="1600" dirty="0" smtClean="0">
                <a:solidFill>
                  <a:schemeClr val="bg1"/>
                </a:solidFill>
              </a:rPr>
              <a:t>-q run </a:t>
            </a:r>
            <a:r>
              <a:rPr lang="en-US" sz="1600" dirty="0">
                <a:solidFill>
                  <a:schemeClr val="bg1"/>
                </a:solidFill>
              </a:rPr>
              <a:t>alarm-single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</a:rPr>
              <a:t>qemu</a:t>
            </a:r>
            <a:r>
              <a:rPr lang="en-US" sz="1600" dirty="0">
                <a:solidFill>
                  <a:schemeClr val="bg1"/>
                </a:solidFill>
              </a:rPr>
              <a:t> -</a:t>
            </a:r>
            <a:r>
              <a:rPr lang="en-US" sz="1600" dirty="0" err="1">
                <a:solidFill>
                  <a:schemeClr val="bg1"/>
                </a:solidFill>
              </a:rPr>
              <a:t>hda</a:t>
            </a:r>
            <a:r>
              <a:rPr lang="en-US" sz="1600" dirty="0">
                <a:solidFill>
                  <a:schemeClr val="bg1"/>
                </a:solidFill>
              </a:rPr>
              <a:t> /</a:t>
            </a:r>
            <a:r>
              <a:rPr lang="en-US" sz="1600" dirty="0" err="1">
                <a:solidFill>
                  <a:schemeClr val="bg1"/>
                </a:solidFill>
              </a:rPr>
              <a:t>tmp</a:t>
            </a:r>
            <a:r>
              <a:rPr lang="en-US" sz="1600" dirty="0">
                <a:solidFill>
                  <a:schemeClr val="bg1"/>
                </a:solidFill>
              </a:rPr>
              <a:t>/8HDMnPzQrE.dsk -m 4 -net none -</a:t>
            </a:r>
            <a:r>
              <a:rPr lang="en-US" sz="1600" dirty="0" err="1">
                <a:solidFill>
                  <a:schemeClr val="bg1"/>
                </a:solidFill>
              </a:rPr>
              <a:t>nographic</a:t>
            </a:r>
            <a:r>
              <a:rPr lang="en-US" sz="1600" dirty="0">
                <a:solidFill>
                  <a:schemeClr val="bg1"/>
                </a:solidFill>
              </a:rPr>
              <a:t> -monitor null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</a:rPr>
              <a:t>PiLo</a:t>
            </a:r>
            <a:r>
              <a:rPr lang="en-US" sz="1600" dirty="0">
                <a:solidFill>
                  <a:schemeClr val="bg1"/>
                </a:solidFill>
              </a:rPr>
              <a:t> hda1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Loading.........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Kernel command line: run alarm-single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Pintos booting with 4,088 kB RAM...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382 pages available in kernel pool.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382 pages available in user pool.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Calibrating timer...  523,468,800 loops/s.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Boot complete.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Executing 'alarm-single':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(alarm-single) begin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(alarm-single) Creating 5 threads to sleep 1 times each.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(alarm-single) Thread 0 sleeps 10 ticks each time,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…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(alarm-single) end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Execution of 'alarm-single' complete. Execution of 'alarm-single' complete.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Timer: 276 ticks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Thread: 0 idle ticks, 276 kernel ticks, 0 user ticks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Console: 986 characters output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Keyboard: 0 keys pressed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Powering off...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57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74774"/>
          </a:xfrm>
        </p:spPr>
        <p:txBody>
          <a:bodyPr/>
          <a:lstStyle/>
          <a:p>
            <a:r>
              <a:rPr lang="en-US" dirty="0" smtClean="0"/>
              <a:t>Pintos </a:t>
            </a:r>
            <a:r>
              <a:rPr lang="en-US" dirty="0" err="1" smtClean="0"/>
              <a:t>Bootup</a:t>
            </a:r>
            <a:r>
              <a:rPr lang="en-US" dirty="0" smtClean="0"/>
              <a:t>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9386"/>
            <a:ext cx="8229600" cy="650513"/>
          </a:xfrm>
        </p:spPr>
        <p:txBody>
          <a:bodyPr/>
          <a:lstStyle/>
          <a:p>
            <a:r>
              <a:rPr lang="en-US" dirty="0" smtClean="0"/>
              <a:t>pintos/</a:t>
            </a:r>
            <a:r>
              <a:rPr lang="en-US" dirty="0" err="1" smtClean="0"/>
              <a:t>src</a:t>
            </a:r>
            <a:r>
              <a:rPr lang="en-US" dirty="0" smtClean="0"/>
              <a:t>/threads/</a:t>
            </a:r>
            <a:r>
              <a:rPr lang="en-US" dirty="0" err="1" smtClean="0"/>
              <a:t>init.c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main()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9979" y="1502688"/>
            <a:ext cx="34332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bss_init</a:t>
            </a:r>
            <a:r>
              <a:rPr lang="en-US" dirty="0" smtClean="0"/>
              <a:t> (); </a:t>
            </a:r>
            <a:r>
              <a:rPr lang="en-US" dirty="0" smtClean="0">
                <a:solidFill>
                  <a:schemeClr val="accent3"/>
                </a:solidFill>
              </a:rPr>
              <a:t>/* Clear the BSS */</a:t>
            </a:r>
            <a:endParaRPr lang="en-US" dirty="0">
              <a:solidFill>
                <a:schemeClr val="accent3"/>
              </a:solidFill>
            </a:endParaRPr>
          </a:p>
          <a:p>
            <a:endParaRPr lang="en-US" dirty="0"/>
          </a:p>
          <a:p>
            <a:r>
              <a:rPr lang="en-US" dirty="0" err="1" smtClean="0"/>
              <a:t>argv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read_command_line</a:t>
            </a:r>
            <a:r>
              <a:rPr lang="en-US" dirty="0"/>
              <a:t> ();</a:t>
            </a:r>
          </a:p>
          <a:p>
            <a:r>
              <a:rPr lang="en-US" dirty="0" err="1" smtClean="0"/>
              <a:t>argv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parse_options</a:t>
            </a:r>
            <a:r>
              <a:rPr lang="en-US" dirty="0"/>
              <a:t> (</a:t>
            </a:r>
            <a:r>
              <a:rPr lang="en-US" dirty="0" err="1"/>
              <a:t>argv</a:t>
            </a:r>
            <a:r>
              <a:rPr lang="en-US" dirty="0" smtClean="0"/>
              <a:t>);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thread_init</a:t>
            </a:r>
            <a:r>
              <a:rPr lang="en-US" dirty="0" smtClean="0"/>
              <a:t> </a:t>
            </a:r>
            <a:r>
              <a:rPr lang="en-US" dirty="0"/>
              <a:t>();</a:t>
            </a:r>
          </a:p>
          <a:p>
            <a:r>
              <a:rPr lang="en-US" dirty="0" err="1" smtClean="0"/>
              <a:t>console_init</a:t>
            </a:r>
            <a:r>
              <a:rPr lang="en-US" dirty="0" smtClean="0"/>
              <a:t> 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 err="1" smtClean="0"/>
              <a:t>printf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"Pintos booting </a:t>
            </a:r>
            <a:r>
              <a:rPr lang="en-US" dirty="0" smtClean="0">
                <a:solidFill>
                  <a:schemeClr val="accent2"/>
                </a:solidFill>
              </a:rPr>
              <a:t>with…”</a:t>
            </a:r>
            <a:r>
              <a:rPr lang="en-US" dirty="0" smtClean="0"/>
              <a:t>);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/>
                </a:solidFill>
              </a:rPr>
              <a:t>/* </a:t>
            </a:r>
            <a:r>
              <a:rPr lang="en-US" dirty="0">
                <a:solidFill>
                  <a:schemeClr val="accent3"/>
                </a:solidFill>
              </a:rPr>
              <a:t>Initialize memory system. */</a:t>
            </a:r>
          </a:p>
          <a:p>
            <a:r>
              <a:rPr lang="en-US" dirty="0" err="1" smtClean="0"/>
              <a:t>palloc_init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user_page_limit</a:t>
            </a:r>
            <a:r>
              <a:rPr lang="en-US" dirty="0"/>
              <a:t>);</a:t>
            </a:r>
          </a:p>
          <a:p>
            <a:r>
              <a:rPr lang="en-US" dirty="0" err="1" smtClean="0"/>
              <a:t>malloc_init</a:t>
            </a:r>
            <a:r>
              <a:rPr lang="en-US" dirty="0" smtClean="0"/>
              <a:t> </a:t>
            </a:r>
            <a:r>
              <a:rPr lang="en-US" dirty="0"/>
              <a:t>();</a:t>
            </a:r>
          </a:p>
          <a:p>
            <a:r>
              <a:rPr lang="en-US" dirty="0" err="1" smtClean="0"/>
              <a:t>paging_init</a:t>
            </a:r>
            <a:r>
              <a:rPr lang="en-US" dirty="0" smtClean="0"/>
              <a:t> </a:t>
            </a:r>
            <a:r>
              <a:rPr lang="en-US" dirty="0"/>
              <a:t>();</a:t>
            </a:r>
          </a:p>
          <a:p>
            <a:endParaRPr lang="en-US" dirty="0" smtClean="0"/>
          </a:p>
          <a:p>
            <a:r>
              <a:rPr lang="en-US" dirty="0">
                <a:solidFill>
                  <a:schemeClr val="accent3"/>
                </a:solidFill>
              </a:rPr>
              <a:t>/* Segmentation. </a:t>
            </a:r>
            <a:r>
              <a:rPr lang="en-US" dirty="0" smtClean="0">
                <a:solidFill>
                  <a:schemeClr val="accent3"/>
                </a:solidFill>
              </a:rPr>
              <a:t>*/</a:t>
            </a:r>
            <a:endParaRPr lang="en-US" dirty="0" smtClean="0"/>
          </a:p>
          <a:p>
            <a:r>
              <a:rPr lang="en-US" dirty="0" err="1" smtClean="0"/>
              <a:t>tss_init</a:t>
            </a:r>
            <a:r>
              <a:rPr lang="en-US" dirty="0" smtClean="0"/>
              <a:t> ();</a:t>
            </a:r>
          </a:p>
          <a:p>
            <a:r>
              <a:rPr lang="en-US" dirty="0" err="1" smtClean="0"/>
              <a:t>gdt_init</a:t>
            </a:r>
            <a:r>
              <a:rPr lang="en-US" dirty="0" smtClean="0"/>
              <a:t> 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5346" y="1501832"/>
            <a:ext cx="25251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/* Enable Interrupts */</a:t>
            </a:r>
          </a:p>
          <a:p>
            <a:r>
              <a:rPr lang="en-US" dirty="0" err="1" smtClean="0"/>
              <a:t>intr_init</a:t>
            </a:r>
            <a:r>
              <a:rPr lang="en-US" dirty="0" smtClean="0"/>
              <a:t> ();</a:t>
            </a:r>
          </a:p>
          <a:p>
            <a:endParaRPr lang="en-US" dirty="0" smtClean="0"/>
          </a:p>
          <a:p>
            <a:r>
              <a:rPr lang="en-US" dirty="0">
                <a:solidFill>
                  <a:schemeClr val="accent3"/>
                </a:solidFill>
              </a:rPr>
              <a:t>/* Timer Interrupt </a:t>
            </a:r>
            <a:r>
              <a:rPr lang="en-US" dirty="0" smtClean="0">
                <a:solidFill>
                  <a:schemeClr val="accent3"/>
                </a:solidFill>
              </a:rPr>
              <a:t>*/</a:t>
            </a:r>
          </a:p>
          <a:p>
            <a:r>
              <a:rPr lang="en-US" dirty="0" err="1" smtClean="0"/>
              <a:t>timer_init</a:t>
            </a:r>
            <a:r>
              <a:rPr lang="en-US" dirty="0" smtClean="0"/>
              <a:t> ();</a:t>
            </a:r>
          </a:p>
          <a:p>
            <a:endParaRPr lang="en-US" dirty="0" smtClean="0"/>
          </a:p>
          <a:p>
            <a:r>
              <a:rPr lang="en-US" dirty="0">
                <a:solidFill>
                  <a:schemeClr val="accent3"/>
                </a:solidFill>
              </a:rPr>
              <a:t>/* Keyboard */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 err="1" smtClean="0"/>
              <a:t>kbd_init</a:t>
            </a:r>
            <a:r>
              <a:rPr lang="en-US" dirty="0" smtClean="0"/>
              <a:t> ();</a:t>
            </a:r>
            <a:endParaRPr lang="en-US" dirty="0"/>
          </a:p>
          <a:p>
            <a:r>
              <a:rPr lang="en-US" dirty="0" err="1" smtClean="0"/>
              <a:t>input_init</a:t>
            </a:r>
            <a:r>
              <a:rPr lang="en-US" dirty="0" smtClean="0"/>
              <a:t> (); </a:t>
            </a:r>
            <a:endParaRPr lang="en-US" dirty="0"/>
          </a:p>
          <a:p>
            <a:r>
              <a:rPr lang="en-US" dirty="0" err="1" smtClean="0"/>
              <a:t>exception_init</a:t>
            </a:r>
            <a:r>
              <a:rPr lang="en-US" dirty="0" smtClean="0"/>
              <a:t> ();</a:t>
            </a:r>
          </a:p>
          <a:p>
            <a:endParaRPr lang="en-US" dirty="0" smtClean="0"/>
          </a:p>
          <a:p>
            <a:r>
              <a:rPr lang="en-US" dirty="0">
                <a:solidFill>
                  <a:schemeClr val="accent3"/>
                </a:solidFill>
              </a:rPr>
              <a:t>/* Enable </a:t>
            </a:r>
            <a:r>
              <a:rPr lang="en-US" dirty="0" err="1">
                <a:solidFill>
                  <a:schemeClr val="accent3"/>
                </a:solidFill>
              </a:rPr>
              <a:t>syscalls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*/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err="1" smtClean="0"/>
              <a:t>syscall_init</a:t>
            </a:r>
            <a:r>
              <a:rPr lang="en-US" dirty="0" smtClean="0"/>
              <a:t> ();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/>
                </a:solidFill>
              </a:rPr>
              <a:t>/* Initialize threading */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err="1" smtClean="0"/>
              <a:t>thread_start</a:t>
            </a:r>
            <a:r>
              <a:rPr lang="en-US" dirty="0" smtClean="0"/>
              <a:t> ();</a:t>
            </a:r>
            <a:endParaRPr lang="en-US" dirty="0"/>
          </a:p>
          <a:p>
            <a:r>
              <a:rPr lang="en-US" dirty="0" err="1" smtClean="0"/>
              <a:t>serial_init_queue</a:t>
            </a:r>
            <a:r>
              <a:rPr lang="en-US" dirty="0" smtClean="0"/>
              <a:t> </a:t>
            </a:r>
            <a:r>
              <a:rPr lang="en-US" dirty="0"/>
              <a:t>();</a:t>
            </a:r>
          </a:p>
          <a:p>
            <a:r>
              <a:rPr lang="en-US" dirty="0" err="1" smtClean="0"/>
              <a:t>timer_calibrate</a:t>
            </a:r>
            <a:r>
              <a:rPr lang="en-US" dirty="0" smtClean="0"/>
              <a:t> 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90562" y="1502688"/>
            <a:ext cx="303345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/* Initialize the </a:t>
            </a:r>
            <a:r>
              <a:rPr lang="en-US" dirty="0" smtClean="0">
                <a:solidFill>
                  <a:schemeClr val="accent3"/>
                </a:solidFill>
              </a:rPr>
              <a:t>hard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    drive </a:t>
            </a:r>
            <a:r>
              <a:rPr lang="en-US" dirty="0">
                <a:solidFill>
                  <a:schemeClr val="accent3"/>
                </a:solidFill>
              </a:rPr>
              <a:t>and fs */</a:t>
            </a:r>
          </a:p>
          <a:p>
            <a:r>
              <a:rPr lang="en-US" dirty="0" err="1"/>
              <a:t>ide_init</a:t>
            </a:r>
            <a:r>
              <a:rPr lang="en-US" dirty="0"/>
              <a:t> ();</a:t>
            </a:r>
          </a:p>
          <a:p>
            <a:r>
              <a:rPr lang="en-US" dirty="0" err="1"/>
              <a:t>locate_block_devices</a:t>
            </a:r>
            <a:r>
              <a:rPr lang="en-US" dirty="0"/>
              <a:t> ();</a:t>
            </a:r>
          </a:p>
          <a:p>
            <a:r>
              <a:rPr lang="en-US" dirty="0" err="1"/>
              <a:t>filesys_init</a:t>
            </a:r>
            <a:r>
              <a:rPr lang="en-US" dirty="0"/>
              <a:t> (</a:t>
            </a:r>
            <a:r>
              <a:rPr lang="en-US" dirty="0" err="1"/>
              <a:t>format_filesys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printf</a:t>
            </a:r>
            <a:r>
              <a:rPr lang="en-US" dirty="0"/>
              <a:t> (</a:t>
            </a:r>
            <a:r>
              <a:rPr lang="en-US" dirty="0">
                <a:solidFill>
                  <a:schemeClr val="accent2"/>
                </a:solidFill>
              </a:rPr>
              <a:t>"Boot complete.\n"</a:t>
            </a:r>
            <a:r>
              <a:rPr lang="en-US" dirty="0"/>
              <a:t>);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/>
                </a:solidFill>
              </a:rPr>
              <a:t>/* </a:t>
            </a:r>
            <a:r>
              <a:rPr lang="en-US" dirty="0">
                <a:solidFill>
                  <a:schemeClr val="accent3"/>
                </a:solidFill>
              </a:rPr>
              <a:t>Run actions </a:t>
            </a:r>
            <a:r>
              <a:rPr lang="en-US" dirty="0" smtClean="0">
                <a:solidFill>
                  <a:schemeClr val="accent3"/>
                </a:solidFill>
              </a:rPr>
              <a:t>specified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  on </a:t>
            </a:r>
            <a:r>
              <a:rPr lang="en-US" dirty="0">
                <a:solidFill>
                  <a:schemeClr val="accent3"/>
                </a:solidFill>
              </a:rPr>
              <a:t>kernel command line. */</a:t>
            </a:r>
          </a:p>
          <a:p>
            <a:r>
              <a:rPr lang="en-US" dirty="0" err="1"/>
              <a:t>run_actions</a:t>
            </a:r>
            <a:r>
              <a:rPr lang="en-US" dirty="0"/>
              <a:t> (</a:t>
            </a:r>
            <a:r>
              <a:rPr lang="en-US" dirty="0" err="1"/>
              <a:t>argv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shutdown ();</a:t>
            </a:r>
          </a:p>
          <a:p>
            <a:r>
              <a:rPr lang="en-US" dirty="0" err="1"/>
              <a:t>thread_exit</a:t>
            </a:r>
            <a:r>
              <a:rPr lang="en-US" dirty="0"/>
              <a:t> ();</a:t>
            </a:r>
          </a:p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283249" y="1501832"/>
            <a:ext cx="0" cy="5219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84277" y="1501831"/>
            <a:ext cx="0" cy="5219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47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2"/>
            <a:ext cx="8229600" cy="5342392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Getting Started With Pintos</a:t>
            </a:r>
          </a:p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What does Pintos Include?</a:t>
            </a:r>
          </a:p>
          <a:p>
            <a:r>
              <a:rPr lang="en-US" sz="4400" dirty="0" smtClean="0"/>
              <a:t>Threads in Pintos</a:t>
            </a:r>
          </a:p>
          <a:p>
            <a:r>
              <a:rPr lang="en-US" sz="4400" dirty="0" smtClean="0"/>
              <a:t>Project 1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Pintos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2371"/>
          </a:xfrm>
        </p:spPr>
        <p:txBody>
          <a:bodyPr>
            <a:normAutofit/>
          </a:bodyPr>
          <a:lstStyle/>
          <a:p>
            <a:r>
              <a:rPr lang="en-US" dirty="0" smtClean="0"/>
              <a:t>Pintos already implements a simple threading system</a:t>
            </a:r>
          </a:p>
          <a:p>
            <a:pPr lvl="1"/>
            <a:r>
              <a:rPr lang="en-US" dirty="0" smtClean="0"/>
              <a:t>Thread creation and completion</a:t>
            </a:r>
          </a:p>
          <a:p>
            <a:pPr lvl="1"/>
            <a:r>
              <a:rPr lang="en-US" dirty="0" smtClean="0"/>
              <a:t>Simple scheduler based on timer preemption</a:t>
            </a:r>
          </a:p>
          <a:p>
            <a:pPr lvl="1"/>
            <a:r>
              <a:rPr lang="en-US" dirty="0" smtClean="0"/>
              <a:t>Synchronization primitives (semaphore, lock, condition variable)</a:t>
            </a:r>
          </a:p>
          <a:p>
            <a:r>
              <a:rPr lang="en-US" dirty="0" smtClean="0"/>
              <a:t>But this system has problems:</a:t>
            </a:r>
          </a:p>
          <a:p>
            <a:pPr lvl="1"/>
            <a:r>
              <a:rPr lang="en-US" dirty="0" smtClean="0"/>
              <a:t>Wait is based on a spinlock (i.e. it just wastes CPU)</a:t>
            </a:r>
          </a:p>
          <a:p>
            <a:pPr lvl="1"/>
            <a:r>
              <a:rPr lang="en-US" dirty="0" smtClean="0"/>
              <a:t>The thread priority system is not implemented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0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2"/>
            <a:ext cx="8229600" cy="5342392"/>
          </a:xfrm>
        </p:spPr>
        <p:txBody>
          <a:bodyPr anchor="ctr">
            <a:normAutofit/>
          </a:bodyPr>
          <a:lstStyle/>
          <a:p>
            <a:r>
              <a:rPr lang="en-US" sz="4400" dirty="0" smtClean="0"/>
              <a:t>Getting Started With Pintos</a:t>
            </a:r>
          </a:p>
          <a:p>
            <a:r>
              <a:rPr lang="en-US" sz="4400" dirty="0" smtClean="0"/>
              <a:t>What does Pintos Include?</a:t>
            </a:r>
          </a:p>
          <a:p>
            <a:r>
              <a:rPr lang="en-US" sz="4400" dirty="0" smtClean="0"/>
              <a:t>Threads in Pintos</a:t>
            </a:r>
          </a:p>
          <a:p>
            <a:r>
              <a:rPr lang="en-US" sz="4400" dirty="0" smtClean="0"/>
              <a:t>Project 1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31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7799"/>
          </a:xfrm>
        </p:spPr>
        <p:txBody>
          <a:bodyPr/>
          <a:lstStyle/>
          <a:p>
            <a:r>
              <a:rPr lang="en-US" dirty="0" smtClean="0"/>
              <a:t>Threading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5305"/>
            <a:ext cx="8229600" cy="5856169"/>
          </a:xfrm>
        </p:spPr>
        <p:txBody>
          <a:bodyPr>
            <a:normAutofit fontScale="85000" lnSpcReduction="20000"/>
          </a:bodyPr>
          <a:lstStyle/>
          <a:p>
            <a:r>
              <a:rPr lang="en-US" sz="3300" dirty="0" err="1" smtClean="0"/>
              <a:t>thread_create</a:t>
            </a:r>
            <a:r>
              <a:rPr lang="en-US" sz="3300" dirty="0" smtClean="0"/>
              <a:t>() starts new threads</a:t>
            </a:r>
          </a:p>
          <a:p>
            <a:pPr lvl="1"/>
            <a:r>
              <a:rPr lang="en-US" sz="3300" dirty="0" smtClean="0"/>
              <a:t>Added to </a:t>
            </a:r>
            <a:r>
              <a:rPr lang="en-US" sz="3300" i="1" dirty="0" err="1" smtClean="0"/>
              <a:t>all_list</a:t>
            </a:r>
            <a:r>
              <a:rPr lang="en-US" sz="3300" i="1" dirty="0" smtClean="0"/>
              <a:t> </a:t>
            </a:r>
            <a:r>
              <a:rPr lang="en-US" sz="3300" dirty="0" smtClean="0"/>
              <a:t>and </a:t>
            </a:r>
            <a:r>
              <a:rPr lang="en-US" sz="3300" i="1" dirty="0" err="1" smtClean="0"/>
              <a:t>ready_list</a:t>
            </a:r>
            <a:endParaRPr lang="en-US" sz="3300" i="1" dirty="0" smtClean="0"/>
          </a:p>
          <a:p>
            <a:r>
              <a:rPr lang="en-US" sz="3300" dirty="0" smtClean="0"/>
              <a:t>Periodically, the timer interrupt fires</a:t>
            </a:r>
          </a:p>
          <a:p>
            <a:pPr lvl="1"/>
            <a:r>
              <a:rPr lang="en-US" sz="3300" dirty="0" smtClean="0"/>
              <a:t>Current thread stops running</a:t>
            </a:r>
          </a:p>
          <a:p>
            <a:pPr lvl="1"/>
            <a:r>
              <a:rPr lang="en-US" sz="3300" dirty="0" smtClean="0"/>
              <a:t>Timer interrupt calls schedule()</a:t>
            </a:r>
          </a:p>
          <a:p>
            <a:pPr lvl="1"/>
            <a:endParaRPr lang="en-US" dirty="0" smtClean="0"/>
          </a:p>
          <a:p>
            <a:pPr marL="57150" indent="0">
              <a:buNone/>
            </a:pPr>
            <a:r>
              <a:rPr lang="en-US" dirty="0">
                <a:solidFill>
                  <a:schemeClr val="accent1"/>
                </a:solidFill>
              </a:rPr>
              <a:t>static </a:t>
            </a:r>
            <a:r>
              <a:rPr lang="en-US" dirty="0" smtClean="0">
                <a:solidFill>
                  <a:schemeClr val="accent1"/>
                </a:solidFill>
              </a:rPr>
              <a:t>void</a:t>
            </a:r>
            <a:r>
              <a:rPr lang="en-US" dirty="0" smtClean="0"/>
              <a:t> schedule 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void</a:t>
            </a:r>
            <a:r>
              <a:rPr lang="en-US" dirty="0" smtClean="0"/>
              <a:t>) {</a:t>
            </a:r>
            <a:endParaRPr lang="en-US" dirty="0"/>
          </a:p>
          <a:p>
            <a:pPr marL="57150" indent="0">
              <a:buNone/>
            </a:pPr>
            <a:r>
              <a:rPr lang="en-US" dirty="0" smtClean="0"/>
              <a:t>    </a:t>
            </a:r>
            <a:r>
              <a:rPr lang="en-US" dirty="0" err="1">
                <a:solidFill>
                  <a:schemeClr val="accent1"/>
                </a:solidFill>
              </a:rPr>
              <a:t>struct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thread *cur = </a:t>
            </a:r>
            <a:r>
              <a:rPr lang="en-US" dirty="0" err="1"/>
              <a:t>running_thread</a:t>
            </a:r>
            <a:r>
              <a:rPr lang="en-US" dirty="0"/>
              <a:t> ();</a:t>
            </a:r>
          </a:p>
          <a:p>
            <a:pPr marL="57150" indent="0">
              <a:buNone/>
            </a:pPr>
            <a:r>
              <a:rPr lang="en-US" dirty="0" smtClean="0"/>
              <a:t>    </a:t>
            </a:r>
            <a:r>
              <a:rPr lang="en-US" dirty="0" err="1">
                <a:solidFill>
                  <a:schemeClr val="accent1"/>
                </a:solidFill>
              </a:rPr>
              <a:t>struct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thread *next = </a:t>
            </a:r>
            <a:r>
              <a:rPr lang="en-US" dirty="0" err="1"/>
              <a:t>next_thread_to_run</a:t>
            </a:r>
            <a:r>
              <a:rPr lang="en-US" dirty="0"/>
              <a:t> ();</a:t>
            </a:r>
          </a:p>
          <a:p>
            <a:pPr marL="57150" indent="0">
              <a:buNone/>
            </a:pPr>
            <a:r>
              <a:rPr lang="en-US" dirty="0" smtClean="0"/>
              <a:t>    </a:t>
            </a:r>
            <a:r>
              <a:rPr lang="en-US" dirty="0" err="1">
                <a:solidFill>
                  <a:schemeClr val="accent1"/>
                </a:solidFill>
              </a:rPr>
              <a:t>struct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thread *</a:t>
            </a:r>
            <a:r>
              <a:rPr lang="en-US" dirty="0" err="1"/>
              <a:t>prev</a:t>
            </a:r>
            <a:r>
              <a:rPr lang="en-US" dirty="0"/>
              <a:t> = NULL;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 smtClean="0"/>
              <a:t>    </a:t>
            </a:r>
            <a:r>
              <a:rPr lang="en-US" dirty="0">
                <a:solidFill>
                  <a:schemeClr val="accent1"/>
                </a:solidFill>
              </a:rPr>
              <a:t>if </a:t>
            </a:r>
            <a:r>
              <a:rPr lang="en-US" dirty="0"/>
              <a:t>(cur != </a:t>
            </a:r>
            <a:r>
              <a:rPr lang="en-US" dirty="0" smtClean="0"/>
              <a:t>next) </a:t>
            </a:r>
            <a:r>
              <a:rPr lang="en-US" dirty="0" err="1" smtClean="0"/>
              <a:t>prev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switch_threads</a:t>
            </a:r>
            <a:r>
              <a:rPr lang="en-US" dirty="0"/>
              <a:t> (cur, next);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/>
              <a:t>thread_schedule_tail</a:t>
            </a:r>
            <a:r>
              <a:rPr lang="en-US" dirty="0"/>
              <a:t> (</a:t>
            </a:r>
            <a:r>
              <a:rPr lang="en-US" dirty="0" err="1"/>
              <a:t>prev</a:t>
            </a:r>
            <a:r>
              <a:rPr lang="en-US" dirty="0"/>
              <a:t>);</a:t>
            </a:r>
          </a:p>
          <a:p>
            <a:pPr marL="57150" indent="0">
              <a:buNone/>
            </a:pPr>
            <a:r>
              <a:rPr lang="en-US" dirty="0"/>
              <a:t>}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1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the switch() function we talked about earlier?</a:t>
            </a:r>
          </a:p>
          <a:p>
            <a:r>
              <a:rPr lang="en-US" dirty="0" smtClean="0"/>
              <a:t>Pintos has one in threads/</a:t>
            </a:r>
            <a:r>
              <a:rPr lang="en-US" dirty="0" err="1" smtClean="0"/>
              <a:t>switch.S</a:t>
            </a:r>
            <a:endParaRPr lang="en-US" dirty="0" smtClean="0"/>
          </a:p>
          <a:p>
            <a:pPr lvl="1"/>
            <a:r>
              <a:rPr lang="en-US" dirty="0" smtClean="0"/>
              <a:t>Saves the state of the CUR thread</a:t>
            </a:r>
          </a:p>
          <a:p>
            <a:pPr lvl="1"/>
            <a:r>
              <a:rPr lang="en-US" dirty="0" smtClean="0"/>
              <a:t>Saves ESP of the CUR thread</a:t>
            </a:r>
          </a:p>
          <a:p>
            <a:pPr lvl="1"/>
            <a:r>
              <a:rPr lang="en-US" dirty="0" smtClean="0"/>
              <a:t>Loads the state of the NEXT thread</a:t>
            </a:r>
          </a:p>
          <a:p>
            <a:pPr lvl="1"/>
            <a:r>
              <a:rPr lang="en-US" dirty="0" smtClean="0"/>
              <a:t>Loads ESP of the NEXT thread</a:t>
            </a:r>
          </a:p>
          <a:p>
            <a:pPr lvl="1"/>
            <a:r>
              <a:rPr lang="en-US" dirty="0" smtClean="0"/>
              <a:t>Returns to NEXT thread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57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0691"/>
          </a:xfrm>
        </p:spPr>
        <p:txBody>
          <a:bodyPr>
            <a:normAutofit/>
          </a:bodyPr>
          <a:lstStyle/>
          <a:p>
            <a:r>
              <a:rPr lang="en-US" dirty="0" smtClean="0"/>
              <a:t>Idle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1906"/>
            <a:ext cx="8229600" cy="5144257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There is always one thread in the system</a:t>
            </a:r>
          </a:p>
          <a:p>
            <a:r>
              <a:rPr lang="en-US" sz="3400" dirty="0" smtClean="0"/>
              <a:t>Known as the </a:t>
            </a:r>
            <a:r>
              <a:rPr lang="en-US" sz="3400" dirty="0" smtClean="0">
                <a:solidFill>
                  <a:schemeClr val="accent1"/>
                </a:solidFill>
              </a:rPr>
              <a:t>idle thread</a:t>
            </a:r>
            <a:endParaRPr lang="en-US" sz="3400" dirty="0" smtClean="0"/>
          </a:p>
          <a:p>
            <a:pPr lvl="1"/>
            <a:r>
              <a:rPr lang="en-US" sz="3400" dirty="0" smtClean="0"/>
              <a:t>Executes when there are no other threads to run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for</a:t>
            </a:r>
            <a:r>
              <a:rPr lang="en-US" dirty="0"/>
              <a:t> </a:t>
            </a:r>
            <a:r>
              <a:rPr lang="en-US" dirty="0" smtClean="0"/>
              <a:t>(;;) {</a:t>
            </a:r>
            <a:endParaRPr lang="en-US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intr_disable</a:t>
            </a:r>
            <a:r>
              <a:rPr lang="en-US" dirty="0"/>
              <a:t> </a:t>
            </a:r>
            <a:r>
              <a:rPr lang="en-US" dirty="0" smtClean="0"/>
              <a:t>(); </a:t>
            </a:r>
            <a:r>
              <a:rPr lang="en-US" dirty="0" smtClean="0">
                <a:solidFill>
                  <a:schemeClr val="accent3"/>
                </a:solidFill>
              </a:rPr>
              <a:t>/* Disable interrupts </a:t>
            </a:r>
            <a:r>
              <a:rPr lang="en-US" dirty="0">
                <a:solidFill>
                  <a:schemeClr val="accent3"/>
                </a:solidFill>
              </a:rPr>
              <a:t>*/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thread_block</a:t>
            </a:r>
            <a:r>
              <a:rPr lang="en-US" dirty="0"/>
              <a:t> </a:t>
            </a:r>
            <a:r>
              <a:rPr lang="en-US" dirty="0" smtClean="0"/>
              <a:t>(); </a:t>
            </a:r>
            <a:r>
              <a:rPr lang="en-US" dirty="0">
                <a:solidFill>
                  <a:schemeClr val="accent3"/>
                </a:solidFill>
              </a:rPr>
              <a:t>/* Let </a:t>
            </a:r>
            <a:r>
              <a:rPr lang="en-US" dirty="0" smtClean="0">
                <a:solidFill>
                  <a:schemeClr val="accent3"/>
                </a:solidFill>
              </a:rPr>
              <a:t>another thread run </a:t>
            </a:r>
            <a:r>
              <a:rPr lang="en-US" dirty="0">
                <a:solidFill>
                  <a:schemeClr val="accent3"/>
                </a:solidFill>
              </a:rPr>
              <a:t>*/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   /* Re-enable interrupts and wait for the next one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  <a:endParaRPr lang="en-US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      The `</a:t>
            </a:r>
            <a:r>
              <a:rPr lang="en-US" dirty="0" err="1">
                <a:solidFill>
                  <a:schemeClr val="accent3"/>
                </a:solidFill>
              </a:rPr>
              <a:t>sti</a:t>
            </a:r>
            <a:r>
              <a:rPr lang="en-US" dirty="0">
                <a:solidFill>
                  <a:schemeClr val="accent3"/>
                </a:solidFill>
              </a:rPr>
              <a:t>' instruction disables interrupts until the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      completion of the next instruction, so these two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      instructions are executed </a:t>
            </a:r>
            <a:r>
              <a:rPr lang="en-US" dirty="0" smtClean="0">
                <a:solidFill>
                  <a:schemeClr val="accent3"/>
                </a:solidFill>
              </a:rPr>
              <a:t>atomically. */</a:t>
            </a:r>
            <a:endParaRPr lang="en-US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>
                <a:solidFill>
                  <a:schemeClr val="accent1"/>
                </a:solidFill>
              </a:rPr>
              <a:t>asm</a:t>
            </a:r>
            <a:r>
              <a:rPr lang="en-US" dirty="0">
                <a:solidFill>
                  <a:schemeClr val="accent1"/>
                </a:solidFill>
              </a:rPr>
              <a:t> volatile</a:t>
            </a:r>
            <a:r>
              <a:rPr lang="en-US" dirty="0"/>
              <a:t> ("</a:t>
            </a:r>
            <a:r>
              <a:rPr lang="en-US" dirty="0" err="1"/>
              <a:t>sti</a:t>
            </a:r>
            <a:r>
              <a:rPr lang="en-US" dirty="0"/>
              <a:t>; </a:t>
            </a:r>
            <a:r>
              <a:rPr lang="en-US" dirty="0" err="1"/>
              <a:t>hlt</a:t>
            </a:r>
            <a:r>
              <a:rPr lang="en-US" dirty="0"/>
              <a:t>" : : : "memory");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7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2"/>
            <a:ext cx="8229600" cy="5342392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Getting Started With Pintos</a:t>
            </a:r>
          </a:p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What does Pintos Include?</a:t>
            </a:r>
          </a:p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Threads in Pintos</a:t>
            </a:r>
          </a:p>
          <a:p>
            <a:r>
              <a:rPr lang="en-US" sz="4400" dirty="0" smtClean="0"/>
              <a:t>Project 1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26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Pintos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/>
          <a:lstStyle/>
          <a:p>
            <a:r>
              <a:rPr lang="en-US" dirty="0" smtClean="0"/>
              <a:t>All four Pintos projects will involve two things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Modifying the Pintos OS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Producing a DESIGNDOC that explains your modifications</a:t>
            </a:r>
          </a:p>
          <a:p>
            <a:r>
              <a:rPr lang="en-US" dirty="0" smtClean="0"/>
              <a:t>We will use automated tests to gauge the correctness of your modified code</a:t>
            </a:r>
          </a:p>
          <a:p>
            <a:r>
              <a:rPr lang="en-US" dirty="0" smtClean="0"/>
              <a:t>The TA/graders will evaluate the quality of your DESIGNDOC</a:t>
            </a:r>
          </a:p>
          <a:p>
            <a:pPr lvl="1"/>
            <a:r>
              <a:rPr lang="en-US" dirty="0" smtClean="0"/>
              <a:t>Templates for DESIGNDOCs are provided by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0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3629"/>
            <a:ext cx="8229600" cy="544784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Fix the </a:t>
            </a:r>
            <a:r>
              <a:rPr lang="en-US" dirty="0" err="1" smtClean="0"/>
              <a:t>timer_sleep</a:t>
            </a:r>
            <a:r>
              <a:rPr lang="en-US" dirty="0" smtClean="0"/>
              <a:t>() function to use proper synchronization</a:t>
            </a:r>
          </a:p>
          <a:p>
            <a:pPr marL="914400" lvl="1" indent="-514350"/>
            <a:r>
              <a:rPr lang="en-US" dirty="0" smtClean="0"/>
              <a:t>No busy waiting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the thread priority system</a:t>
            </a:r>
          </a:p>
          <a:p>
            <a:pPr marL="914400" lvl="1" indent="-514350"/>
            <a:r>
              <a:rPr lang="en-US" dirty="0" smtClean="0"/>
              <a:t>High priority threads execute before low priority</a:t>
            </a:r>
          </a:p>
          <a:p>
            <a:pPr marL="914400" lvl="1" indent="-514350"/>
            <a:r>
              <a:rPr lang="en-US" dirty="0" smtClean="0"/>
              <a:t>Watch out for priority inversion!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6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9102"/>
          </a:xfrm>
        </p:spPr>
        <p:txBody>
          <a:bodyPr/>
          <a:lstStyle/>
          <a:p>
            <a:r>
              <a:rPr lang="en-US" dirty="0" smtClean="0"/>
              <a:t>Goal 1: Fixing </a:t>
            </a:r>
            <a:r>
              <a:rPr lang="en-US" dirty="0" err="1" smtClean="0"/>
              <a:t>timer_sleep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3960"/>
            <a:ext cx="8229600" cy="572573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Sometimes, a thread may want to wait for some time to pass, a.k.a. sleep</a:t>
            </a:r>
          </a:p>
          <a:p>
            <a:r>
              <a:rPr lang="en-US" dirty="0" smtClean="0"/>
              <a:t>Problem: Pintos’ implementation of sleep is very wasteful</a:t>
            </a:r>
          </a:p>
          <a:p>
            <a:r>
              <a:rPr lang="en-US" dirty="0" smtClean="0"/>
              <a:t>devices/</a:t>
            </a:r>
            <a:r>
              <a:rPr lang="en-US" dirty="0" err="1" smtClean="0"/>
              <a:t>timer.c</a:t>
            </a:r>
            <a:endParaRPr lang="en-US" dirty="0" smtClean="0"/>
          </a:p>
          <a:p>
            <a:pPr lvl="1"/>
            <a:endParaRPr lang="en-US" dirty="0" smtClean="0"/>
          </a:p>
          <a:p>
            <a:pPr marL="5715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v</a:t>
            </a:r>
            <a:r>
              <a:rPr lang="en-US" sz="2800" dirty="0" smtClean="0">
                <a:solidFill>
                  <a:schemeClr val="accent1"/>
                </a:solidFill>
              </a:rPr>
              <a:t>oid</a:t>
            </a:r>
            <a:r>
              <a:rPr lang="en-US" sz="2800" dirty="0" smtClean="0"/>
              <a:t> </a:t>
            </a:r>
            <a:r>
              <a:rPr lang="en-US" sz="2800" dirty="0" err="1" smtClean="0"/>
              <a:t>timer_sleep</a:t>
            </a:r>
            <a:r>
              <a:rPr lang="en-US" sz="2800" dirty="0" smtClean="0"/>
              <a:t> </a:t>
            </a:r>
            <a:r>
              <a:rPr lang="en-US" sz="2800" dirty="0"/>
              <a:t>(int64_t ticks</a:t>
            </a:r>
            <a:r>
              <a:rPr lang="en-US" sz="2800" dirty="0" smtClean="0"/>
              <a:t>) {</a:t>
            </a:r>
            <a:endParaRPr lang="en-US" sz="2800" dirty="0"/>
          </a:p>
          <a:p>
            <a:pPr marL="57150" indent="0">
              <a:buNone/>
            </a:pPr>
            <a:r>
              <a:rPr lang="en-US" sz="2800" dirty="0"/>
              <a:t>  </a:t>
            </a:r>
            <a:r>
              <a:rPr lang="en-US" sz="2800" dirty="0" smtClean="0"/>
              <a:t>  int64_t </a:t>
            </a:r>
            <a:r>
              <a:rPr lang="en-US" sz="2800" dirty="0"/>
              <a:t>start = </a:t>
            </a:r>
            <a:r>
              <a:rPr lang="en-US" sz="2800" dirty="0" err="1"/>
              <a:t>timer_ticks</a:t>
            </a:r>
            <a:r>
              <a:rPr lang="en-US" sz="2800" dirty="0"/>
              <a:t> ();</a:t>
            </a:r>
          </a:p>
          <a:p>
            <a:pPr marL="5715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smtClean="0">
                <a:solidFill>
                  <a:schemeClr val="accent1"/>
                </a:solidFill>
              </a:rPr>
              <a:t>while</a:t>
            </a:r>
            <a:r>
              <a:rPr lang="en-US" sz="2800" dirty="0" smtClean="0"/>
              <a:t> </a:t>
            </a:r>
            <a:r>
              <a:rPr lang="en-US" sz="2800" dirty="0"/>
              <a:t>(</a:t>
            </a:r>
            <a:r>
              <a:rPr lang="en-US" sz="2800" dirty="0" err="1"/>
              <a:t>timer_elapsed</a:t>
            </a:r>
            <a:r>
              <a:rPr lang="en-US" sz="2800" dirty="0"/>
              <a:t> (start) &lt; ticks)</a:t>
            </a:r>
          </a:p>
          <a:p>
            <a:pPr marL="5715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</a:t>
            </a:r>
            <a:r>
              <a:rPr lang="en-US" sz="2800" dirty="0" err="1" smtClean="0"/>
              <a:t>thread_yield</a:t>
            </a:r>
            <a:r>
              <a:rPr lang="en-US" sz="2800" dirty="0" smtClean="0"/>
              <a:t> </a:t>
            </a:r>
            <a:r>
              <a:rPr lang="en-US" sz="2800" dirty="0"/>
              <a:t>();</a:t>
            </a:r>
          </a:p>
          <a:p>
            <a:pPr marL="57150" indent="0"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24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</a:t>
            </a:r>
            <a:r>
              <a:rPr lang="en-US" dirty="0" err="1" smtClean="0"/>
              <a:t>timer_sleep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dirty="0">
                <a:solidFill>
                  <a:schemeClr val="accent1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timer_sleep</a:t>
            </a:r>
            <a:r>
              <a:rPr lang="en-US" dirty="0"/>
              <a:t> (int64_t ticks) {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3"/>
                </a:solidFill>
              </a:rPr>
              <a:t>    </a:t>
            </a:r>
            <a:r>
              <a:rPr lang="en-US" dirty="0" smtClean="0">
                <a:solidFill>
                  <a:schemeClr val="accent3"/>
                </a:solidFill>
              </a:rPr>
              <a:t>//int64_t </a:t>
            </a:r>
            <a:r>
              <a:rPr lang="en-US" dirty="0">
                <a:solidFill>
                  <a:schemeClr val="accent3"/>
                </a:solidFill>
              </a:rPr>
              <a:t>start = </a:t>
            </a:r>
            <a:r>
              <a:rPr lang="en-US" dirty="0" err="1">
                <a:solidFill>
                  <a:schemeClr val="accent3"/>
                </a:solidFill>
              </a:rPr>
              <a:t>timer_ticks</a:t>
            </a:r>
            <a:r>
              <a:rPr lang="en-US" dirty="0">
                <a:solidFill>
                  <a:schemeClr val="accent3"/>
                </a:solidFill>
              </a:rPr>
              <a:t> ();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3"/>
                </a:solidFill>
              </a:rPr>
              <a:t>    </a:t>
            </a:r>
            <a:r>
              <a:rPr lang="en-US" dirty="0" smtClean="0">
                <a:solidFill>
                  <a:schemeClr val="accent3"/>
                </a:solidFill>
              </a:rPr>
              <a:t>// while 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en-US" dirty="0" err="1">
                <a:solidFill>
                  <a:schemeClr val="accent3"/>
                </a:solidFill>
              </a:rPr>
              <a:t>timer_elapsed</a:t>
            </a:r>
            <a:r>
              <a:rPr lang="en-US" dirty="0">
                <a:solidFill>
                  <a:schemeClr val="accent3"/>
                </a:solidFill>
              </a:rPr>
              <a:t> (start) &lt; ticks)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3"/>
                </a:solidFill>
              </a:rPr>
              <a:t>    </a:t>
            </a:r>
            <a:r>
              <a:rPr lang="en-US" dirty="0" smtClean="0">
                <a:solidFill>
                  <a:schemeClr val="accent3"/>
                </a:solidFill>
              </a:rPr>
              <a:t>//       </a:t>
            </a:r>
            <a:r>
              <a:rPr lang="en-US" dirty="0" err="1">
                <a:solidFill>
                  <a:schemeClr val="accent3"/>
                </a:solidFill>
              </a:rPr>
              <a:t>thread_yield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();</a:t>
            </a:r>
          </a:p>
          <a:p>
            <a:pPr marL="5715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thread_sleep</a:t>
            </a:r>
            <a:r>
              <a:rPr lang="en-US" dirty="0" smtClean="0"/>
              <a:t>(ticks); </a:t>
            </a:r>
            <a:r>
              <a:rPr lang="en-US" dirty="0" smtClean="0">
                <a:solidFill>
                  <a:schemeClr val="accent3"/>
                </a:solidFill>
              </a:rPr>
              <a:t>// New function!</a:t>
            </a:r>
            <a:endParaRPr lang="en-US" dirty="0">
              <a:solidFill>
                <a:schemeClr val="accent3"/>
              </a:solidFill>
            </a:endParaRPr>
          </a:p>
          <a:p>
            <a:pPr marL="5715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6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</a:t>
            </a:r>
            <a:r>
              <a:rPr lang="en-US" dirty="0" err="1" smtClean="0"/>
              <a:t>struct</a:t>
            </a:r>
            <a:r>
              <a:rPr lang="en-US" dirty="0" smtClean="0"/>
              <a:t>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8610"/>
            <a:ext cx="8229600" cy="510286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threads/</a:t>
            </a:r>
            <a:r>
              <a:rPr lang="en-US" dirty="0" err="1" smtClean="0"/>
              <a:t>thread.h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enum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 smtClean="0"/>
              <a:t>thread_status</a:t>
            </a:r>
            <a:r>
              <a:rPr lang="en-US" dirty="0" smtClean="0"/>
              <a:t>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THREAD_RUNNING,     </a:t>
            </a:r>
            <a:r>
              <a:rPr lang="en-US" dirty="0">
                <a:solidFill>
                  <a:schemeClr val="accent3"/>
                </a:solidFill>
              </a:rPr>
              <a:t>/* Running thread. */</a:t>
            </a:r>
          </a:p>
          <a:p>
            <a:pPr marL="0" indent="0">
              <a:buNone/>
            </a:pPr>
            <a:r>
              <a:rPr lang="en-US" dirty="0"/>
              <a:t>    THREAD_READY,       </a:t>
            </a:r>
            <a:r>
              <a:rPr lang="en-US" dirty="0">
                <a:solidFill>
                  <a:schemeClr val="accent3"/>
                </a:solidFill>
              </a:rPr>
              <a:t>/* Not running but ready to run. </a:t>
            </a:r>
            <a:r>
              <a:rPr lang="en-US" dirty="0" smtClean="0">
                <a:solidFill>
                  <a:schemeClr val="accent3"/>
                </a:solidFill>
              </a:rPr>
              <a:t>*/</a:t>
            </a:r>
          </a:p>
          <a:p>
            <a:pPr marL="0" indent="0">
              <a:buNone/>
            </a:pPr>
            <a:r>
              <a:rPr lang="en-US" dirty="0" smtClean="0"/>
              <a:t>    THREAD_SLEEPING,   </a:t>
            </a:r>
            <a:r>
              <a:rPr lang="en-US" dirty="0" smtClean="0">
                <a:solidFill>
                  <a:schemeClr val="accent3"/>
                </a:solidFill>
              </a:rPr>
              <a:t>/* New state for sleeping threads */</a:t>
            </a:r>
          </a:p>
          <a:p>
            <a:pPr marL="0" indent="0">
              <a:buNone/>
            </a:pPr>
            <a:r>
              <a:rPr lang="en-US" dirty="0" smtClean="0"/>
              <a:t>    THREAD_BLOCKED,     </a:t>
            </a:r>
            <a:r>
              <a:rPr lang="en-US" dirty="0" smtClean="0">
                <a:solidFill>
                  <a:schemeClr val="accent3"/>
                </a:solidFill>
              </a:rPr>
              <a:t>/* Waiting for an event to trigger. */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THREAD_DYING        </a:t>
            </a:r>
            <a:r>
              <a:rPr lang="en-US" dirty="0">
                <a:solidFill>
                  <a:schemeClr val="accent3"/>
                </a:solidFill>
              </a:rPr>
              <a:t>/* About to be destroyed. */</a:t>
            </a:r>
          </a:p>
          <a:p>
            <a:pPr marL="0" indent="0">
              <a:buNone/>
            </a:pPr>
            <a:r>
              <a:rPr lang="en-US" dirty="0"/>
              <a:t>  };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struct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/>
              <a:t>thread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…</a:t>
            </a:r>
          </a:p>
          <a:p>
            <a:pPr marL="0" indent="0">
              <a:buNone/>
            </a:pPr>
            <a:r>
              <a:rPr lang="en-US" dirty="0"/>
              <a:t>    int64_t </a:t>
            </a:r>
            <a:r>
              <a:rPr lang="en-US" dirty="0" err="1"/>
              <a:t>wake_time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42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3031"/>
          </a:xfrm>
        </p:spPr>
        <p:txBody>
          <a:bodyPr/>
          <a:lstStyle/>
          <a:p>
            <a:r>
              <a:rPr lang="en-US" dirty="0" err="1" smtClean="0"/>
              <a:t>thread_sleep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3597"/>
            <a:ext cx="5869957" cy="5507878"/>
          </a:xfrm>
        </p:spPr>
        <p:txBody>
          <a:bodyPr>
            <a:normAutofit fontScale="62500" lnSpcReduction="20000"/>
          </a:bodyPr>
          <a:lstStyle/>
          <a:p>
            <a:r>
              <a:rPr lang="en-US" sz="4500" dirty="0" smtClean="0"/>
              <a:t>threads/</a:t>
            </a:r>
            <a:r>
              <a:rPr lang="en-US" sz="4500" dirty="0" err="1" smtClean="0"/>
              <a:t>thread.c</a:t>
            </a:r>
            <a:endParaRPr lang="en-US" sz="4500" dirty="0" smtClean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static</a:t>
            </a:r>
            <a:r>
              <a:rPr lang="en-US" dirty="0" smtClean="0"/>
              <a:t> </a:t>
            </a:r>
            <a:r>
              <a:rPr lang="en-US" dirty="0" err="1">
                <a:solidFill>
                  <a:schemeClr val="accent1"/>
                </a:solidFill>
              </a:rPr>
              <a:t>struct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list </a:t>
            </a:r>
            <a:r>
              <a:rPr lang="en-US" dirty="0" err="1"/>
              <a:t>sleeping_list</a:t>
            </a:r>
            <a:r>
              <a:rPr lang="en-US" dirty="0"/>
              <a:t>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 err="1"/>
              <a:t>thread_sleep</a:t>
            </a:r>
            <a:r>
              <a:rPr lang="en-US" dirty="0"/>
              <a:t> (int64_t ticks)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err="1" smtClean="0">
                <a:solidFill>
                  <a:schemeClr val="accent1"/>
                </a:solidFill>
              </a:rPr>
              <a:t>struct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/>
              <a:t>thread *cur = </a:t>
            </a:r>
            <a:r>
              <a:rPr lang="en-US" dirty="0" err="1"/>
              <a:t>thread_current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>
                <a:solidFill>
                  <a:schemeClr val="accent1"/>
                </a:solidFill>
              </a:rPr>
              <a:t>enum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/>
              <a:t>intr_level</a:t>
            </a:r>
            <a:r>
              <a:rPr lang="en-US" dirty="0"/>
              <a:t> </a:t>
            </a:r>
            <a:r>
              <a:rPr lang="en-US" dirty="0" err="1"/>
              <a:t>old_level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/>
              <a:t>old_level</a:t>
            </a:r>
            <a:r>
              <a:rPr lang="en-US" dirty="0"/>
              <a:t> = </a:t>
            </a:r>
            <a:r>
              <a:rPr lang="en-US" dirty="0" err="1"/>
              <a:t>intr_disable</a:t>
            </a:r>
            <a:r>
              <a:rPr lang="en-US" dirty="0"/>
              <a:t> ();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>
                <a:solidFill>
                  <a:schemeClr val="accent1"/>
                </a:solidFill>
              </a:rPr>
              <a:t>if</a:t>
            </a:r>
            <a:r>
              <a:rPr lang="en-US" dirty="0"/>
              <a:t> (cur != </a:t>
            </a:r>
            <a:r>
              <a:rPr lang="en-US" dirty="0" err="1"/>
              <a:t>idle_thread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/>
              <a:t>list_push_back</a:t>
            </a:r>
            <a:r>
              <a:rPr lang="en-US" dirty="0"/>
              <a:t> (&amp;</a:t>
            </a:r>
            <a:r>
              <a:rPr lang="en-US" dirty="0" err="1"/>
              <a:t>sleeping_list</a:t>
            </a:r>
            <a:r>
              <a:rPr lang="en-US" dirty="0"/>
              <a:t>, &amp;cur-&gt;</a:t>
            </a:r>
            <a:r>
              <a:rPr lang="en-US" dirty="0" err="1"/>
              <a:t>elem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  cur-&gt;status = THREAD_SLEEPING;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  </a:t>
            </a:r>
            <a:r>
              <a:rPr lang="en-US" dirty="0"/>
              <a:t>cur-&gt;</a:t>
            </a:r>
            <a:r>
              <a:rPr lang="en-US" dirty="0" err="1"/>
              <a:t>wake_time</a:t>
            </a:r>
            <a:r>
              <a:rPr lang="en-US" dirty="0"/>
              <a:t> = </a:t>
            </a:r>
            <a:r>
              <a:rPr lang="en-US" dirty="0" err="1" smtClean="0"/>
              <a:t>timer_ticks</a:t>
            </a:r>
            <a:r>
              <a:rPr lang="en-US" dirty="0" smtClean="0"/>
              <a:t>() + ticks;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schedule ();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intr_set_level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old_level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0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Pintos?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Pintos is a teaching operating system from Stanford</a:t>
            </a:r>
          </a:p>
          <a:p>
            <a:pPr lvl="1"/>
            <a:r>
              <a:rPr lang="en-US" dirty="0" smtClean="0"/>
              <a:t>Written in C</a:t>
            </a:r>
          </a:p>
          <a:p>
            <a:pPr lvl="1"/>
            <a:r>
              <a:rPr lang="en-US" dirty="0" smtClean="0"/>
              <a:t>Implements enough functionality to boot…</a:t>
            </a:r>
          </a:p>
          <a:p>
            <a:pPr lvl="2"/>
            <a:r>
              <a:rPr lang="en-US" dirty="0" smtClean="0"/>
              <a:t>… perform basic device I/O…</a:t>
            </a:r>
          </a:p>
          <a:p>
            <a:pPr lvl="2"/>
            <a:r>
              <a:rPr lang="en-US" dirty="0" smtClean="0"/>
              <a:t>… and has a small standard library</a:t>
            </a:r>
          </a:p>
          <a:p>
            <a:r>
              <a:rPr lang="en-US" dirty="0" smtClean="0"/>
              <a:t>Your goal will be to expand it’s functionality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4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143"/>
          </a:xfrm>
        </p:spPr>
        <p:txBody>
          <a:bodyPr/>
          <a:lstStyle/>
          <a:p>
            <a:r>
              <a:rPr lang="en-US" dirty="0" smtClean="0"/>
              <a:t>Modifying schedule 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3960"/>
            <a:ext cx="8229600" cy="5572317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threads/</a:t>
            </a:r>
            <a:r>
              <a:rPr lang="en-US" dirty="0" err="1" smtClean="0"/>
              <a:t>thread.c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struct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/>
              <a:t>list_elem</a:t>
            </a:r>
            <a:r>
              <a:rPr lang="en-US" dirty="0"/>
              <a:t> *temp, *e = </a:t>
            </a:r>
            <a:r>
              <a:rPr lang="en-US" dirty="0" err="1"/>
              <a:t>list_begin</a:t>
            </a:r>
            <a:r>
              <a:rPr lang="en-US" dirty="0"/>
              <a:t> (&amp;</a:t>
            </a:r>
            <a:r>
              <a:rPr lang="en-US" dirty="0" err="1"/>
              <a:t>sleeping_list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int64_t </a:t>
            </a:r>
            <a:r>
              <a:rPr lang="en-US" dirty="0" err="1"/>
              <a:t>cur_ticks</a:t>
            </a:r>
            <a:r>
              <a:rPr lang="en-US" dirty="0"/>
              <a:t> = </a:t>
            </a:r>
            <a:r>
              <a:rPr lang="en-US" dirty="0" err="1"/>
              <a:t>timer_ticks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accent1"/>
                </a:solidFill>
              </a:rPr>
              <a:t>while</a:t>
            </a:r>
            <a:r>
              <a:rPr lang="en-US" dirty="0"/>
              <a:t> (e != </a:t>
            </a:r>
            <a:r>
              <a:rPr lang="en-US" dirty="0" err="1"/>
              <a:t>list_end</a:t>
            </a:r>
            <a:r>
              <a:rPr lang="en-US" dirty="0"/>
              <a:t> (&amp;</a:t>
            </a:r>
            <a:r>
              <a:rPr lang="en-US" dirty="0" err="1"/>
              <a:t>sleeping_list</a:t>
            </a:r>
            <a:r>
              <a:rPr lang="en-US" dirty="0"/>
              <a:t>))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>
                <a:solidFill>
                  <a:schemeClr val="accent1"/>
                </a:solidFill>
              </a:rPr>
              <a:t>struct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thread *t = </a:t>
            </a:r>
            <a:r>
              <a:rPr lang="en-US" dirty="0" err="1"/>
              <a:t>list_entry</a:t>
            </a:r>
            <a:r>
              <a:rPr lang="en-US" dirty="0"/>
              <a:t> (e, </a:t>
            </a:r>
            <a:r>
              <a:rPr lang="en-US" dirty="0" err="1">
                <a:solidFill>
                  <a:schemeClr val="accent1"/>
                </a:solidFill>
              </a:rPr>
              <a:t>struct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thread, </a:t>
            </a:r>
            <a:r>
              <a:rPr lang="en-US" dirty="0" err="1"/>
              <a:t>allelem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</a:t>
            </a:r>
            <a:r>
              <a:rPr lang="en-US" dirty="0"/>
              <a:t>if (</a:t>
            </a:r>
            <a:r>
              <a:rPr lang="en-US" dirty="0" err="1"/>
              <a:t>cur_ticks</a:t>
            </a:r>
            <a:r>
              <a:rPr lang="en-US" dirty="0"/>
              <a:t> &gt;= t-&gt;</a:t>
            </a:r>
            <a:r>
              <a:rPr lang="en-US" dirty="0" err="1"/>
              <a:t>wake_time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     </a:t>
            </a:r>
            <a:r>
              <a:rPr lang="en-US" dirty="0" err="1"/>
              <a:t>list_push_back</a:t>
            </a:r>
            <a:r>
              <a:rPr lang="en-US" dirty="0"/>
              <a:t> (&amp;</a:t>
            </a:r>
            <a:r>
              <a:rPr lang="en-US" dirty="0" err="1"/>
              <a:t>ready_list</a:t>
            </a:r>
            <a:r>
              <a:rPr lang="en-US" dirty="0"/>
              <a:t>, &amp;t-&gt;</a:t>
            </a:r>
            <a:r>
              <a:rPr lang="en-US" dirty="0" err="1"/>
              <a:t>elem</a:t>
            </a:r>
            <a:r>
              <a:rPr lang="en-US" dirty="0" smtClean="0"/>
              <a:t>); </a:t>
            </a:r>
            <a:r>
              <a:rPr lang="en-US" dirty="0" smtClean="0">
                <a:solidFill>
                  <a:schemeClr val="accent3"/>
                </a:solidFill>
              </a:rPr>
              <a:t>/* Wake this thread up! */</a:t>
            </a:r>
            <a:endParaRPr lang="en-US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    </a:t>
            </a:r>
            <a:r>
              <a:rPr lang="en-US" dirty="0"/>
              <a:t>t-&gt;status = THREAD_READY;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/>
              <a:t>temp = e;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/>
              <a:t>e = </a:t>
            </a:r>
            <a:r>
              <a:rPr lang="en-US" dirty="0" err="1"/>
              <a:t>list_next</a:t>
            </a:r>
            <a:r>
              <a:rPr lang="en-US" dirty="0"/>
              <a:t> (e);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/>
              <a:t>list_remove</a:t>
            </a:r>
            <a:r>
              <a:rPr lang="en-US" dirty="0"/>
              <a:t>(temp</a:t>
            </a:r>
            <a:r>
              <a:rPr lang="en-US" dirty="0" smtClean="0"/>
              <a:t>); </a:t>
            </a:r>
            <a:r>
              <a:rPr lang="en-US" dirty="0">
                <a:solidFill>
                  <a:schemeClr val="accent3"/>
                </a:solidFill>
              </a:rPr>
              <a:t>/* </a:t>
            </a:r>
            <a:r>
              <a:rPr lang="en-US" dirty="0" smtClean="0">
                <a:solidFill>
                  <a:schemeClr val="accent3"/>
                </a:solidFill>
              </a:rPr>
              <a:t>Remove this thread from </a:t>
            </a:r>
            <a:r>
              <a:rPr lang="en-US" dirty="0" err="1" smtClean="0">
                <a:solidFill>
                  <a:schemeClr val="accent3"/>
                </a:solidFill>
              </a:rPr>
              <a:t>sleeping_list</a:t>
            </a:r>
            <a:r>
              <a:rPr lang="en-US" dirty="0" smtClean="0">
                <a:solidFill>
                  <a:schemeClr val="accent3"/>
                </a:solidFill>
              </a:rPr>
              <a:t> */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>
                <a:solidFill>
                  <a:schemeClr val="accent1"/>
                </a:solidFill>
              </a:rPr>
              <a:t>else</a:t>
            </a:r>
            <a:r>
              <a:rPr lang="en-US" dirty="0"/>
              <a:t> e = </a:t>
            </a:r>
            <a:r>
              <a:rPr lang="en-US" dirty="0" err="1"/>
              <a:t>list_next</a:t>
            </a:r>
            <a:r>
              <a:rPr lang="en-US" dirty="0"/>
              <a:t> (e);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2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Implementation?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just (partially) solved part of Project 1 for you</a:t>
            </a:r>
          </a:p>
          <a:p>
            <a:pPr lvl="1"/>
            <a:r>
              <a:rPr lang="en-US" dirty="0" smtClean="0"/>
              <a:t>You’re welcome :)</a:t>
            </a:r>
          </a:p>
          <a:p>
            <a:r>
              <a:rPr lang="en-US" dirty="0" smtClean="0"/>
              <a:t>But, my implementation still isn’t efficient enough</a:t>
            </a:r>
          </a:p>
          <a:p>
            <a:r>
              <a:rPr lang="en-US" dirty="0" smtClean="0"/>
              <a:t>How could you improve it?</a:t>
            </a:r>
          </a:p>
          <a:p>
            <a:r>
              <a:rPr lang="en-US" dirty="0" smtClean="0"/>
              <a:t>Build your own improved </a:t>
            </a:r>
            <a:r>
              <a:rPr lang="en-US" dirty="0" err="1" smtClean="0"/>
              <a:t>timer_sleep</a:t>
            </a:r>
            <a:r>
              <a:rPr lang="en-US" dirty="0" smtClean="0"/>
              <a:t>() implementation and answer 6 questions about it in your DESIGNDOC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6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2: Thread Priority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Modify the Pintos thread scheduler to support priorities</a:t>
            </a:r>
          </a:p>
          <a:p>
            <a:pPr lvl="1"/>
            <a:r>
              <a:rPr lang="en-US" dirty="0" smtClean="0"/>
              <a:t>Each thread has a priority</a:t>
            </a:r>
          </a:p>
          <a:p>
            <a:pPr lvl="1"/>
            <a:r>
              <a:rPr lang="en-US" dirty="0" smtClean="0"/>
              <a:t>High priority threads execute before low priority threads</a:t>
            </a:r>
          </a:p>
          <a:p>
            <a:r>
              <a:rPr lang="en-US" dirty="0" smtClean="0"/>
              <a:t>Why is this challenging?</a:t>
            </a:r>
          </a:p>
          <a:p>
            <a:pPr lvl="1"/>
            <a:r>
              <a:rPr lang="en-US" dirty="0" smtClean="0"/>
              <a:t>Priority inversion</a:t>
            </a:r>
          </a:p>
          <a:p>
            <a:r>
              <a:rPr lang="en-US" dirty="0" smtClean="0"/>
              <a:t>Implement priority scheduling and answer 7 questions about it in your DESIGNDOC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3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814"/>
            <a:ext cx="8229600" cy="822797"/>
          </a:xfrm>
        </p:spPr>
        <p:txBody>
          <a:bodyPr/>
          <a:lstStyle/>
          <a:p>
            <a:r>
              <a:rPr lang="en-US" dirty="0" smtClean="0"/>
              <a:t>Priority Scheduling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32212" y="2577561"/>
            <a:ext cx="2" cy="464065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39250" y="3928530"/>
            <a:ext cx="0" cy="1477294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047675" y="3612474"/>
            <a:ext cx="0" cy="461545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41947" y="5943495"/>
            <a:ext cx="2654" cy="592474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65408" y="3083665"/>
            <a:ext cx="1133610" cy="375852"/>
          </a:xfrm>
          <a:prstGeom prst="rect">
            <a:avLst/>
          </a:prstGeom>
          <a:solidFill>
            <a:srgbClr val="3C4B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LT Std Light"/>
                <a:cs typeface="Helvetica LT Std Light"/>
              </a:rPr>
              <a:t>Read</a:t>
            </a:r>
            <a:endParaRPr lang="en-US" sz="1600" dirty="0">
              <a:solidFill>
                <a:schemeClr val="bg1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5408" y="3484879"/>
            <a:ext cx="1133610" cy="375852"/>
          </a:xfrm>
          <a:prstGeom prst="rect">
            <a:avLst/>
          </a:prstGeom>
          <a:solidFill>
            <a:srgbClr val="3C4B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LT Std Light"/>
                <a:cs typeface="Helvetica LT Std Light"/>
              </a:rPr>
              <a:t>Add</a:t>
            </a:r>
            <a:endParaRPr lang="en-US" sz="1600" dirty="0">
              <a:solidFill>
                <a:schemeClr val="bg1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2445" y="5466810"/>
            <a:ext cx="1133610" cy="375852"/>
          </a:xfrm>
          <a:prstGeom prst="rect">
            <a:avLst/>
          </a:prstGeom>
          <a:solidFill>
            <a:srgbClr val="3C4B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LT Std Light"/>
                <a:cs typeface="Helvetica LT Std Light"/>
              </a:rPr>
              <a:t>Store</a:t>
            </a:r>
            <a:endParaRPr lang="en-US" sz="1600" dirty="0">
              <a:solidFill>
                <a:schemeClr val="bg1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73835" y="4155048"/>
            <a:ext cx="1133610" cy="375852"/>
          </a:xfrm>
          <a:prstGeom prst="rect">
            <a:avLst/>
          </a:prstGeom>
          <a:solidFill>
            <a:srgbClr val="3C4B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LT Std Light"/>
                <a:cs typeface="Helvetica LT Std Light"/>
              </a:rPr>
              <a:t>Read</a:t>
            </a:r>
            <a:endParaRPr lang="en-US" sz="1600" dirty="0">
              <a:solidFill>
                <a:schemeClr val="bg1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73835" y="4558462"/>
            <a:ext cx="1133610" cy="375852"/>
          </a:xfrm>
          <a:prstGeom prst="rect">
            <a:avLst/>
          </a:prstGeom>
          <a:solidFill>
            <a:srgbClr val="3C4B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LT Std Light"/>
                <a:cs typeface="Helvetica LT Std Light"/>
              </a:rPr>
              <a:t>Add</a:t>
            </a:r>
            <a:endParaRPr lang="en-US" sz="1600" dirty="0">
              <a:solidFill>
                <a:schemeClr val="bg1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73835" y="4961877"/>
            <a:ext cx="1133610" cy="375852"/>
          </a:xfrm>
          <a:prstGeom prst="rect">
            <a:avLst/>
          </a:prstGeom>
          <a:solidFill>
            <a:srgbClr val="3C4B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LT Std Light"/>
                <a:cs typeface="Helvetica LT Std Light"/>
              </a:rPr>
              <a:t>Store</a:t>
            </a:r>
            <a:endParaRPr lang="en-US" sz="1600" dirty="0">
              <a:solidFill>
                <a:schemeClr val="bg1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" y="1852352"/>
            <a:ext cx="11641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Thread 1</a:t>
            </a:r>
          </a:p>
          <a:p>
            <a:pPr algn="ctr"/>
            <a:r>
              <a:rPr lang="en-US" sz="2000" b="1" dirty="0" smtClean="0"/>
              <a:t>Priority 0</a:t>
            </a:r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400703" y="2917648"/>
            <a:ext cx="1293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Thread 2</a:t>
            </a:r>
          </a:p>
          <a:p>
            <a:pPr algn="ctr"/>
            <a:r>
              <a:rPr lang="en-US" sz="2000" b="1" dirty="0" smtClean="0"/>
              <a:t>Priority 63</a:t>
            </a:r>
            <a:endParaRPr lang="en-US" sz="2000" b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86394" y="2396820"/>
            <a:ext cx="2" cy="464065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9" idx="2"/>
          </p:cNvCxnSpPr>
          <p:nvPr/>
        </p:nvCxnSpPr>
        <p:spPr>
          <a:xfrm>
            <a:off x="5986395" y="4676550"/>
            <a:ext cx="1" cy="375851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30" idx="0"/>
          </p:cNvCxnSpPr>
          <p:nvPr/>
        </p:nvCxnSpPr>
        <p:spPr>
          <a:xfrm>
            <a:off x="7929238" y="5202270"/>
            <a:ext cx="0" cy="495469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420548" y="2905234"/>
            <a:ext cx="1131694" cy="271157"/>
          </a:xfrm>
          <a:prstGeom prst="rect">
            <a:avLst/>
          </a:prstGeom>
          <a:solidFill>
            <a:srgbClr val="6B26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LT Std Light"/>
                <a:cs typeface="Helvetica LT Std Light"/>
              </a:rPr>
              <a:t>LOCK</a:t>
            </a:r>
            <a:endParaRPr lang="en-US" sz="1600" dirty="0">
              <a:solidFill>
                <a:schemeClr val="bg1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20548" y="4405393"/>
            <a:ext cx="1131694" cy="271157"/>
          </a:xfrm>
          <a:prstGeom prst="rect">
            <a:avLst/>
          </a:prstGeom>
          <a:solidFill>
            <a:srgbClr val="85914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LT Std Light"/>
                <a:cs typeface="Helvetica LT Std Light"/>
              </a:rPr>
              <a:t>UNLOCK</a:t>
            </a:r>
            <a:endParaRPr lang="en-US" sz="1400" dirty="0">
              <a:solidFill>
                <a:srgbClr val="FFFFFF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363391" y="5697739"/>
            <a:ext cx="1131694" cy="362922"/>
          </a:xfrm>
          <a:prstGeom prst="rect">
            <a:avLst/>
          </a:prstGeom>
          <a:solidFill>
            <a:srgbClr val="6B26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LT Std Light"/>
                <a:cs typeface="Helvetica LT Std Light"/>
              </a:rPr>
              <a:t>LOCK</a:t>
            </a:r>
            <a:endParaRPr lang="en-US" sz="1600" dirty="0">
              <a:solidFill>
                <a:schemeClr val="bg1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19590" y="3201752"/>
            <a:ext cx="1133610" cy="375852"/>
          </a:xfrm>
          <a:prstGeom prst="rect">
            <a:avLst/>
          </a:prstGeom>
          <a:solidFill>
            <a:srgbClr val="3C4B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LT Std Light"/>
                <a:cs typeface="Helvetica LT Std Light"/>
              </a:rPr>
              <a:t>Read</a:t>
            </a:r>
            <a:endParaRPr lang="en-US" sz="1600" dirty="0">
              <a:solidFill>
                <a:schemeClr val="bg1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419590" y="3602966"/>
            <a:ext cx="1133610" cy="375852"/>
          </a:xfrm>
          <a:prstGeom prst="rect">
            <a:avLst/>
          </a:prstGeom>
          <a:solidFill>
            <a:srgbClr val="3C4B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LT Std Light"/>
                <a:cs typeface="Helvetica LT Std Light"/>
              </a:rPr>
              <a:t>Add</a:t>
            </a:r>
            <a:endParaRPr lang="en-US" sz="1600" dirty="0">
              <a:solidFill>
                <a:schemeClr val="bg1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19590" y="4004180"/>
            <a:ext cx="1133610" cy="375852"/>
          </a:xfrm>
          <a:prstGeom prst="rect">
            <a:avLst/>
          </a:prstGeom>
          <a:solidFill>
            <a:srgbClr val="3C4B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LT Std Light"/>
                <a:cs typeface="Helvetica LT Std Light"/>
              </a:rPr>
              <a:t>Store</a:t>
            </a:r>
            <a:endParaRPr lang="en-US" sz="1600" dirty="0">
              <a:solidFill>
                <a:schemeClr val="bg1"/>
              </a:solidFill>
              <a:latin typeface="Helvetica LT Std Light"/>
              <a:cs typeface="Helvetica LT Std Light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037986" y="5432252"/>
            <a:ext cx="0" cy="1103717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06273" y="1738949"/>
            <a:ext cx="11641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Thread 1</a:t>
            </a:r>
          </a:p>
          <a:p>
            <a:pPr algn="ctr"/>
            <a:r>
              <a:rPr lang="en-US" sz="2000" b="1" dirty="0" smtClean="0"/>
              <a:t>Priority 0</a:t>
            </a:r>
            <a:endParaRPr lang="en-US" sz="2000" b="1" dirty="0"/>
          </a:p>
        </p:txBody>
      </p:sp>
      <p:sp>
        <p:nvSpPr>
          <p:cNvPr id="47" name="Rectangle 46"/>
          <p:cNvSpPr/>
          <p:nvPr/>
        </p:nvSpPr>
        <p:spPr>
          <a:xfrm>
            <a:off x="5420548" y="5076255"/>
            <a:ext cx="1131694" cy="271157"/>
          </a:xfrm>
          <a:prstGeom prst="rect">
            <a:avLst/>
          </a:prstGeom>
          <a:solidFill>
            <a:srgbClr val="6B26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LT Std Light"/>
                <a:cs typeface="Helvetica LT Std Light"/>
              </a:rPr>
              <a:t>LOCK</a:t>
            </a:r>
            <a:endParaRPr lang="en-US" sz="1600" dirty="0">
              <a:solidFill>
                <a:schemeClr val="bg1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19590" y="5372773"/>
            <a:ext cx="1133610" cy="375852"/>
          </a:xfrm>
          <a:prstGeom prst="rect">
            <a:avLst/>
          </a:prstGeom>
          <a:solidFill>
            <a:srgbClr val="3C4B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LT Std Light"/>
                <a:cs typeface="Helvetica LT Std Light"/>
              </a:rPr>
              <a:t>Read</a:t>
            </a:r>
            <a:endParaRPr lang="en-US" sz="1600" dirty="0">
              <a:solidFill>
                <a:schemeClr val="bg1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282265" y="4565327"/>
            <a:ext cx="1293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Thread 2</a:t>
            </a:r>
          </a:p>
          <a:p>
            <a:pPr algn="ctr"/>
            <a:r>
              <a:rPr lang="en-US" sz="2000" b="1" dirty="0" smtClean="0"/>
              <a:t>Priority 63</a:t>
            </a:r>
            <a:endParaRPr lang="en-US" sz="2000" b="1" dirty="0"/>
          </a:p>
        </p:txBody>
      </p:sp>
      <p:sp>
        <p:nvSpPr>
          <p:cNvPr id="54" name="Rectangle 53"/>
          <p:cNvSpPr/>
          <p:nvPr/>
        </p:nvSpPr>
        <p:spPr>
          <a:xfrm>
            <a:off x="457200" y="1184223"/>
            <a:ext cx="3237448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Working Example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5257637" y="1185689"/>
            <a:ext cx="3237448" cy="4796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Problematic Example</a:t>
            </a:r>
            <a:endParaRPr lang="en-US" sz="24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993564" y="5808171"/>
            <a:ext cx="0" cy="461545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929237" y="6110326"/>
            <a:ext cx="0" cy="461545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Multiply 57"/>
          <p:cNvSpPr/>
          <p:nvPr/>
        </p:nvSpPr>
        <p:spPr>
          <a:xfrm>
            <a:off x="5650745" y="5840968"/>
            <a:ext cx="685637" cy="685637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7601278" y="6172363"/>
            <a:ext cx="685637" cy="685637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ular Callout 59"/>
          <p:cNvSpPr/>
          <p:nvPr/>
        </p:nvSpPr>
        <p:spPr>
          <a:xfrm>
            <a:off x="7000407" y="2396820"/>
            <a:ext cx="1686393" cy="1581998"/>
          </a:xfrm>
          <a:prstGeom prst="wedgeRectCallout">
            <a:avLst>
              <a:gd name="adj1" fmla="val -7500"/>
              <a:gd name="adj2" fmla="val 8524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Priority Inversion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977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2" grpId="0"/>
      <p:bldP spid="28" grpId="0" animBg="1"/>
      <p:bldP spid="29" grpId="0" animBg="1"/>
      <p:bldP spid="30" grpId="0" animBg="1"/>
      <p:bldP spid="33" grpId="0" animBg="1"/>
      <p:bldP spid="34" grpId="0" animBg="1"/>
      <p:bldP spid="35" grpId="0" animBg="1"/>
      <p:bldP spid="46" grpId="0"/>
      <p:bldP spid="47" grpId="0" animBg="1"/>
      <p:bldP spid="48" grpId="0" animBg="1"/>
      <p:bldP spid="53" grpId="0"/>
      <p:bldP spid="55" grpId="0" animBg="1"/>
      <p:bldP spid="58" grpId="0" animBg="1"/>
      <p:bldP spid="59" grpId="0" animBg="1"/>
      <p:bldP spid="6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814"/>
            <a:ext cx="8229600" cy="822797"/>
          </a:xfrm>
        </p:spPr>
        <p:txBody>
          <a:bodyPr/>
          <a:lstStyle/>
          <a:p>
            <a:r>
              <a:rPr lang="en-US" dirty="0" smtClean="0"/>
              <a:t>Priority Donation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399404" y="2007076"/>
            <a:ext cx="2" cy="464065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9" idx="2"/>
          </p:cNvCxnSpPr>
          <p:nvPr/>
        </p:nvCxnSpPr>
        <p:spPr>
          <a:xfrm>
            <a:off x="1385130" y="4302543"/>
            <a:ext cx="14274" cy="2053807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30" idx="0"/>
          </p:cNvCxnSpPr>
          <p:nvPr/>
        </p:nvCxnSpPr>
        <p:spPr>
          <a:xfrm>
            <a:off x="3508813" y="2694034"/>
            <a:ext cx="0" cy="495469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19283" y="4031386"/>
            <a:ext cx="1131694" cy="271157"/>
          </a:xfrm>
          <a:prstGeom prst="rect">
            <a:avLst/>
          </a:prstGeom>
          <a:solidFill>
            <a:srgbClr val="85914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LT Std Light"/>
                <a:cs typeface="Helvetica LT Std Light"/>
              </a:rPr>
              <a:t>UNLOCK</a:t>
            </a:r>
            <a:endParaRPr lang="en-US" sz="1400" dirty="0">
              <a:solidFill>
                <a:srgbClr val="FFFFFF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42966" y="3189503"/>
            <a:ext cx="1131694" cy="362922"/>
          </a:xfrm>
          <a:prstGeom prst="rect">
            <a:avLst/>
          </a:prstGeom>
          <a:solidFill>
            <a:srgbClr val="6B26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LT Std Light"/>
                <a:cs typeface="Helvetica LT Std Light"/>
              </a:rPr>
              <a:t>LOCK</a:t>
            </a:r>
            <a:endParaRPr lang="en-US" sz="1600" dirty="0">
              <a:solidFill>
                <a:schemeClr val="bg1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18325" y="3228959"/>
            <a:ext cx="1133610" cy="375852"/>
          </a:xfrm>
          <a:prstGeom prst="rect">
            <a:avLst/>
          </a:prstGeom>
          <a:solidFill>
            <a:srgbClr val="3C4B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LT Std Light"/>
                <a:cs typeface="Helvetica LT Std Light"/>
              </a:rPr>
              <a:t>Add</a:t>
            </a:r>
            <a:endParaRPr lang="en-US" sz="1600" dirty="0">
              <a:solidFill>
                <a:schemeClr val="bg1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18325" y="3630173"/>
            <a:ext cx="1133610" cy="375852"/>
          </a:xfrm>
          <a:prstGeom prst="rect">
            <a:avLst/>
          </a:prstGeom>
          <a:solidFill>
            <a:srgbClr val="3C4B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LT Std Light"/>
                <a:cs typeface="Helvetica LT Std Light"/>
              </a:rPr>
              <a:t>Store</a:t>
            </a:r>
            <a:endParaRPr lang="en-US" sz="1600" dirty="0">
              <a:solidFill>
                <a:schemeClr val="bg1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19283" y="1349205"/>
            <a:ext cx="11641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Thread 1</a:t>
            </a:r>
          </a:p>
          <a:p>
            <a:pPr algn="ctr"/>
            <a:r>
              <a:rPr lang="en-US" sz="2000" b="1" dirty="0" smtClean="0"/>
              <a:t>Priority 0</a:t>
            </a:r>
            <a:endParaRPr lang="en-US" sz="2000" b="1" dirty="0"/>
          </a:p>
        </p:txBody>
      </p:sp>
      <p:sp>
        <p:nvSpPr>
          <p:cNvPr id="47" name="Rectangle 46"/>
          <p:cNvSpPr/>
          <p:nvPr/>
        </p:nvSpPr>
        <p:spPr>
          <a:xfrm>
            <a:off x="820241" y="2517133"/>
            <a:ext cx="1131694" cy="271157"/>
          </a:xfrm>
          <a:prstGeom prst="rect">
            <a:avLst/>
          </a:prstGeom>
          <a:solidFill>
            <a:srgbClr val="6B26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LT Std Light"/>
                <a:cs typeface="Helvetica LT Std Light"/>
              </a:rPr>
              <a:t>LOCK</a:t>
            </a:r>
            <a:endParaRPr lang="en-US" sz="1600" dirty="0">
              <a:solidFill>
                <a:schemeClr val="bg1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19283" y="2813651"/>
            <a:ext cx="1133610" cy="375852"/>
          </a:xfrm>
          <a:prstGeom prst="rect">
            <a:avLst/>
          </a:prstGeom>
          <a:solidFill>
            <a:srgbClr val="3C4B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LT Std Light"/>
                <a:cs typeface="Helvetica LT Std Light"/>
              </a:rPr>
              <a:t>Read</a:t>
            </a:r>
            <a:endParaRPr lang="en-US" sz="1600" dirty="0">
              <a:solidFill>
                <a:schemeClr val="bg1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61840" y="2057091"/>
            <a:ext cx="1293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Thread 2</a:t>
            </a:r>
          </a:p>
          <a:p>
            <a:pPr algn="ctr"/>
            <a:r>
              <a:rPr lang="en-US" sz="2000" b="1" dirty="0" smtClean="0"/>
              <a:t>Priority 63</a:t>
            </a:r>
            <a:endParaRPr lang="en-US" sz="2000" b="1" dirty="0"/>
          </a:p>
        </p:txBody>
      </p:sp>
      <p:sp>
        <p:nvSpPr>
          <p:cNvPr id="60" name="Rectangular Callout 59"/>
          <p:cNvSpPr/>
          <p:nvPr/>
        </p:nvSpPr>
        <p:spPr>
          <a:xfrm>
            <a:off x="4766872" y="1225973"/>
            <a:ext cx="2578308" cy="610657"/>
          </a:xfrm>
          <a:prstGeom prst="wedgeRectCallout">
            <a:avLst>
              <a:gd name="adj1" fmla="val -64477"/>
              <a:gd name="adj2" fmla="val -3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Donate priority</a:t>
            </a:r>
            <a:endParaRPr lang="en-US" sz="2800" dirty="0"/>
          </a:p>
        </p:txBody>
      </p:sp>
      <p:sp>
        <p:nvSpPr>
          <p:cNvPr id="3" name="Oval 2"/>
          <p:cNvSpPr/>
          <p:nvPr/>
        </p:nvSpPr>
        <p:spPr>
          <a:xfrm>
            <a:off x="3649183" y="2281688"/>
            <a:ext cx="506602" cy="506602"/>
          </a:xfrm>
          <a:prstGeom prst="ellipse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657532" y="1647668"/>
            <a:ext cx="588806" cy="58880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63</a:t>
            </a:r>
            <a:endParaRPr lang="en-US" b="1" dirty="0"/>
          </a:p>
        </p:txBody>
      </p:sp>
      <p:sp>
        <p:nvSpPr>
          <p:cNvPr id="10" name="Freeform 9"/>
          <p:cNvSpPr/>
          <p:nvPr/>
        </p:nvSpPr>
        <p:spPr>
          <a:xfrm>
            <a:off x="2293495" y="1390195"/>
            <a:ext cx="2031232" cy="963261"/>
          </a:xfrm>
          <a:custGeom>
            <a:avLst/>
            <a:gdLst>
              <a:gd name="connsiteX0" fmla="*/ 1798820 w 2031232"/>
              <a:gd name="connsiteY0" fmla="*/ 963261 h 963261"/>
              <a:gd name="connsiteX1" fmla="*/ 1873771 w 2031232"/>
              <a:gd name="connsiteY1" fmla="*/ 18880 h 963261"/>
              <a:gd name="connsiteX2" fmla="*/ 0 w 2031232"/>
              <a:gd name="connsiteY2" fmla="*/ 423615 h 963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1232" h="963261">
                <a:moveTo>
                  <a:pt x="1798820" y="963261"/>
                </a:moveTo>
                <a:cubicBezTo>
                  <a:pt x="1986197" y="536041"/>
                  <a:pt x="2173574" y="108821"/>
                  <a:pt x="1873771" y="18880"/>
                </a:cubicBezTo>
                <a:cubicBezTo>
                  <a:pt x="1573968" y="-71061"/>
                  <a:pt x="786984" y="176277"/>
                  <a:pt x="0" y="423615"/>
                </a:cubicBezTo>
              </a:path>
            </a:pathLst>
          </a:custGeom>
          <a:noFill/>
          <a:ln w="762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942008" y="5585479"/>
            <a:ext cx="1131694" cy="271157"/>
          </a:xfrm>
          <a:prstGeom prst="rect">
            <a:avLst/>
          </a:prstGeom>
          <a:solidFill>
            <a:srgbClr val="85914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LT Std Light"/>
                <a:cs typeface="Helvetica LT Std Light"/>
              </a:rPr>
              <a:t>UNLOCK</a:t>
            </a:r>
            <a:endParaRPr lang="en-US" sz="1400" dirty="0">
              <a:solidFill>
                <a:srgbClr val="FFFFFF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941050" y="4783052"/>
            <a:ext cx="1133610" cy="375852"/>
          </a:xfrm>
          <a:prstGeom prst="rect">
            <a:avLst/>
          </a:prstGeom>
          <a:solidFill>
            <a:srgbClr val="3C4B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LT Std Light"/>
                <a:cs typeface="Helvetica LT Std Light"/>
              </a:rPr>
              <a:t>Add</a:t>
            </a:r>
            <a:endParaRPr lang="en-US" sz="1600" dirty="0">
              <a:solidFill>
                <a:schemeClr val="bg1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941050" y="5184266"/>
            <a:ext cx="1133610" cy="375852"/>
          </a:xfrm>
          <a:prstGeom prst="rect">
            <a:avLst/>
          </a:prstGeom>
          <a:solidFill>
            <a:srgbClr val="3C4B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LT Std Light"/>
                <a:cs typeface="Helvetica LT Std Light"/>
              </a:rPr>
              <a:t>Store</a:t>
            </a:r>
            <a:endParaRPr lang="en-US" sz="1600" dirty="0">
              <a:solidFill>
                <a:schemeClr val="bg1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942008" y="4367744"/>
            <a:ext cx="1133610" cy="375852"/>
          </a:xfrm>
          <a:prstGeom prst="rect">
            <a:avLst/>
          </a:prstGeom>
          <a:solidFill>
            <a:srgbClr val="3C4B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LT Std Light"/>
                <a:cs typeface="Helvetica LT Std Light"/>
              </a:rPr>
              <a:t>Read</a:t>
            </a:r>
            <a:endParaRPr lang="en-US" sz="1600" dirty="0">
              <a:solidFill>
                <a:schemeClr val="bg1"/>
              </a:solidFill>
              <a:latin typeface="Helvetica LT Std Light"/>
              <a:cs typeface="Helvetica LT Std Light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3508813" y="3604811"/>
            <a:ext cx="0" cy="697732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542406" y="5860881"/>
            <a:ext cx="0" cy="495469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ular Callout 62"/>
          <p:cNvSpPr/>
          <p:nvPr/>
        </p:nvSpPr>
        <p:spPr>
          <a:xfrm>
            <a:off x="708232" y="225394"/>
            <a:ext cx="2485490" cy="926449"/>
          </a:xfrm>
          <a:prstGeom prst="wedgeRectCallout">
            <a:avLst>
              <a:gd name="adj1" fmla="val 1864"/>
              <a:gd name="adj2" fmla="val 1166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Return to original priority</a:t>
            </a:r>
            <a:endParaRPr lang="en-US" sz="2800" dirty="0"/>
          </a:p>
        </p:txBody>
      </p:sp>
      <p:sp>
        <p:nvSpPr>
          <p:cNvPr id="64" name="Content Placeholder 2"/>
          <p:cNvSpPr>
            <a:spLocks noGrp="1"/>
          </p:cNvSpPr>
          <p:nvPr>
            <p:ph idx="1"/>
          </p:nvPr>
        </p:nvSpPr>
        <p:spPr>
          <a:xfrm>
            <a:off x="4756183" y="2411034"/>
            <a:ext cx="4012700" cy="3844475"/>
          </a:xfrm>
        </p:spPr>
        <p:txBody>
          <a:bodyPr>
            <a:normAutofit/>
          </a:bodyPr>
          <a:lstStyle/>
          <a:p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What if a thread holds multiple locks?</a:t>
            </a:r>
          </a:p>
          <a:p>
            <a:pPr lvl="1"/>
            <a:r>
              <a:rPr lang="en-US" dirty="0" smtClean="0"/>
              <a:t>What if thread A depends on B, and B depends on C?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32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 animBg="1"/>
      <p:bldP spid="35" grpId="0" animBg="1"/>
      <p:bldP spid="60" grpId="0" animBg="1"/>
      <p:bldP spid="60" grpId="1" animBg="1"/>
      <p:bldP spid="3" grpId="0" animBg="1"/>
      <p:bldP spid="3" grpId="1" animBg="1"/>
      <p:bldP spid="38" grpId="0" animBg="1"/>
      <p:bldP spid="38" grpId="1" animBg="1"/>
      <p:bldP spid="10" grpId="0" animBg="1"/>
      <p:bldP spid="10" grpId="1" animBg="1"/>
      <p:bldP spid="49" grpId="0" animBg="1"/>
      <p:bldP spid="50" grpId="0" animBg="1"/>
      <p:bldP spid="51" grpId="0" animBg="1"/>
      <p:bldP spid="52" grpId="0" animBg="1"/>
      <p:bldP spid="63" grpId="0" animBg="1"/>
      <p:bldP spid="6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File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files will you be modifying in project 1?</a:t>
            </a:r>
          </a:p>
          <a:p>
            <a:pPr lvl="1"/>
            <a:r>
              <a:rPr lang="en-US" dirty="0" smtClean="0"/>
              <a:t>devices/</a:t>
            </a:r>
            <a:r>
              <a:rPr lang="en-US" dirty="0" err="1" smtClean="0"/>
              <a:t>timer.c</a:t>
            </a:r>
            <a:endParaRPr lang="en-US" dirty="0" smtClean="0"/>
          </a:p>
          <a:p>
            <a:pPr lvl="1"/>
            <a:r>
              <a:rPr lang="en-US" dirty="0" smtClean="0"/>
              <a:t>threads/</a:t>
            </a:r>
            <a:r>
              <a:rPr lang="en-US" dirty="0" err="1" smtClean="0"/>
              <a:t>synch.c</a:t>
            </a:r>
            <a:r>
              <a:rPr lang="en-US" dirty="0"/>
              <a:t>	</a:t>
            </a:r>
            <a:r>
              <a:rPr lang="en-US" dirty="0" smtClean="0">
                <a:sym typeface="Wingdings" panose="05000000000000000000" pitchFamily="2" charset="2"/>
              </a:rPr>
              <a:t> Most edits will be here…</a:t>
            </a:r>
            <a:endParaRPr lang="en-US" dirty="0" smtClean="0"/>
          </a:p>
          <a:p>
            <a:pPr lvl="1"/>
            <a:r>
              <a:rPr lang="en-US" dirty="0" smtClean="0"/>
              <a:t>threads/</a:t>
            </a:r>
            <a:r>
              <a:rPr lang="en-US" dirty="0" err="1" smtClean="0"/>
              <a:t>thread.c</a:t>
            </a:r>
            <a:r>
              <a:rPr lang="en-US" dirty="0"/>
              <a:t>	</a:t>
            </a:r>
            <a:r>
              <a:rPr lang="en-US" dirty="0" smtClean="0">
                <a:sym typeface="Wingdings" panose="05000000000000000000" pitchFamily="2" charset="2"/>
              </a:rPr>
              <a:t> … and here</a:t>
            </a:r>
            <a:endParaRPr lang="en-US" dirty="0" smtClean="0"/>
          </a:p>
          <a:p>
            <a:pPr lvl="1"/>
            <a:r>
              <a:rPr lang="en-US" dirty="0" smtClean="0"/>
              <a:t>threads/</a:t>
            </a:r>
            <a:r>
              <a:rPr lang="en-US" dirty="0" err="1" smtClean="0"/>
              <a:t>thread.h</a:t>
            </a:r>
            <a:endParaRPr lang="en-US" dirty="0" smtClean="0"/>
          </a:p>
          <a:p>
            <a:pPr lvl="1"/>
            <a:r>
              <a:rPr lang="en-US" dirty="0" smtClean="0"/>
              <a:t>threads/DESIGNDOC </a:t>
            </a:r>
            <a:r>
              <a:rPr lang="en-US" dirty="0" smtClean="0">
                <a:sym typeface="Wingdings" panose="05000000000000000000" pitchFamily="2" charset="2"/>
              </a:rPr>
              <a:t> Text file that you will write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05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Scheduler? MLFQ?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1 originally included more work</a:t>
            </a:r>
          </a:p>
          <a:p>
            <a:pPr lvl="1"/>
            <a:r>
              <a:rPr lang="en-US" dirty="0" smtClean="0"/>
              <a:t>Asked student to build an advanced scheduler that implements MLFQ</a:t>
            </a:r>
          </a:p>
          <a:p>
            <a:r>
              <a:rPr lang="en-US" dirty="0" smtClean="0"/>
              <a:t>We have removed this from the assignment</a:t>
            </a:r>
          </a:p>
          <a:p>
            <a:pPr lvl="1"/>
            <a:r>
              <a:rPr lang="en-US" dirty="0" smtClean="0"/>
              <a:t>You’re welcome :)</a:t>
            </a:r>
          </a:p>
          <a:p>
            <a:r>
              <a:rPr lang="en-US" dirty="0" smtClean="0"/>
              <a:t>If you see references in the docs to “advanced scheduler” or references in the code to “</a:t>
            </a:r>
            <a:r>
              <a:rPr lang="en-US" dirty="0" err="1" smtClean="0"/>
              <a:t>mlfq</a:t>
            </a:r>
            <a:r>
              <a:rPr lang="en-US" dirty="0" smtClean="0"/>
              <a:t>” ignore them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06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50" y="1426029"/>
            <a:ext cx="8088078" cy="512717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15 points total</a:t>
            </a:r>
          </a:p>
          <a:p>
            <a:r>
              <a:rPr lang="en-US" dirty="0" smtClean="0"/>
              <a:t>To receive full credit:</a:t>
            </a:r>
          </a:p>
          <a:p>
            <a:pPr lvl="1"/>
            <a:r>
              <a:rPr lang="en-US" dirty="0" smtClean="0"/>
              <a:t>Turn in working, well documented code that compiles successfully and completes all tests (50%)</a:t>
            </a:r>
          </a:p>
          <a:p>
            <a:pPr lvl="2"/>
            <a:r>
              <a:rPr lang="en-US" b="1" dirty="0" smtClean="0">
                <a:solidFill>
                  <a:schemeClr val="accent2"/>
                </a:solidFill>
              </a:rPr>
              <a:t>You do not need to pass the MLFQ tests</a:t>
            </a:r>
          </a:p>
          <a:p>
            <a:pPr lvl="1"/>
            <a:r>
              <a:rPr lang="en-US" dirty="0" smtClean="0"/>
              <a:t>Turn in a complete, well thought our design document (50%)</a:t>
            </a:r>
          </a:p>
          <a:p>
            <a:r>
              <a:rPr lang="en-US" dirty="0" smtClean="0"/>
              <a:t>If your code doesn’t compile or doesn’t run, you get </a:t>
            </a:r>
            <a:r>
              <a:rPr lang="en-US" dirty="0" smtClean="0">
                <a:solidFill>
                  <a:schemeClr val="accent2"/>
                </a:solidFill>
              </a:rPr>
              <a:t>zero credit</a:t>
            </a:r>
          </a:p>
          <a:p>
            <a:pPr lvl="1"/>
            <a:r>
              <a:rPr lang="en-US" dirty="0" smtClean="0"/>
              <a:t>Must run on the CCIS Linux machines!</a:t>
            </a:r>
          </a:p>
          <a:p>
            <a:r>
              <a:rPr lang="en-US" dirty="0" smtClean="0"/>
              <a:t>All code will be scanned by plagiarism detection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7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In Your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en-US" dirty="0" smtClean="0"/>
              <a:t>Register yourself for the grading system</a:t>
            </a:r>
          </a:p>
          <a:p>
            <a:pPr marL="6858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	$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course/cs5600f14/bin/register-student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[NUID]</a:t>
            </a:r>
          </a:p>
          <a:p>
            <a:pPr marL="582930" indent="-514350">
              <a:buFont typeface="+mj-lt"/>
              <a:buAutoNum type="arabicPeriod" startAt="2"/>
            </a:pPr>
            <a:r>
              <a:rPr lang="en-US" dirty="0" smtClean="0"/>
              <a:t>Register your group</a:t>
            </a:r>
          </a:p>
          <a:p>
            <a:pPr marL="912114" lvl="1" indent="-514350"/>
            <a:r>
              <a:rPr lang="en-US" dirty="0" smtClean="0"/>
              <a:t>All group members must run the script!</a:t>
            </a:r>
          </a:p>
          <a:p>
            <a:pPr marL="0" indent="-2286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$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course/cs5600f14/bin/register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project1 [team name]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82930" indent="-514350">
              <a:buFont typeface="+mj-lt"/>
              <a:buAutoNum type="arabicPeriod" startAt="3"/>
            </a:pPr>
            <a:r>
              <a:rPr lang="en-US" dirty="0" smtClean="0"/>
              <a:t>Run the turn-in script</a:t>
            </a:r>
          </a:p>
          <a:p>
            <a:pPr marL="982980" lvl="1" indent="-514350"/>
            <a:r>
              <a:rPr lang="en-US" dirty="0" smtClean="0"/>
              <a:t>Two parameters: project name and code directory</a:t>
            </a:r>
          </a:p>
          <a:p>
            <a:pPr marL="68580" indent="0">
              <a:buNone/>
            </a:pP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$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course/cs5600f14/bin/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turnin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project1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~/pintos/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18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1339170"/>
            <a:ext cx="7772400" cy="150018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DUE: September 24</a:t>
            </a:r>
          </a:p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11:59:59PM EST</a:t>
            </a:r>
            <a:endParaRPr lang="en-US" sz="4400" dirty="0">
              <a:solidFill>
                <a:schemeClr val="accent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0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Pintos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of the Pintos docs are available on the course webpage</a:t>
            </a:r>
          </a:p>
          <a:p>
            <a:pPr marL="0" indent="0" algn="ctr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www.ccs.neu.edu/home/cbw/5600/pintos/pintos.html</a:t>
            </a:r>
            <a:endParaRPr lang="en-US" sz="2400" dirty="0" smtClean="0"/>
          </a:p>
          <a:p>
            <a:r>
              <a:rPr lang="en-US" dirty="0" smtClean="0"/>
              <a:t>You will need to copy the Pintos source to your home directory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$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cp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/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course/cs5600f14/install/pintos.tar.gz ~</a:t>
            </a:r>
          </a:p>
          <a:p>
            <a:r>
              <a:rPr lang="en-US" dirty="0" smtClean="0"/>
              <a:t>Source can also be downloaded from the course webpage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17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Your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43" y="1600200"/>
            <a:ext cx="8762999" cy="4789714"/>
          </a:xfrm>
        </p:spPr>
        <p:txBody>
          <a:bodyPr>
            <a:normAutofit/>
          </a:bodyPr>
          <a:lstStyle/>
          <a:p>
            <a:r>
              <a:rPr lang="en-US" dirty="0" smtClean="0"/>
              <a:t>We have installed all necessary code and scripts on the CCIS Linux machines</a:t>
            </a:r>
          </a:p>
          <a:p>
            <a:r>
              <a:rPr lang="en-US" dirty="0" smtClean="0"/>
              <a:t>You will need to modify your PATH to access them</a:t>
            </a:r>
          </a:p>
          <a:p>
            <a:pPr lvl="1"/>
            <a:r>
              <a:rPr lang="en-US" dirty="0" smtClean="0"/>
              <a:t>Add the following line to ~/.</a:t>
            </a:r>
            <a:r>
              <a:rPr lang="en-US" dirty="0" err="1" smtClean="0"/>
              <a:t>bash_profile</a:t>
            </a:r>
            <a:endParaRPr lang="en-US" dirty="0" smtClean="0"/>
          </a:p>
          <a:p>
            <a:pPr marL="57150" indent="0" algn="ctr">
              <a:buNone/>
            </a:pPr>
            <a:endParaRPr lang="en-US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7150" indent="0" algn="ctr"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export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PATH=${PATH}:/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course/cs5600f14/bin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:/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course/cs5600f14/pintos/bin</a:t>
            </a:r>
          </a:p>
          <a:p>
            <a:pPr marL="57150" indent="0" algn="ctr">
              <a:buNone/>
            </a:pPr>
            <a:endParaRPr lang="en-US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/>
              <a:t>If ~/.</a:t>
            </a:r>
            <a:r>
              <a:rPr lang="en-US" dirty="0" err="1" smtClean="0"/>
              <a:t>bash_profile</a:t>
            </a:r>
            <a:r>
              <a:rPr lang="en-US" dirty="0" smtClean="0"/>
              <a:t> does not exist, create it</a:t>
            </a:r>
          </a:p>
          <a:p>
            <a:pPr lvl="1"/>
            <a:r>
              <a:rPr lang="en-US" dirty="0" smtClean="0"/>
              <a:t>Restart your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59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Pintos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project in this class corresponds to a particular directory</a:t>
            </a:r>
          </a:p>
          <a:p>
            <a:pPr marL="457200" lvl="1" indent="0">
              <a:buNone/>
            </a:pPr>
            <a:r>
              <a:rPr lang="en-US" dirty="0" smtClean="0"/>
              <a:t>Project 1: 	</a:t>
            </a:r>
            <a:r>
              <a:rPr lang="en-US" i="1" dirty="0" smtClean="0"/>
              <a:t>pintos/</a:t>
            </a:r>
            <a:r>
              <a:rPr lang="en-US" i="1" dirty="0" err="1" smtClean="0"/>
              <a:t>src</a:t>
            </a:r>
            <a:r>
              <a:rPr lang="en-US" i="1" dirty="0" smtClean="0"/>
              <a:t>/threads/</a:t>
            </a:r>
          </a:p>
          <a:p>
            <a:pPr marL="457200" lvl="1" indent="0">
              <a:buNone/>
            </a:pPr>
            <a:r>
              <a:rPr lang="en-US" dirty="0" smtClean="0"/>
              <a:t>Project 2:	</a:t>
            </a:r>
            <a:r>
              <a:rPr lang="en-US" i="1" dirty="0" smtClean="0"/>
              <a:t>pintos/</a:t>
            </a:r>
            <a:r>
              <a:rPr lang="en-US" i="1" dirty="0" err="1" smtClean="0"/>
              <a:t>src</a:t>
            </a:r>
            <a:r>
              <a:rPr lang="en-US" i="1" dirty="0" smtClean="0"/>
              <a:t>/</a:t>
            </a:r>
            <a:r>
              <a:rPr lang="en-US" i="1" dirty="0" err="1" smtClean="0"/>
              <a:t>userprog</a:t>
            </a:r>
            <a:r>
              <a:rPr lang="en-US" i="1" dirty="0" smtClean="0"/>
              <a:t>/</a:t>
            </a:r>
          </a:p>
          <a:p>
            <a:pPr marL="457200" lvl="1" indent="0">
              <a:buNone/>
            </a:pPr>
            <a:r>
              <a:rPr lang="en-US" dirty="0" smtClean="0"/>
              <a:t>Project 3:	</a:t>
            </a:r>
            <a:r>
              <a:rPr lang="en-US" i="1" dirty="0" smtClean="0"/>
              <a:t>pintos/</a:t>
            </a:r>
            <a:r>
              <a:rPr lang="en-US" i="1" dirty="0" err="1" smtClean="0"/>
              <a:t>src</a:t>
            </a:r>
            <a:r>
              <a:rPr lang="en-US" i="1" dirty="0" smtClean="0"/>
              <a:t>/</a:t>
            </a:r>
            <a:r>
              <a:rPr lang="en-US" i="1" dirty="0" err="1" smtClean="0"/>
              <a:t>vm</a:t>
            </a:r>
            <a:r>
              <a:rPr lang="en-US" i="1" dirty="0" smtClean="0"/>
              <a:t>/</a:t>
            </a:r>
          </a:p>
          <a:p>
            <a:pPr marL="457200" lvl="1" indent="0">
              <a:buNone/>
            </a:pPr>
            <a:r>
              <a:rPr lang="en-US" dirty="0" smtClean="0"/>
              <a:t>Project 4:	</a:t>
            </a:r>
            <a:r>
              <a:rPr lang="en-US" i="1" dirty="0" smtClean="0"/>
              <a:t>pintos/</a:t>
            </a:r>
            <a:r>
              <a:rPr lang="en-US" i="1" dirty="0" err="1" smtClean="0"/>
              <a:t>src</a:t>
            </a:r>
            <a:r>
              <a:rPr lang="en-US" i="1" dirty="0" smtClean="0"/>
              <a:t>/</a:t>
            </a:r>
            <a:r>
              <a:rPr lang="en-US" i="1" dirty="0" err="1" smtClean="0"/>
              <a:t>filesys</a:t>
            </a:r>
            <a:r>
              <a:rPr lang="en-US" i="1" dirty="0" smtClean="0"/>
              <a:t>/</a:t>
            </a:r>
          </a:p>
          <a:p>
            <a:pPr marL="514350" indent="-457200"/>
            <a:r>
              <a:rPr lang="en-US" dirty="0" smtClean="0"/>
              <a:t>Each directory includes a </a:t>
            </a:r>
            <a:r>
              <a:rPr lang="en-US" dirty="0" err="1" smtClean="0"/>
              <a:t>Makefile</a:t>
            </a:r>
            <a:r>
              <a:rPr lang="en-US" dirty="0" smtClean="0"/>
              <a:t>, and all necessary files to build Pintos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4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and Running Pintos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		$ cd ~/pintos/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/threads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		$ make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		$ cd build/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		$ pintos  -v  --  -q run alarm-single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 rot="5400000">
            <a:off x="2895225" y="3456217"/>
            <a:ext cx="391886" cy="707571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 rot="5400000">
            <a:off x="3665388" y="3622227"/>
            <a:ext cx="391888" cy="353785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5505261" y="2631438"/>
            <a:ext cx="391887" cy="2357131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283038" y="4434301"/>
            <a:ext cx="2296875" cy="1487527"/>
          </a:xfrm>
          <a:prstGeom prst="wedgeRectCallout">
            <a:avLst>
              <a:gd name="adj1" fmla="val 68365"/>
              <a:gd name="adj2" fmla="val -76372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Script to run Pintos in the QEMU simulator</a:t>
            </a:r>
            <a:endParaRPr lang="en-US" sz="2400" dirty="0"/>
          </a:p>
        </p:txBody>
      </p:sp>
      <p:sp>
        <p:nvSpPr>
          <p:cNvPr id="9" name="Rectangular Callout 8"/>
          <p:cNvSpPr/>
          <p:nvPr/>
        </p:nvSpPr>
        <p:spPr>
          <a:xfrm>
            <a:off x="2889787" y="4675554"/>
            <a:ext cx="2296875" cy="1005022"/>
          </a:xfrm>
          <a:prstGeom prst="wedgeRectCallout">
            <a:avLst>
              <a:gd name="adj1" fmla="val -7939"/>
              <a:gd name="adj2" fmla="val -111673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Parameters for the simulator</a:t>
            </a:r>
            <a:endParaRPr lang="en-US" sz="2400" dirty="0"/>
          </a:p>
        </p:txBody>
      </p:sp>
      <p:sp>
        <p:nvSpPr>
          <p:cNvPr id="10" name="Rectangular Callout 9"/>
          <p:cNvSpPr/>
          <p:nvPr/>
        </p:nvSpPr>
        <p:spPr>
          <a:xfrm>
            <a:off x="5502359" y="4675553"/>
            <a:ext cx="2389784" cy="1005022"/>
          </a:xfrm>
          <a:prstGeom prst="wedgeRectCallout">
            <a:avLst>
              <a:gd name="adj1" fmla="val -40736"/>
              <a:gd name="adj2" fmla="val -10517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Parameters for the Pintos kernel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205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Pintos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693" y="1569516"/>
            <a:ext cx="8502693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When you run </a:t>
            </a:r>
            <a:r>
              <a:rPr lang="en-US" i="1" dirty="0" smtClean="0"/>
              <a:t>make</a:t>
            </a:r>
            <a:r>
              <a:rPr lang="en-US" dirty="0" smtClean="0"/>
              <a:t>, you compile two things</a:t>
            </a:r>
          </a:p>
          <a:p>
            <a:pPr lvl="1"/>
            <a:r>
              <a:rPr lang="en-US" dirty="0" smtClean="0"/>
              <a:t>build/</a:t>
            </a:r>
            <a:r>
              <a:rPr lang="en-US" dirty="0" err="1" smtClean="0"/>
              <a:t>loader.bin</a:t>
            </a:r>
            <a:endParaRPr lang="en-US" dirty="0" smtClean="0"/>
          </a:p>
          <a:p>
            <a:pPr lvl="2"/>
            <a:r>
              <a:rPr lang="en-US" dirty="0" smtClean="0"/>
              <a:t>The Pintos </a:t>
            </a:r>
            <a:r>
              <a:rPr lang="en-US" dirty="0" err="1" smtClean="0"/>
              <a:t>bootloader</a:t>
            </a:r>
            <a:r>
              <a:rPr lang="en-US" dirty="0" smtClean="0"/>
              <a:t> (512 byte MBR image)</a:t>
            </a:r>
          </a:p>
          <a:p>
            <a:pPr lvl="2"/>
            <a:r>
              <a:rPr lang="en-US" dirty="0" smtClean="0"/>
              <a:t>Locates the kernel in the </a:t>
            </a:r>
            <a:r>
              <a:rPr lang="en-US" dirty="0" err="1" smtClean="0"/>
              <a:t>filesystem</a:t>
            </a:r>
            <a:r>
              <a:rPr lang="en-US" dirty="0" smtClean="0"/>
              <a:t>, loads it into memory, and executes it</a:t>
            </a:r>
          </a:p>
          <a:p>
            <a:pPr lvl="1"/>
            <a:r>
              <a:rPr lang="en-US" dirty="0" smtClean="0"/>
              <a:t>build/</a:t>
            </a:r>
            <a:r>
              <a:rPr lang="en-US" dirty="0" err="1" smtClean="0"/>
              <a:t>kernel.bin</a:t>
            </a:r>
            <a:endParaRPr lang="en-US" dirty="0" smtClean="0"/>
          </a:p>
          <a:p>
            <a:pPr lvl="2"/>
            <a:r>
              <a:rPr lang="en-US" dirty="0" smtClean="0"/>
              <a:t>The Pintos kernel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pintos</a:t>
            </a:r>
            <a:r>
              <a:rPr lang="en-US" dirty="0"/>
              <a:t> </a:t>
            </a:r>
            <a:r>
              <a:rPr lang="en-US" dirty="0" smtClean="0"/>
              <a:t>script automatically creates a file system image that includes the MBR and 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QEMU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5029"/>
          </a:xfrm>
        </p:spPr>
        <p:txBody>
          <a:bodyPr>
            <a:normAutofit/>
          </a:bodyPr>
          <a:lstStyle/>
          <a:p>
            <a:r>
              <a:rPr lang="en-US" dirty="0" smtClean="0"/>
              <a:t>Pintos could be run on an actual machine</a:t>
            </a:r>
          </a:p>
          <a:p>
            <a:pPr lvl="1"/>
            <a:r>
              <a:rPr lang="en-US" dirty="0" smtClean="0"/>
              <a:t>But that would require installing it, dual booting with another OS</a:t>
            </a:r>
          </a:p>
          <a:p>
            <a:pPr lvl="1"/>
            <a:r>
              <a:rPr lang="en-US" dirty="0" smtClean="0"/>
              <a:t>Debugging would be hard</a:t>
            </a:r>
          </a:p>
          <a:p>
            <a:r>
              <a:rPr lang="en-US" dirty="0" smtClean="0"/>
              <a:t>Instead, we will run Pintos inside QEMU</a:t>
            </a:r>
          </a:p>
          <a:p>
            <a:pPr lvl="1"/>
            <a:r>
              <a:rPr lang="en-US" dirty="0" smtClean="0"/>
              <a:t>QEMU is a machine emulator</a:t>
            </a:r>
          </a:p>
          <a:p>
            <a:pPr lvl="2"/>
            <a:r>
              <a:rPr lang="en-US" dirty="0" smtClean="0"/>
              <a:t>In our case, a 32-bit x86 CPU with basic devices</a:t>
            </a:r>
          </a:p>
          <a:p>
            <a:pPr lvl="1"/>
            <a:r>
              <a:rPr lang="en-US" dirty="0" smtClean="0"/>
              <a:t>Executes a BIOS, just like a real machine</a:t>
            </a:r>
          </a:p>
          <a:p>
            <a:pPr lvl="2"/>
            <a:r>
              <a:rPr lang="en-US" dirty="0" smtClean="0"/>
              <a:t>Loads </a:t>
            </a:r>
            <a:r>
              <a:rPr lang="en-US" dirty="0" err="1" smtClean="0"/>
              <a:t>bootloader</a:t>
            </a:r>
            <a:r>
              <a:rPr lang="en-US" dirty="0" smtClean="0"/>
              <a:t> from MBR of emulated disk drive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3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67844</TotalTime>
  <Words>2007</Words>
  <Application>Microsoft Office PowerPoint</Application>
  <PresentationFormat>On-screen Show (4:3)</PresentationFormat>
  <Paragraphs>450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Helvetica LT Std Light</vt:lpstr>
      <vt:lpstr>Wingdings</vt:lpstr>
      <vt:lpstr>Office Theme</vt:lpstr>
      <vt:lpstr>CS 5600 Computer Systems</vt:lpstr>
      <vt:lpstr>PowerPoint Presentation</vt:lpstr>
      <vt:lpstr>What is Pintos?</vt:lpstr>
      <vt:lpstr>Pintos Documentation</vt:lpstr>
      <vt:lpstr>Setting Up Your Environment</vt:lpstr>
      <vt:lpstr>Pintos Projects</vt:lpstr>
      <vt:lpstr>Building and Running Pintos</vt:lpstr>
      <vt:lpstr>Making Pintos</vt:lpstr>
      <vt:lpstr>QEMU</vt:lpstr>
      <vt:lpstr>PowerPoint Presentation</vt:lpstr>
      <vt:lpstr>Pintos Features</vt:lpstr>
      <vt:lpstr>Devices</vt:lpstr>
      <vt:lpstr>Standard Library</vt:lpstr>
      <vt:lpstr>Data Structures</vt:lpstr>
      <vt:lpstr>Tests</vt:lpstr>
      <vt:lpstr>PowerPoint Presentation</vt:lpstr>
      <vt:lpstr>Pintos Bootup Sequence</vt:lpstr>
      <vt:lpstr>PowerPoint Presentation</vt:lpstr>
      <vt:lpstr>Threads in Pintos</vt:lpstr>
      <vt:lpstr>Threading System</vt:lpstr>
      <vt:lpstr>Switching Threads</vt:lpstr>
      <vt:lpstr>Idle Thread</vt:lpstr>
      <vt:lpstr>PowerPoint Presentation</vt:lpstr>
      <vt:lpstr>Pintos Projects</vt:lpstr>
      <vt:lpstr>Project 1 Goals</vt:lpstr>
      <vt:lpstr>Goal 1: Fixing timer_sleep()</vt:lpstr>
      <vt:lpstr>Modifying timer_sleep()</vt:lpstr>
      <vt:lpstr>Modifying struct thread</vt:lpstr>
      <vt:lpstr>thread_sleep()</vt:lpstr>
      <vt:lpstr>Modifying schedule ()</vt:lpstr>
      <vt:lpstr>Better Implementation?</vt:lpstr>
      <vt:lpstr>Goal 2: Thread Priority</vt:lpstr>
      <vt:lpstr>Priority Scheduling Examples</vt:lpstr>
      <vt:lpstr>Priority Donation</vt:lpstr>
      <vt:lpstr>Overall File Modifications</vt:lpstr>
      <vt:lpstr>Advanced Scheduler? MLFQ?</vt:lpstr>
      <vt:lpstr>Grading</vt:lpstr>
      <vt:lpstr>Turning In Your Project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bowlinearl@live.com</cp:lastModifiedBy>
  <cp:revision>920</cp:revision>
  <cp:lastPrinted>2012-08-22T04:00:45Z</cp:lastPrinted>
  <dcterms:created xsi:type="dcterms:W3CDTF">2012-01-03T02:22:46Z</dcterms:created>
  <dcterms:modified xsi:type="dcterms:W3CDTF">2014-09-11T13:17:16Z</dcterms:modified>
</cp:coreProperties>
</file>