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4"/>
  </p:notesMasterIdLst>
  <p:handoutMasterIdLst>
    <p:handoutMasterId r:id="rId75"/>
  </p:handoutMasterIdLst>
  <p:sldIdLst>
    <p:sldId id="256" r:id="rId2"/>
    <p:sldId id="555" r:id="rId3"/>
    <p:sldId id="560" r:id="rId4"/>
    <p:sldId id="561" r:id="rId5"/>
    <p:sldId id="565" r:id="rId6"/>
    <p:sldId id="562" r:id="rId7"/>
    <p:sldId id="552" r:id="rId8"/>
    <p:sldId id="563" r:id="rId9"/>
    <p:sldId id="564" r:id="rId10"/>
    <p:sldId id="554" r:id="rId11"/>
    <p:sldId id="566" r:id="rId12"/>
    <p:sldId id="578" r:id="rId13"/>
    <p:sldId id="567" r:id="rId14"/>
    <p:sldId id="579" r:id="rId15"/>
    <p:sldId id="580" r:id="rId16"/>
    <p:sldId id="581" r:id="rId17"/>
    <p:sldId id="568" r:id="rId18"/>
    <p:sldId id="582" r:id="rId19"/>
    <p:sldId id="583" r:id="rId20"/>
    <p:sldId id="569" r:id="rId21"/>
    <p:sldId id="584" r:id="rId22"/>
    <p:sldId id="585" r:id="rId23"/>
    <p:sldId id="586" r:id="rId24"/>
    <p:sldId id="587" r:id="rId25"/>
    <p:sldId id="556" r:id="rId26"/>
    <p:sldId id="589" r:id="rId27"/>
    <p:sldId id="588" r:id="rId28"/>
    <p:sldId id="570" r:id="rId29"/>
    <p:sldId id="604" r:id="rId30"/>
    <p:sldId id="571" r:id="rId31"/>
    <p:sldId id="592" r:id="rId32"/>
    <p:sldId id="593" r:id="rId33"/>
    <p:sldId id="572" r:id="rId34"/>
    <p:sldId id="594" r:id="rId35"/>
    <p:sldId id="596" r:id="rId36"/>
    <p:sldId id="597" r:id="rId37"/>
    <p:sldId id="598" r:id="rId38"/>
    <p:sldId id="599" r:id="rId39"/>
    <p:sldId id="602" r:id="rId40"/>
    <p:sldId id="603" r:id="rId41"/>
    <p:sldId id="600" r:id="rId42"/>
    <p:sldId id="601" r:id="rId43"/>
    <p:sldId id="590" r:id="rId44"/>
    <p:sldId id="591" r:id="rId45"/>
    <p:sldId id="557" r:id="rId46"/>
    <p:sldId id="605" r:id="rId47"/>
    <p:sldId id="573" r:id="rId48"/>
    <p:sldId id="606" r:id="rId49"/>
    <p:sldId id="607" r:id="rId50"/>
    <p:sldId id="574" r:id="rId51"/>
    <p:sldId id="608" r:id="rId52"/>
    <p:sldId id="609" r:id="rId53"/>
    <p:sldId id="558" r:id="rId54"/>
    <p:sldId id="610" r:id="rId55"/>
    <p:sldId id="617" r:id="rId56"/>
    <p:sldId id="611" r:id="rId57"/>
    <p:sldId id="615" r:id="rId58"/>
    <p:sldId id="612" r:id="rId59"/>
    <p:sldId id="614" r:id="rId60"/>
    <p:sldId id="620" r:id="rId61"/>
    <p:sldId id="618" r:id="rId62"/>
    <p:sldId id="624" r:id="rId63"/>
    <p:sldId id="619" r:id="rId64"/>
    <p:sldId id="625" r:id="rId65"/>
    <p:sldId id="559" r:id="rId66"/>
    <p:sldId id="626" r:id="rId67"/>
    <p:sldId id="621" r:id="rId68"/>
    <p:sldId id="627" r:id="rId69"/>
    <p:sldId id="628" r:id="rId70"/>
    <p:sldId id="622" r:id="rId71"/>
    <p:sldId id="630" r:id="rId72"/>
    <p:sldId id="623" r:id="rId7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Actual and Estimated CPU Burst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True CPU Burst Length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Sheet1!$B$1:$I$1</c:f>
              <c:numCache>
                <c:formatCode>General</c:formatCode>
                <c:ptCount val="8"/>
                <c:pt idx="1">
                  <c:v>6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Estimated Burst Length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Sheet1!$B$2:$I$2</c:f>
              <c:numCache>
                <c:formatCode>General</c:formatCode>
                <c:ptCount val="8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</c:numCache>
            </c:numRef>
          </c:val>
          <c:smooth val="1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390352"/>
        <c:axId val="209390744"/>
      </c:lineChart>
      <c:catAx>
        <c:axId val="20939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90744"/>
        <c:crosses val="autoZero"/>
        <c:auto val="1"/>
        <c:lblAlgn val="ctr"/>
        <c:lblOffset val="100"/>
        <c:noMultiLvlLbl val="0"/>
      </c:catAx>
      <c:valAx>
        <c:axId val="20939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Burst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9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07745421964952"/>
          <c:y val="0.81534362696968465"/>
          <c:w val="0.60660797209793982"/>
          <c:h val="4.5967277845120245E-2"/>
        </c:manualLayout>
      </c:layout>
      <c:overlay val="1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6: Process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Scheduling Basics</a:t>
            </a:r>
          </a:p>
          <a:p>
            <a:r>
              <a:rPr lang="en-US" sz="4400" dirty="0" smtClean="0"/>
              <a:t>Simple Schedulers</a:t>
            </a:r>
          </a:p>
          <a:p>
            <a:r>
              <a:rPr lang="en-US" sz="4400" dirty="0" smtClean="0"/>
              <a:t>Priority Schedulers</a:t>
            </a:r>
          </a:p>
          <a:p>
            <a:r>
              <a:rPr lang="en-US" sz="4400" dirty="0" smtClean="0"/>
              <a:t>Fair Share Schedulers</a:t>
            </a:r>
          </a:p>
          <a:p>
            <a:r>
              <a:rPr lang="en-US" sz="4400" dirty="0" smtClean="0"/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Come, First Serve 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53" y="1347716"/>
            <a:ext cx="8229600" cy="1798093"/>
          </a:xfrm>
        </p:spPr>
        <p:txBody>
          <a:bodyPr/>
          <a:lstStyle/>
          <a:p>
            <a:r>
              <a:rPr lang="en-US" dirty="0" smtClean="0"/>
              <a:t>Simple scheduler</a:t>
            </a:r>
          </a:p>
          <a:p>
            <a:pPr lvl="1"/>
            <a:r>
              <a:rPr lang="en-US" dirty="0" smtClean="0"/>
              <a:t>Processes stored in a FIFO queue</a:t>
            </a:r>
          </a:p>
          <a:p>
            <a:pPr lvl="1"/>
            <a:r>
              <a:rPr lang="en-US" dirty="0" smtClean="0"/>
              <a:t>Served in order of arrival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39298"/>
              </p:ext>
            </p:extLst>
          </p:nvPr>
        </p:nvGraphicFramePr>
        <p:xfrm>
          <a:off x="329821" y="3099179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92304" y="3807725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08459" y="3807725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972566" y="3807725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0736" y="428539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86283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50390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9107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4852" y="5001904"/>
            <a:ext cx="8569493" cy="1856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Turnaround time = completion time - arrival time </a:t>
            </a:r>
          </a:p>
          <a:p>
            <a:pPr lvl="1"/>
            <a:r>
              <a:rPr lang="en-US" dirty="0" smtClean="0"/>
              <a:t>P1 = 24; P2 = 27; P3 = 30</a:t>
            </a:r>
          </a:p>
          <a:p>
            <a:pPr lvl="1"/>
            <a:r>
              <a:rPr lang="en-US" dirty="0" smtClean="0"/>
              <a:t>Average turnaround time: (0 + 24 + 27) / 3 = 27</a:t>
            </a:r>
          </a:p>
        </p:txBody>
      </p:sp>
    </p:spTree>
    <p:extLst>
      <p:ext uri="{BB962C8B-B14F-4D97-AF65-F5344CB8AC3E}">
        <p14:creationId xmlns:p14="http://schemas.microsoft.com/office/powerpoint/2010/main" val="1861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53" y="0"/>
            <a:ext cx="8229600" cy="1143000"/>
          </a:xfrm>
        </p:spPr>
        <p:txBody>
          <a:bodyPr/>
          <a:lstStyle/>
          <a:p>
            <a:r>
              <a:rPr lang="en-US" dirty="0" smtClean="0"/>
              <a:t>The Convoy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020160"/>
            <a:ext cx="8802805" cy="740391"/>
          </a:xfrm>
        </p:spPr>
        <p:txBody>
          <a:bodyPr/>
          <a:lstStyle/>
          <a:p>
            <a:r>
              <a:rPr lang="en-US" dirty="0" smtClean="0"/>
              <a:t>FCFS scheduler, but the arrival order has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0518" y="2142669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92304" y="2142669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6411" y="2142669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0736" y="262034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99155" y="26203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3262" y="26203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9107" y="262034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7420" y="3500620"/>
            <a:ext cx="8966579" cy="335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Turnaround time: P1 = 30; P2 =3; P3 = 6</a:t>
            </a:r>
          </a:p>
          <a:p>
            <a:pPr lvl="1"/>
            <a:r>
              <a:rPr lang="en-US" dirty="0" smtClean="0"/>
              <a:t>Average turnaround time: (30 + 3 + 6) / 3 = 13</a:t>
            </a:r>
          </a:p>
          <a:p>
            <a:pPr lvl="1"/>
            <a:r>
              <a:rPr lang="en-US" dirty="0" smtClean="0"/>
              <a:t>Much better than the previous arrival order!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Convoy effect </a:t>
            </a:r>
            <a:r>
              <a:rPr lang="en-US" dirty="0" smtClean="0"/>
              <a:t>(a.k.a. </a:t>
            </a:r>
            <a:r>
              <a:rPr lang="en-US" dirty="0" smtClean="0">
                <a:solidFill>
                  <a:schemeClr val="accent1"/>
                </a:solidFill>
              </a:rPr>
              <a:t>head-of-line blocking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Long process can impede short processes</a:t>
            </a:r>
          </a:p>
          <a:p>
            <a:pPr lvl="1"/>
            <a:r>
              <a:rPr lang="en-US" dirty="0" smtClean="0"/>
              <a:t>E.g.: CPU bound process followed by I/O bound process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8228"/>
              </p:ext>
            </p:extLst>
          </p:nvPr>
        </p:nvGraphicFramePr>
        <p:xfrm>
          <a:off x="500418" y="1645693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2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7" y="0"/>
            <a:ext cx="8229600" cy="1143000"/>
          </a:xfrm>
        </p:spPr>
        <p:txBody>
          <a:bodyPr/>
          <a:lstStyle/>
          <a:p>
            <a:r>
              <a:rPr lang="en-US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732" y="1132764"/>
            <a:ext cx="8229600" cy="1740090"/>
          </a:xfrm>
        </p:spPr>
        <p:txBody>
          <a:bodyPr/>
          <a:lstStyle/>
          <a:p>
            <a:r>
              <a:rPr lang="en-US" dirty="0" smtClean="0"/>
              <a:t>Schedule processes based on the length of their next CPU burst time</a:t>
            </a:r>
          </a:p>
          <a:p>
            <a:pPr lvl="1"/>
            <a:r>
              <a:rPr lang="en-US" dirty="0" smtClean="0"/>
              <a:t>Shortest processes go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94913"/>
              </p:ext>
            </p:extLst>
          </p:nvPr>
        </p:nvGraphicFramePr>
        <p:xfrm>
          <a:off x="459474" y="2846620"/>
          <a:ext cx="24884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727965"/>
                <a:gridCol w="8120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96720" y="3489107"/>
            <a:ext cx="1321559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3066" y="3489136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07173" y="3489136"/>
            <a:ext cx="108954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51498" y="396680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49917" y="3966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9465" y="3966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6103" y="396677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118279" y="3489136"/>
            <a:ext cx="150125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2643" y="3966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0732" y="5117910"/>
            <a:ext cx="8229600" cy="1740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turnaround time: (3 + 16 + 9 + 0) / 4 = 7</a:t>
            </a:r>
          </a:p>
          <a:p>
            <a:r>
              <a:rPr lang="en-US" dirty="0" smtClean="0"/>
              <a:t>SJF is </a:t>
            </a:r>
            <a:r>
              <a:rPr lang="en-US" dirty="0" smtClean="0">
                <a:solidFill>
                  <a:schemeClr val="accent1"/>
                </a:solidFill>
              </a:rPr>
              <a:t>optimal</a:t>
            </a:r>
            <a:r>
              <a:rPr lang="en-US" dirty="0" smtClean="0"/>
              <a:t>: guarantees minimum average wait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Next CPU Burst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98896"/>
            <a:ext cx="8823278" cy="5336274"/>
          </a:xfrm>
        </p:spPr>
        <p:txBody>
          <a:bodyPr/>
          <a:lstStyle/>
          <a:p>
            <a:r>
              <a:rPr lang="en-US" dirty="0" smtClean="0"/>
              <a:t>Problem: future CPU burst times may be unknown</a:t>
            </a:r>
          </a:p>
          <a:p>
            <a:r>
              <a:rPr lang="en-US" dirty="0" smtClean="0"/>
              <a:t>Solution: estimate the next burst time based on previous burst lengths</a:t>
            </a:r>
          </a:p>
          <a:p>
            <a:pPr lvl="1"/>
            <a:r>
              <a:rPr lang="en-US" dirty="0" smtClean="0"/>
              <a:t>Assumes process behavior is not highly variable</a:t>
            </a:r>
          </a:p>
          <a:p>
            <a:pPr lvl="1"/>
            <a:r>
              <a:rPr lang="en-US" dirty="0" smtClean="0"/>
              <a:t>Use exponential averaging</a:t>
            </a:r>
          </a:p>
          <a:p>
            <a:pPr lvl="2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– measured length of the n</a:t>
            </a:r>
            <a:r>
              <a:rPr lang="en-US" baseline="30000" dirty="0" smtClean="0"/>
              <a:t>th</a:t>
            </a:r>
            <a:r>
              <a:rPr lang="en-US" dirty="0" smtClean="0"/>
              <a:t> CPU burst</a:t>
            </a:r>
          </a:p>
          <a:p>
            <a:pPr lvl="2"/>
            <a:r>
              <a:rPr lang="en-US" dirty="0" smtClean="0"/>
              <a:t>τ</a:t>
            </a:r>
            <a:r>
              <a:rPr lang="en-US" baseline="-25000" dirty="0" smtClean="0"/>
              <a:t>n+1</a:t>
            </a:r>
            <a:r>
              <a:rPr lang="en-US" dirty="0" smtClean="0"/>
              <a:t> – predicted value for n+1</a:t>
            </a:r>
            <a:r>
              <a:rPr lang="en-US" baseline="30000" dirty="0" smtClean="0"/>
              <a:t>th</a:t>
            </a:r>
            <a:r>
              <a:rPr lang="en-US" dirty="0" smtClean="0"/>
              <a:t> CPU burst</a:t>
            </a:r>
          </a:p>
          <a:p>
            <a:pPr lvl="2"/>
            <a:r>
              <a:rPr lang="en-US" dirty="0" smtClean="0"/>
              <a:t>α – weight of current and previous measurements (0 </a:t>
            </a:r>
            <a:r>
              <a:rPr lang="en-US" dirty="0"/>
              <a:t>≤</a:t>
            </a:r>
            <a:r>
              <a:rPr lang="en-US" dirty="0" smtClean="0"/>
              <a:t> α </a:t>
            </a:r>
            <a:r>
              <a:rPr lang="en-US" dirty="0"/>
              <a:t>≤</a:t>
            </a:r>
            <a:r>
              <a:rPr lang="en-US" dirty="0" smtClean="0"/>
              <a:t> 1)</a:t>
            </a:r>
          </a:p>
          <a:p>
            <a:pPr lvl="2"/>
            <a:r>
              <a:rPr lang="en-US" dirty="0" smtClean="0"/>
              <a:t>τ</a:t>
            </a:r>
            <a:r>
              <a:rPr lang="en-US" baseline="-25000" dirty="0" smtClean="0"/>
              <a:t>n+1</a:t>
            </a:r>
            <a:r>
              <a:rPr lang="en-US" dirty="0" smtClean="0"/>
              <a:t> = α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+ (1 – α)</a:t>
            </a:r>
            <a:r>
              <a:rPr lang="en-US" dirty="0"/>
              <a:t> </a:t>
            </a:r>
            <a:r>
              <a:rPr lang="en-US" dirty="0" err="1" smtClean="0"/>
              <a:t>τ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Typically, α =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059522"/>
              </p:ext>
            </p:extLst>
          </p:nvPr>
        </p:nvGraphicFramePr>
        <p:xfrm>
          <a:off x="152399" y="312616"/>
          <a:ext cx="8845225" cy="604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7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Arrival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53" y="1600201"/>
            <a:ext cx="8229600" cy="678976"/>
          </a:xfrm>
        </p:spPr>
        <p:txBody>
          <a:bodyPr/>
          <a:lstStyle/>
          <a:p>
            <a:r>
              <a:rPr lang="en-US" dirty="0" smtClean="0"/>
              <a:t>SJF scheduler, CPU burst lengths are 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7873"/>
              </p:ext>
            </p:extLst>
          </p:nvPr>
        </p:nvGraphicFramePr>
        <p:xfrm>
          <a:off x="329821" y="2369024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92304" y="3077570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408459" y="307757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972566" y="307757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0736" y="355524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186283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750390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27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9107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4853" y="4352499"/>
            <a:ext cx="8229600" cy="223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 must choose from available processes</a:t>
            </a:r>
          </a:p>
          <a:p>
            <a:pPr lvl="1"/>
            <a:r>
              <a:rPr lang="en-US" dirty="0" smtClean="0"/>
              <a:t>Can lead to head-of-line blocking</a:t>
            </a:r>
          </a:p>
          <a:p>
            <a:pPr lvl="1"/>
            <a:r>
              <a:rPr lang="en-US" dirty="0" smtClean="0"/>
              <a:t>Average turnaround time: (24 + 25 + 27) / 3 = 25.3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Time-To-Completion First (STCF)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57" y="1081585"/>
            <a:ext cx="8229600" cy="1729854"/>
          </a:xfrm>
        </p:spPr>
        <p:txBody>
          <a:bodyPr/>
          <a:lstStyle/>
          <a:p>
            <a:r>
              <a:rPr lang="en-US" dirty="0" smtClean="0"/>
              <a:t>Also known as Preemptive SJF (PSJF)</a:t>
            </a:r>
          </a:p>
          <a:p>
            <a:pPr lvl="1"/>
            <a:r>
              <a:rPr lang="en-US" dirty="0" smtClean="0"/>
              <a:t>Processes with long bursts can be context switched out in favor or short processes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74942"/>
              </p:ext>
            </p:extLst>
          </p:nvPr>
        </p:nvGraphicFramePr>
        <p:xfrm>
          <a:off x="241110" y="2717034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7457" y="3425580"/>
            <a:ext cx="56865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6115" y="342558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70222" y="342558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5889" y="390325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48860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967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84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34329" y="3425580"/>
            <a:ext cx="296832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5090" y="390552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8060" y="4681174"/>
            <a:ext cx="8229600" cy="2129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Turnaround time: P1 = 30; P2 = 3; P3 = 5</a:t>
            </a:r>
          </a:p>
          <a:p>
            <a:pPr lvl="1"/>
            <a:r>
              <a:rPr lang="en-US" dirty="0" smtClean="0"/>
              <a:t>Average turnaround time: (30 + 3 + 5) / 3 = 12.7</a:t>
            </a:r>
          </a:p>
          <a:p>
            <a:r>
              <a:rPr lang="en-US" dirty="0" smtClean="0"/>
              <a:t>STCF is also </a:t>
            </a:r>
            <a:r>
              <a:rPr lang="en-US" dirty="0" smtClean="0">
                <a:solidFill>
                  <a:schemeClr val="accent1"/>
                </a:solidFill>
              </a:rPr>
              <a:t>optimal</a:t>
            </a:r>
          </a:p>
          <a:p>
            <a:pPr lvl="1"/>
            <a:r>
              <a:rPr lang="en-US" dirty="0" smtClean="0"/>
              <a:t>Assuming you know future CPU burst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600200"/>
            <a:ext cx="8802806" cy="4525963"/>
          </a:xfrm>
        </p:spPr>
        <p:txBody>
          <a:bodyPr/>
          <a:lstStyle/>
          <a:p>
            <a:r>
              <a:rPr lang="en-US" dirty="0" smtClean="0"/>
              <a:t>Imagine you are typing/clicking in a desktop app</a:t>
            </a:r>
          </a:p>
          <a:p>
            <a:pPr lvl="1"/>
            <a:r>
              <a:rPr lang="en-US" dirty="0" smtClean="0"/>
              <a:t>You don’t care about turnaround time</a:t>
            </a:r>
          </a:p>
          <a:p>
            <a:pPr lvl="1"/>
            <a:r>
              <a:rPr lang="en-US" dirty="0" smtClean="0"/>
              <a:t>What you care about is </a:t>
            </a:r>
            <a:r>
              <a:rPr lang="en-US" dirty="0" smtClean="0">
                <a:solidFill>
                  <a:schemeClr val="accent1"/>
                </a:solidFill>
              </a:rPr>
              <a:t>responsiveness</a:t>
            </a:r>
          </a:p>
          <a:p>
            <a:pPr lvl="2"/>
            <a:r>
              <a:rPr lang="en-US" dirty="0" smtClean="0"/>
              <a:t>E.g. if you start typing but the app doesn’t show the text for 10 seconds, you’ll become frustrated </a:t>
            </a:r>
          </a:p>
          <a:p>
            <a:r>
              <a:rPr lang="en-US" dirty="0" smtClean="0"/>
              <a:t>Response time = first run time –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vs. Turnaround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Assume an STCF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96105"/>
              </p:ext>
            </p:extLst>
          </p:nvPr>
        </p:nvGraphicFramePr>
        <p:xfrm>
          <a:off x="241110" y="2482638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7457" y="3191184"/>
            <a:ext cx="13542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5889" y="366885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7913" y="3671131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6187" y="36688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391722" y="3191184"/>
            <a:ext cx="153110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922826" y="3191184"/>
            <a:ext cx="168553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0650" y="36688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618630"/>
            <a:ext cx="8650406" cy="155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Avg. turnaround time: (6 + 14 + 24) / 3 = 14.7</a:t>
            </a:r>
          </a:p>
          <a:p>
            <a:r>
              <a:rPr lang="en-US" dirty="0" smtClean="0"/>
              <a:t>Avg. response time: (0 + 6 + 14) / 3 = 6.7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Scheduling Basics</a:t>
            </a:r>
          </a:p>
          <a:p>
            <a:r>
              <a:rPr lang="en-US" sz="4400" dirty="0" smtClean="0"/>
              <a:t>Simple Schedulers</a:t>
            </a:r>
          </a:p>
          <a:p>
            <a:r>
              <a:rPr lang="en-US" sz="4400" dirty="0" smtClean="0"/>
              <a:t>Priority Schedulers</a:t>
            </a:r>
          </a:p>
          <a:p>
            <a:r>
              <a:rPr lang="en-US" sz="4400" dirty="0" smtClean="0"/>
              <a:t>Fair Share Schedulers</a:t>
            </a:r>
          </a:p>
          <a:p>
            <a:r>
              <a:rPr lang="en-US" sz="4400" dirty="0" smtClean="0"/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 (</a:t>
            </a:r>
            <a:r>
              <a:rPr lang="en-US" dirty="0" err="1" smtClean="0"/>
              <a:t>a.k.a</a:t>
            </a:r>
            <a:r>
              <a:rPr lang="en-US" dirty="0" smtClean="0"/>
              <a:t> time slicing) scheduler is designed to reduce response times</a:t>
            </a:r>
          </a:p>
          <a:p>
            <a:pPr lvl="1"/>
            <a:r>
              <a:rPr lang="en-US" dirty="0" smtClean="0"/>
              <a:t>RR runs jobs for a </a:t>
            </a:r>
            <a:r>
              <a:rPr lang="en-US" dirty="0" smtClean="0">
                <a:solidFill>
                  <a:schemeClr val="accent1"/>
                </a:solidFill>
              </a:rPr>
              <a:t>time slice </a:t>
            </a:r>
            <a:r>
              <a:rPr lang="en-US" dirty="0" smtClean="0"/>
              <a:t>(a.k.a. scheduling quantum)</a:t>
            </a:r>
          </a:p>
          <a:p>
            <a:pPr lvl="1"/>
            <a:r>
              <a:rPr lang="en-US" dirty="0" smtClean="0"/>
              <a:t>Size of time slice is some multiple of the timer-interrupt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3" y="170597"/>
            <a:ext cx="5030022" cy="1143000"/>
          </a:xfrm>
        </p:spPr>
        <p:txBody>
          <a:bodyPr/>
          <a:lstStyle/>
          <a:p>
            <a:r>
              <a:rPr lang="en-US" dirty="0" smtClean="0"/>
              <a:t>RR vs. STCF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52104"/>
              </p:ext>
            </p:extLst>
          </p:nvPr>
        </p:nvGraphicFramePr>
        <p:xfrm>
          <a:off x="5879911" y="211541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/>
                <a:gridCol w="832512"/>
                <a:gridCol w="859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48436" y="2280411"/>
            <a:ext cx="13542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6868" y="275808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45446" y="275580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61777" y="2755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402701" y="2278136"/>
            <a:ext cx="182452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227222" y="2278136"/>
            <a:ext cx="22567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2517" y="2755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63949" y="3245663"/>
            <a:ext cx="6680577" cy="725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turnaround time: (6 + 14 + 24) / 3 = </a:t>
            </a:r>
            <a:r>
              <a:rPr lang="en-US" b="1" dirty="0">
                <a:solidFill>
                  <a:schemeClr val="accent1"/>
                </a:solidFill>
              </a:rPr>
              <a:t>14.7</a:t>
            </a:r>
          </a:p>
          <a:p>
            <a:r>
              <a:rPr lang="en-US" dirty="0"/>
              <a:t>Avg. response time: (0 + 6 + 14) / 3 = </a:t>
            </a:r>
            <a:r>
              <a:rPr lang="en-US" b="1" dirty="0">
                <a:solidFill>
                  <a:schemeClr val="accent2"/>
                </a:solidFill>
              </a:rPr>
              <a:t>6.7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1088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4767" y="493867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9303" y="493867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2333" y="5540991"/>
            <a:ext cx="8298276" cy="1125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 second time slices</a:t>
            </a:r>
          </a:p>
          <a:p>
            <a:r>
              <a:rPr lang="en-US" dirty="0" smtClean="0"/>
              <a:t>Avg. turnaround time: (14 + 20 + 24) / 3 = </a:t>
            </a:r>
            <a:r>
              <a:rPr lang="en-US" b="1" dirty="0" smtClean="0">
                <a:solidFill>
                  <a:schemeClr val="accent2"/>
                </a:solidFill>
              </a:rPr>
              <a:t>19.3</a:t>
            </a:r>
          </a:p>
          <a:p>
            <a:r>
              <a:rPr lang="en-US" dirty="0" smtClean="0"/>
              <a:t>Avg. response time: (0 + 2 + 4) / 3 = </a:t>
            </a:r>
            <a:r>
              <a:rPr lang="en-US" b="1" dirty="0" smtClean="0">
                <a:solidFill>
                  <a:schemeClr val="accent1"/>
                </a:solidFill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6655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92222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7789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83356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429107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74674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20241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65808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11375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569429" y="4472487"/>
            <a:ext cx="88972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76212" y="493867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220642" y="4938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76313" y="4938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7062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457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024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591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90377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341594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239686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3427" y="4183039"/>
            <a:ext cx="854349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358" y="2783998"/>
            <a:ext cx="876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STCF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6531" y="5461234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RR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37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3" y="56274"/>
            <a:ext cx="8229600" cy="1143000"/>
          </a:xfrm>
        </p:spPr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75545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4246" y="1598985"/>
            <a:ext cx="4517408" cy="3696346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Excellent response times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process and time slice of </a:t>
            </a:r>
            <a:r>
              <a:rPr lang="en-US" i="1" dirty="0" smtClean="0"/>
              <a:t>Q</a:t>
            </a:r>
            <a:r>
              <a:rPr lang="en-US" dirty="0" smtClean="0"/>
              <a:t>…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-1)/</a:t>
            </a:r>
            <a:r>
              <a:rPr lang="en-US" i="1" dirty="0" smtClean="0"/>
              <a:t>Q </a:t>
            </a:r>
            <a:r>
              <a:rPr lang="en-US" dirty="0" smtClean="0"/>
              <a:t>time slices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Achieves fairness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Each process receives 1/</a:t>
            </a:r>
            <a:r>
              <a:rPr lang="en-US" i="1" dirty="0" smtClean="0"/>
              <a:t>N</a:t>
            </a:r>
            <a:r>
              <a:rPr lang="en-US" dirty="0" smtClean="0"/>
              <a:t> CPU time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Worst possible turnaround times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 is large </a:t>
            </a:r>
            <a:r>
              <a:rPr lang="en-US" dirty="0" smtClean="0">
                <a:sym typeface="Wingdings" panose="05000000000000000000" pitchFamily="2" charset="2"/>
              </a:rPr>
              <a:t> FIFO behavior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47641" y="975545"/>
            <a:ext cx="4041775" cy="639762"/>
          </a:xfrm>
        </p:spPr>
        <p:txBody>
          <a:bodyPr/>
          <a:lstStyle/>
          <a:p>
            <a:pPr algn="ctr"/>
            <a:r>
              <a:rPr lang="en-US" sz="2800" dirty="0" smtClean="0"/>
              <a:t>STCF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00129" y="1576316"/>
            <a:ext cx="3618687" cy="3841845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Achieves optimal, low turnaround times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Bad response times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Inherently unfair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Short jobs finish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47322" y="1057701"/>
            <a:ext cx="0" cy="423763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370" y="5418160"/>
            <a:ext cx="8488906" cy="1282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Optimizing for turnaround or response time is a trade-off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Achieving both requires more sophisticated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Time Slice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203"/>
          </a:xfrm>
        </p:spPr>
        <p:txBody>
          <a:bodyPr/>
          <a:lstStyle/>
          <a:p>
            <a:r>
              <a:rPr lang="en-US" dirty="0" smtClean="0"/>
              <a:t>Smaller time slices = faster response times</a:t>
            </a:r>
          </a:p>
          <a:p>
            <a:r>
              <a:rPr lang="en-US" dirty="0"/>
              <a:t>S</a:t>
            </a:r>
            <a:r>
              <a:rPr lang="en-US" dirty="0" smtClean="0"/>
              <a:t>o why not select a very tiny time slice?</a:t>
            </a:r>
          </a:p>
          <a:p>
            <a:pPr lvl="1"/>
            <a:r>
              <a:rPr lang="en-US" dirty="0" smtClean="0"/>
              <a:t>E.g. 1µs</a:t>
            </a:r>
          </a:p>
          <a:p>
            <a:r>
              <a:rPr lang="en-US" dirty="0" smtClean="0"/>
              <a:t>Context switching overhead</a:t>
            </a:r>
          </a:p>
          <a:p>
            <a:pPr lvl="1"/>
            <a:r>
              <a:rPr lang="en-US" dirty="0" smtClean="0"/>
              <a:t>Each context switch wastes CPU time (~10µs)</a:t>
            </a:r>
          </a:p>
          <a:p>
            <a:pPr lvl="1"/>
            <a:r>
              <a:rPr lang="en-US" dirty="0" smtClean="0"/>
              <a:t>If time slice is too short, context switch overhead will dominate overall performance</a:t>
            </a:r>
          </a:p>
          <a:p>
            <a:r>
              <a:rPr lang="en-US" dirty="0" smtClean="0"/>
              <a:t>This results in another tradeoff</a:t>
            </a:r>
          </a:p>
          <a:p>
            <a:pPr lvl="1"/>
            <a:r>
              <a:rPr lang="en-US" dirty="0" smtClean="0"/>
              <a:t>Typical time slices are between 1ms and 100ms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00200"/>
            <a:ext cx="8802806" cy="12180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incorporate I/O waits into the scheduler?</a:t>
            </a:r>
          </a:p>
          <a:p>
            <a:pPr lvl="1"/>
            <a:r>
              <a:rPr lang="en-US" sz="2400" dirty="0" smtClean="0"/>
              <a:t>Treat time in-between I/O waits as CPU burst 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07517"/>
              </p:ext>
            </p:extLst>
          </p:nvPr>
        </p:nvGraphicFramePr>
        <p:xfrm>
          <a:off x="3503478" y="3047224"/>
          <a:ext cx="412669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35"/>
                <a:gridCol w="852585"/>
                <a:gridCol w="732799"/>
                <a:gridCol w="698202"/>
                <a:gridCol w="901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9401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1123" y="575755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90091" y="575755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847346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23115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060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29533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35214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9281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7226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35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05171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40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2745291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643236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4535567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5433512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331457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7229402" y="4820509"/>
            <a:ext cx="89794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847346" y="5325477"/>
            <a:ext cx="897945" cy="4776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38832" y="48592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8832" y="5397929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3645331" y="5325477"/>
            <a:ext cx="897945" cy="4776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5433512" y="5325477"/>
            <a:ext cx="897945" cy="4776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7229402" y="5320367"/>
            <a:ext cx="897945" cy="4776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8127348" y="4820509"/>
            <a:ext cx="448972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6027" y="57575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42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438212" y="3209052"/>
            <a:ext cx="170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STCF Scheduler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29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Scheduling Basics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Simple Schedulers</a:t>
            </a:r>
          </a:p>
          <a:p>
            <a:r>
              <a:rPr lang="en-US" sz="4400" dirty="0" smtClean="0"/>
              <a:t>Priority Schedulers</a:t>
            </a:r>
          </a:p>
          <a:p>
            <a:r>
              <a:rPr lang="en-US" sz="4400" dirty="0" smtClean="0"/>
              <a:t>Fair Share Schedulers</a:t>
            </a:r>
          </a:p>
          <a:p>
            <a:r>
              <a:rPr lang="en-US" sz="4400" dirty="0" smtClean="0"/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00200"/>
            <a:ext cx="8618561" cy="50257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Introduced two different types of schedulers</a:t>
            </a:r>
          </a:p>
          <a:p>
            <a:pPr lvl="1"/>
            <a:r>
              <a:rPr lang="en-US" dirty="0" smtClean="0"/>
              <a:t>SJF/STCF: optimal turnaround time</a:t>
            </a:r>
          </a:p>
          <a:p>
            <a:pPr lvl="1"/>
            <a:r>
              <a:rPr lang="en-US" dirty="0" smtClean="0"/>
              <a:t>RR: fast response time</a:t>
            </a:r>
          </a:p>
          <a:p>
            <a:r>
              <a:rPr lang="en-US" dirty="0" smtClean="0"/>
              <a:t>Open problems:</a:t>
            </a:r>
          </a:p>
          <a:p>
            <a:pPr lvl="1"/>
            <a:r>
              <a:rPr lang="en-US" dirty="0" smtClean="0"/>
              <a:t>Ideally, we want fast response time and turnaround</a:t>
            </a:r>
          </a:p>
          <a:p>
            <a:pPr lvl="2"/>
            <a:r>
              <a:rPr lang="en-US" dirty="0" smtClean="0"/>
              <a:t>E.g. a desktop computer can run interactive and CPU bound processes at the same time</a:t>
            </a:r>
          </a:p>
          <a:p>
            <a:pPr lvl="1"/>
            <a:r>
              <a:rPr lang="en-US" dirty="0" smtClean="0"/>
              <a:t>SJF/STCF require knowledge about burst times</a:t>
            </a:r>
          </a:p>
          <a:p>
            <a:r>
              <a:rPr lang="en-US" dirty="0" smtClean="0"/>
              <a:t>Both problems can be solved by using </a:t>
            </a:r>
            <a:r>
              <a:rPr lang="en-US" dirty="0" smtClean="0">
                <a:solidFill>
                  <a:schemeClr val="accent1"/>
                </a:solidFill>
              </a:rPr>
              <a:t>prioritization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5" y="1600200"/>
            <a:ext cx="8598089" cy="4998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already seen examples of priority schedulers</a:t>
            </a:r>
          </a:p>
          <a:p>
            <a:pPr lvl="1"/>
            <a:r>
              <a:rPr lang="en-US" dirty="0" smtClean="0"/>
              <a:t>SJF, STCF are both priority schedulers</a:t>
            </a:r>
          </a:p>
          <a:p>
            <a:pPr lvl="1"/>
            <a:r>
              <a:rPr lang="en-US" dirty="0" smtClean="0"/>
              <a:t>Priority = CPU burst time</a:t>
            </a:r>
          </a:p>
          <a:p>
            <a:r>
              <a:rPr lang="en-US" dirty="0" smtClean="0"/>
              <a:t>Problem with priority scheduling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Starvation</a:t>
            </a:r>
            <a:r>
              <a:rPr lang="en-US" dirty="0" smtClean="0"/>
              <a:t>: high priority tasks can dominate the CPU</a:t>
            </a:r>
          </a:p>
          <a:p>
            <a:r>
              <a:rPr lang="en-US" dirty="0" smtClean="0"/>
              <a:t>Possible solution: dynamically vary priorities</a:t>
            </a:r>
          </a:p>
          <a:p>
            <a:pPr lvl="1"/>
            <a:r>
              <a:rPr lang="en-US" dirty="0" smtClean="0"/>
              <a:t>Vary based on process behavior</a:t>
            </a:r>
          </a:p>
          <a:p>
            <a:pPr lvl="1"/>
            <a:r>
              <a:rPr lang="en-US" dirty="0" smtClean="0"/>
              <a:t>Vary based on wait time (i.e. length of time spent in the ready queue)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0"/>
            <a:ext cx="8229600" cy="1143000"/>
          </a:xfrm>
        </p:spPr>
        <p:txBody>
          <a:bodyPr/>
          <a:lstStyle/>
          <a:p>
            <a:r>
              <a:rPr lang="en-US" dirty="0" smtClean="0"/>
              <a:t>Simple Priority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02784"/>
              </p:ext>
            </p:extLst>
          </p:nvPr>
        </p:nvGraphicFramePr>
        <p:xfrm>
          <a:off x="2299649" y="2709080"/>
          <a:ext cx="48713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252284"/>
                <a:gridCol w="1384427"/>
                <a:gridCol w="1286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03303" y="5091851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11734" y="556952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90428" y="556724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16643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47683" y="5089576"/>
            <a:ext cx="113276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780446" y="5089576"/>
            <a:ext cx="22567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5000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18815" y="6057103"/>
            <a:ext cx="6680577" cy="725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turnaround time: </a:t>
            </a:r>
            <a:r>
              <a:rPr lang="en-US" dirty="0" smtClean="0"/>
              <a:t>(17 </a:t>
            </a:r>
            <a:r>
              <a:rPr lang="en-US" dirty="0"/>
              <a:t>+ </a:t>
            </a:r>
            <a:r>
              <a:rPr lang="en-US" dirty="0" smtClean="0"/>
              <a:t>2 + 20 + 22 + 7) </a:t>
            </a:r>
            <a:r>
              <a:rPr lang="en-US" dirty="0"/>
              <a:t>/ </a:t>
            </a:r>
            <a:r>
              <a:rPr lang="en-US" dirty="0" smtClean="0"/>
              <a:t>5 = 13.6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Avg. response time: </a:t>
            </a:r>
            <a:r>
              <a:rPr lang="en-US" dirty="0" smtClean="0"/>
              <a:t>(7 </a:t>
            </a:r>
            <a:r>
              <a:rPr lang="en-US" dirty="0"/>
              <a:t>+ </a:t>
            </a:r>
            <a:r>
              <a:rPr lang="en-US" dirty="0" smtClean="0"/>
              <a:t>0 </a:t>
            </a:r>
            <a:r>
              <a:rPr lang="en-US" dirty="0"/>
              <a:t>+ </a:t>
            </a:r>
            <a:r>
              <a:rPr lang="en-US" dirty="0" smtClean="0"/>
              <a:t>17 + 20 + 2) </a:t>
            </a:r>
            <a:r>
              <a:rPr lang="en-US" dirty="0"/>
              <a:t>/ </a:t>
            </a:r>
            <a:r>
              <a:rPr lang="en-US" dirty="0" smtClean="0"/>
              <a:t>5 = 9.2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37176" y="5089576"/>
            <a:ext cx="7798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17073" y="5089576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23191" y="556724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94897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464024" y="1122529"/>
            <a:ext cx="8229600" cy="1627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Associate a priority with each process</a:t>
            </a:r>
          </a:p>
          <a:p>
            <a:pPr lvl="1"/>
            <a:r>
              <a:rPr lang="en-US" dirty="0" smtClean="0"/>
              <a:t>Schedule high priority tasks first</a:t>
            </a:r>
          </a:p>
          <a:p>
            <a:pPr lvl="1"/>
            <a:r>
              <a:rPr lang="en-US" dirty="0" smtClean="0"/>
              <a:t>Lower numbers = high priority</a:t>
            </a:r>
          </a:p>
          <a:p>
            <a:pPr lvl="1"/>
            <a:r>
              <a:rPr lang="en-US" dirty="0" smtClean="0"/>
              <a:t>No preemption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370" y="3323230"/>
            <a:ext cx="8488906" cy="1282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Cannot automatically balance response vs. turnaround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Prone to starvation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9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0"/>
            <a:ext cx="8229600" cy="1143000"/>
          </a:xfrm>
        </p:spPr>
        <p:txBody>
          <a:bodyPr/>
          <a:lstStyle/>
          <a:p>
            <a:r>
              <a:rPr lang="en-US" dirty="0" smtClean="0"/>
              <a:t>Earliest Deadline First (EDF)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7" y="1149824"/>
            <a:ext cx="8229600" cy="1763973"/>
          </a:xfrm>
        </p:spPr>
        <p:txBody>
          <a:bodyPr/>
          <a:lstStyle/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chemeClr val="accent1"/>
                </a:solidFill>
              </a:rPr>
              <a:t>deadline</a:t>
            </a:r>
            <a:r>
              <a:rPr lang="en-US" dirty="0" smtClean="0"/>
              <a:t> it must finish by</a:t>
            </a:r>
          </a:p>
          <a:p>
            <a:r>
              <a:rPr lang="en-US" dirty="0" smtClean="0"/>
              <a:t>Priorities are assigned according to deadlines</a:t>
            </a:r>
          </a:p>
          <a:p>
            <a:pPr lvl="1"/>
            <a:r>
              <a:rPr lang="en-US" dirty="0" smtClean="0"/>
              <a:t>Tighter deadlines are given higher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007" y="4981433"/>
            <a:ext cx="9027994" cy="1876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EDF is </a:t>
            </a:r>
            <a:r>
              <a:rPr lang="en-US" dirty="0" smtClean="0">
                <a:solidFill>
                  <a:schemeClr val="accent1"/>
                </a:solidFill>
              </a:rPr>
              <a:t>optimal </a:t>
            </a:r>
            <a:r>
              <a:rPr lang="en-US" dirty="0" smtClean="0"/>
              <a:t>(assuming preemption)</a:t>
            </a:r>
          </a:p>
          <a:p>
            <a:r>
              <a:rPr lang="en-US" dirty="0" smtClean="0"/>
              <a:t>But, it’s only useful if processes have known deadlines</a:t>
            </a:r>
          </a:p>
          <a:p>
            <a:pPr lvl="1"/>
            <a:r>
              <a:rPr lang="en-US" dirty="0" smtClean="0"/>
              <a:t>Typically used in </a:t>
            </a:r>
            <a:r>
              <a:rPr lang="en-US" dirty="0" smtClean="0">
                <a:solidFill>
                  <a:schemeClr val="accent1"/>
                </a:solidFill>
              </a:rPr>
              <a:t>real-time</a:t>
            </a:r>
            <a:r>
              <a:rPr lang="en-US" dirty="0" smtClean="0"/>
              <a:t> </a:t>
            </a:r>
            <a:r>
              <a:rPr lang="en-US" dirty="0" err="1" smtClean="0"/>
              <a:t>OSes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31836"/>
              </p:ext>
            </p:extLst>
          </p:nvPr>
        </p:nvGraphicFramePr>
        <p:xfrm>
          <a:off x="211542" y="2975211"/>
          <a:ext cx="3587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696118"/>
                <a:gridCol w="866632"/>
                <a:gridCol w="10766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15667" y="3684474"/>
            <a:ext cx="64057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8412" y="41610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65176" y="416100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89546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756245" y="3684474"/>
            <a:ext cx="50563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61876" y="3684474"/>
            <a:ext cx="50430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4004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766180" y="3684474"/>
            <a:ext cx="5049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271145" y="3684474"/>
            <a:ext cx="64057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4620" y="416100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48968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911723" y="3684474"/>
            <a:ext cx="5049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94511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23945" y="3684474"/>
            <a:ext cx="142662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28397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28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84245" y="3991970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3341" y="4362738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2437" y="4733506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1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computer with </a:t>
            </a:r>
            <a:r>
              <a:rPr lang="en-US" i="1" dirty="0" smtClean="0"/>
              <a:t>N</a:t>
            </a:r>
            <a:r>
              <a:rPr lang="en-US" dirty="0" smtClean="0"/>
              <a:t> CPUs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process/threads that are ready to run</a:t>
            </a:r>
          </a:p>
          <a:p>
            <a:r>
              <a:rPr lang="en-US" dirty="0" smtClean="0"/>
              <a:t>Questions we need to address:</a:t>
            </a:r>
          </a:p>
          <a:p>
            <a:pPr lvl="1"/>
            <a:r>
              <a:rPr lang="en-US" dirty="0" smtClean="0"/>
              <a:t>In what order should the processes be run?</a:t>
            </a:r>
          </a:p>
          <a:p>
            <a:pPr lvl="1"/>
            <a:r>
              <a:rPr lang="en-US" dirty="0" smtClean="0"/>
              <a:t>On what CPU should each process 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Queue (MLQ)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64"/>
          </a:xfrm>
        </p:spPr>
        <p:txBody>
          <a:bodyPr>
            <a:normAutofit/>
          </a:bodyPr>
          <a:lstStyle/>
          <a:p>
            <a:r>
              <a:rPr lang="en-US" dirty="0" smtClean="0"/>
              <a:t>Key idea: divide the ready queue in two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High priority queue for interactive processes</a:t>
            </a:r>
          </a:p>
          <a:p>
            <a:pPr marL="1371600" lvl="2" indent="-514350"/>
            <a:r>
              <a:rPr lang="en-US" dirty="0" smtClean="0"/>
              <a:t>RR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 priority queue for CPU bound processes</a:t>
            </a:r>
          </a:p>
          <a:p>
            <a:pPr marL="1371600" lvl="2" indent="-514350"/>
            <a:r>
              <a:rPr lang="en-US" dirty="0" smtClean="0"/>
              <a:t>FCFS scheduling</a:t>
            </a:r>
          </a:p>
          <a:p>
            <a:pPr marL="571500" indent="-514350"/>
            <a:r>
              <a:rPr lang="en-US" dirty="0" smtClean="0"/>
              <a:t>Simple, static configuration</a:t>
            </a:r>
          </a:p>
          <a:p>
            <a:pPr marL="971550" lvl="1" indent="-514350"/>
            <a:r>
              <a:rPr lang="en-US" dirty="0" smtClean="0"/>
              <a:t>Each process is assigned a priority on startup</a:t>
            </a:r>
          </a:p>
          <a:p>
            <a:pPr marL="971550" lvl="1" indent="-514350"/>
            <a:r>
              <a:rPr lang="en-US" dirty="0" smtClean="0"/>
              <a:t>Each queue is given a fixed amount of CPU time</a:t>
            </a:r>
          </a:p>
          <a:p>
            <a:pPr marL="1371600" lvl="2" indent="-514350"/>
            <a:r>
              <a:rPr lang="en-US" dirty="0" smtClean="0"/>
              <a:t>80% to processes in the high priority queue</a:t>
            </a:r>
          </a:p>
          <a:p>
            <a:pPr marL="1371600" lvl="2" indent="-514350"/>
            <a:r>
              <a:rPr lang="en-US" dirty="0" smtClean="0"/>
              <a:t>20% to processes in the low 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1903" cy="1143000"/>
          </a:xfrm>
        </p:spPr>
        <p:txBody>
          <a:bodyPr/>
          <a:lstStyle/>
          <a:p>
            <a:r>
              <a:rPr lang="en-US" dirty="0" smtClean="0"/>
              <a:t>MLQ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45675"/>
              </p:ext>
            </p:extLst>
          </p:nvPr>
        </p:nvGraphicFramePr>
        <p:xfrm>
          <a:off x="5075763" y="129654"/>
          <a:ext cx="32729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384427"/>
                <a:gridCol w="940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63258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524813" y="3518033"/>
            <a:ext cx="1095275" cy="4776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707638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25853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80291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34729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89167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43605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98043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443" y="399570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5867" y="399570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1016" y="399570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637806" y="39957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95837" y="39957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8474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4697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52255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96637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0214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3705" y="4601544"/>
            <a:ext cx="6529715" cy="877782"/>
            <a:chOff x="913705" y="4601544"/>
            <a:chExt cx="6529715" cy="877782"/>
          </a:xfrm>
        </p:grpSpPr>
        <p:sp>
          <p:nvSpPr>
            <p:cNvPr id="37" name="Rectangle 36"/>
            <p:cNvSpPr/>
            <p:nvPr/>
          </p:nvSpPr>
          <p:spPr>
            <a:xfrm>
              <a:off x="1762112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23667" y="4601544"/>
              <a:ext cx="1095275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P4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06492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5738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176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4614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9052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3490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7928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3705" y="507921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20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9800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22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2494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24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7173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29770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28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67328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30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3551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110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95491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9068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586583" y="5634224"/>
            <a:ext cx="6550187" cy="877782"/>
            <a:chOff x="1586583" y="5634224"/>
            <a:chExt cx="6550187" cy="877782"/>
          </a:xfrm>
        </p:grpSpPr>
        <p:sp>
          <p:nvSpPr>
            <p:cNvPr id="56" name="Rectangle 55"/>
            <p:cNvSpPr/>
            <p:nvPr/>
          </p:nvSpPr>
          <p:spPr>
            <a:xfrm>
              <a:off x="2455462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7017" y="5634224"/>
              <a:ext cx="547637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P4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99842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5073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9511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3949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387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2825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7263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86583" y="611189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40</a:t>
              </a:r>
              <a:endParaRPr 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3150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42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1829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44</a:t>
              </a:r>
              <a:endParaRPr 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6508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46</a:t>
              </a:r>
              <a:endParaRPr lang="en-US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23120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48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678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6901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4445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8841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92418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64654" y="5634224"/>
              <a:ext cx="547637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P5</a:t>
              </a:r>
              <a:endParaRPr lang="en-US" sz="2400" dirty="0"/>
            </a:p>
          </p:txBody>
        </p:sp>
      </p:grpSp>
      <p:sp>
        <p:nvSpPr>
          <p:cNvPr id="76" name="Right Brace 75"/>
          <p:cNvSpPr/>
          <p:nvPr/>
        </p:nvSpPr>
        <p:spPr>
          <a:xfrm rot="16200000">
            <a:off x="3114114" y="1079736"/>
            <a:ext cx="391886" cy="429202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99373" y="2648092"/>
            <a:ext cx="242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80% High priority, RR</a:t>
            </a:r>
            <a:endParaRPr lang="en-US" sz="2000" b="1" dirty="0"/>
          </a:p>
        </p:txBody>
      </p:sp>
      <p:sp>
        <p:nvSpPr>
          <p:cNvPr id="78" name="Right Brace 77"/>
          <p:cNvSpPr/>
          <p:nvPr/>
        </p:nvSpPr>
        <p:spPr>
          <a:xfrm rot="16200000">
            <a:off x="5887306" y="2688907"/>
            <a:ext cx="391886" cy="1073684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820147" y="2648092"/>
            <a:ext cx="25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 smtClean="0"/>
              <a:t>0% low priority, FCFS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60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 animBg="1"/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MLQ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Assumes you can classify processes into high and low priority</a:t>
            </a:r>
          </a:p>
          <a:p>
            <a:pPr lvl="1"/>
            <a:r>
              <a:rPr lang="en-US" dirty="0" smtClean="0"/>
              <a:t>How could you actually do this at run time?</a:t>
            </a:r>
          </a:p>
          <a:p>
            <a:pPr lvl="1"/>
            <a:r>
              <a:rPr lang="en-US" dirty="0" smtClean="0"/>
              <a:t>What of a processes’ behavior changes over time?</a:t>
            </a:r>
          </a:p>
          <a:p>
            <a:pPr lvl="2"/>
            <a:r>
              <a:rPr lang="en-US" dirty="0" smtClean="0"/>
              <a:t>i.e. CPU bound portion, followed by interactive portion</a:t>
            </a:r>
          </a:p>
          <a:p>
            <a:r>
              <a:rPr lang="en-US" dirty="0" smtClean="0"/>
              <a:t>Highly biased use of CPU time</a:t>
            </a:r>
          </a:p>
          <a:p>
            <a:pPr lvl="1"/>
            <a:r>
              <a:rPr lang="en-US" dirty="0" smtClean="0"/>
              <a:t>Potentially too much time dedicated to interactive processes</a:t>
            </a:r>
          </a:p>
          <a:p>
            <a:pPr lvl="1"/>
            <a:r>
              <a:rPr lang="en-US" dirty="0" smtClean="0"/>
              <a:t>Convoy problems for low priority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Feedback Queue (MLFQ)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Minimize response time and turnaround time</a:t>
            </a:r>
          </a:p>
          <a:p>
            <a:pPr lvl="1"/>
            <a:r>
              <a:rPr lang="en-US" dirty="0" smtClean="0"/>
              <a:t>Dynamically adjust process priorities over time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assumptions or prior knowledge about burst times or process behavior</a:t>
            </a:r>
          </a:p>
          <a:p>
            <a:r>
              <a:rPr lang="en-US" dirty="0" smtClean="0"/>
              <a:t>High level design: generalized MLQ</a:t>
            </a:r>
          </a:p>
          <a:p>
            <a:pPr lvl="1"/>
            <a:r>
              <a:rPr lang="en-US" dirty="0" smtClean="0"/>
              <a:t>Several priority queues</a:t>
            </a:r>
          </a:p>
          <a:p>
            <a:pPr lvl="1"/>
            <a:r>
              <a:rPr lang="en-US" dirty="0" smtClean="0"/>
              <a:t>Move processes between queue based on observed behavior (i.e. their history)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4 Rules of MFLQ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" y="1600200"/>
            <a:ext cx="9082585" cy="4684593"/>
          </a:xfrm>
        </p:spPr>
        <p:txBody>
          <a:bodyPr/>
          <a:lstStyle/>
          <a:p>
            <a:r>
              <a:rPr lang="en-US" b="1" dirty="0" smtClean="0"/>
              <a:t>Rule 1</a:t>
            </a:r>
            <a:r>
              <a:rPr lang="en-US" dirty="0" smtClean="0"/>
              <a:t>: If Priority(A) &gt; Priority(B), A runs, B doesn’t</a:t>
            </a:r>
          </a:p>
          <a:p>
            <a:r>
              <a:rPr lang="en-US" b="1" dirty="0" smtClean="0"/>
              <a:t>Rule 2</a:t>
            </a:r>
            <a:r>
              <a:rPr lang="en-US" dirty="0" smtClean="0"/>
              <a:t>: If Priority(A) = Priority(B), A &amp; B run in RR</a:t>
            </a:r>
          </a:p>
          <a:p>
            <a:r>
              <a:rPr lang="en-US" b="1" dirty="0" smtClean="0"/>
              <a:t>Rule 3</a:t>
            </a:r>
            <a:r>
              <a:rPr lang="en-US" dirty="0" smtClean="0"/>
              <a:t>: Processes start at the highest priority</a:t>
            </a:r>
          </a:p>
          <a:p>
            <a:r>
              <a:rPr lang="en-US" b="1" dirty="0" smtClean="0"/>
              <a:t>Rule 4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Rule 4a</a:t>
            </a:r>
            <a:r>
              <a:rPr lang="en-US" dirty="0" smtClean="0"/>
              <a:t>: If a process uses an entire time slice while running, its priority is </a:t>
            </a:r>
            <a:r>
              <a:rPr lang="en-US" i="1" dirty="0" smtClean="0"/>
              <a:t>reduced</a:t>
            </a:r>
          </a:p>
          <a:p>
            <a:pPr lvl="1"/>
            <a:r>
              <a:rPr lang="en-US" b="1" dirty="0" smtClean="0"/>
              <a:t>Rule 4b</a:t>
            </a:r>
            <a:r>
              <a:rPr lang="en-US" dirty="0" smtClean="0"/>
              <a:t>: If a process gives up the CPU before its time slice is up, it remains at the </a:t>
            </a:r>
            <a:r>
              <a:rPr lang="en-US" i="1" dirty="0" smtClean="0"/>
              <a:t>same</a:t>
            </a:r>
            <a:r>
              <a:rPr lang="en-US" dirty="0" smtClean="0"/>
              <a:t> priority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8" y="0"/>
            <a:ext cx="8229600" cy="1143000"/>
          </a:xfrm>
        </p:spPr>
        <p:txBody>
          <a:bodyPr/>
          <a:lstStyle/>
          <a:p>
            <a:r>
              <a:rPr lang="en-US" dirty="0" smtClean="0"/>
              <a:t>MLFQ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18593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CPU Bound Process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18593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Interactive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597" y="16525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597" y="232018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0597" y="299456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5660" y="221774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5660" y="288875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660" y="3566593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6632" y="1669289"/>
            <a:ext cx="27295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002" y="2336931"/>
            <a:ext cx="27295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49394" y="3011312"/>
            <a:ext cx="2306471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3576" y="357963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16757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4814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32871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90929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489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68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47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5940" y="16525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35940" y="232018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35940" y="299456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011003" y="221774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11003" y="288875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11003" y="3566593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0057" y="2336931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55469" y="1669283"/>
            <a:ext cx="27295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64110" y="3011312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61767" y="357963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2100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140157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98214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856272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43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7022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901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7272355" y="3014397"/>
            <a:ext cx="130526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6498214" y="103715"/>
            <a:ext cx="1560705" cy="783771"/>
          </a:xfrm>
          <a:prstGeom prst="wedgeRectCallout">
            <a:avLst>
              <a:gd name="adj1" fmla="val -22304"/>
              <a:gd name="adj2" fmla="val 13555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7366228" y="1099599"/>
            <a:ext cx="1560705" cy="783771"/>
          </a:xfrm>
          <a:prstGeom prst="wedgeRectCallout">
            <a:avLst>
              <a:gd name="adj1" fmla="val -56408"/>
              <a:gd name="adj2" fmla="val 102470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Finished</a:t>
            </a:r>
            <a:endParaRPr lang="en-US" sz="2400" dirty="0"/>
          </a:p>
        </p:txBody>
      </p:sp>
      <p:sp>
        <p:nvSpPr>
          <p:cNvPr id="48" name="Text Placeholder 4"/>
          <p:cNvSpPr txBox="1">
            <a:spLocks/>
          </p:cNvSpPr>
          <p:nvPr/>
        </p:nvSpPr>
        <p:spPr>
          <a:xfrm>
            <a:off x="333582" y="4933884"/>
            <a:ext cx="2094932" cy="117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I/O Bound and CPU Bound Processes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46875" y="441106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46875" y="507870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6875" y="5753087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921938" y="4976266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21938" y="5647276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21938" y="6325111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93295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43834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78579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2702" y="633815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693035" y="63381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051092" y="63381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9149" y="6338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7207" y="6338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252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131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10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532102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82641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47116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18881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4787" y="5769830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ular Callout 71"/>
          <p:cNvSpPr/>
          <p:nvPr/>
        </p:nvSpPr>
        <p:spPr>
          <a:xfrm>
            <a:off x="4051819" y="3064774"/>
            <a:ext cx="1175725" cy="783771"/>
          </a:xfrm>
          <a:prstGeom prst="wedgeRectCallout">
            <a:avLst>
              <a:gd name="adj1" fmla="val -34933"/>
              <a:gd name="adj2" fmla="val 112918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Blocked on I/O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86279" y="126843"/>
            <a:ext cx="1560705" cy="783771"/>
          </a:xfrm>
          <a:prstGeom prst="wedgeRectCallout">
            <a:avLst>
              <a:gd name="adj1" fmla="val 15735"/>
              <a:gd name="adj2" fmla="val 137295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  <p:sp>
        <p:nvSpPr>
          <p:cNvPr id="74" name="Rectangular Callout 73"/>
          <p:cNvSpPr/>
          <p:nvPr/>
        </p:nvSpPr>
        <p:spPr>
          <a:xfrm>
            <a:off x="1801813" y="126842"/>
            <a:ext cx="1560705" cy="783771"/>
          </a:xfrm>
          <a:prstGeom prst="wedgeRectCallout">
            <a:avLst>
              <a:gd name="adj1" fmla="val -69088"/>
              <a:gd name="adj2" fmla="val 22000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8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55" grpId="0" animBg="1"/>
      <p:bldP spid="56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MLFQ So Far…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427622"/>
            <a:ext cx="2354239" cy="674381"/>
          </a:xfrm>
        </p:spPr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36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82581" y="1548422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5601" y="2887914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>
            <a:off x="6989456" y="1385248"/>
            <a:ext cx="1963475" cy="2395182"/>
          </a:xfrm>
          <a:prstGeom prst="wedgeRectCallout">
            <a:avLst>
              <a:gd name="adj1" fmla="val -66834"/>
              <a:gd name="adj2" fmla="val -3342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High priority processes always take precedence over low priority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786127" y="1548422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84331" y="1548422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79097" y="1548422"/>
            <a:ext cx="150125" cy="42817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89830" y="1548422"/>
            <a:ext cx="150125" cy="42817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93376" y="1548422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580" y="1548422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86346" y="1548422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86591" y="1548422"/>
            <a:ext cx="150125" cy="42817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90137" y="1548422"/>
            <a:ext cx="150125" cy="42817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8"/>
          <p:cNvSpPr txBox="1">
            <a:spLocks/>
          </p:cNvSpPr>
          <p:nvPr/>
        </p:nvSpPr>
        <p:spPr>
          <a:xfrm>
            <a:off x="457199" y="5041205"/>
            <a:ext cx="2354239" cy="67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82580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565600" y="5499753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763257" y="4142731"/>
            <a:ext cx="3927307" cy="2327196"/>
            <a:chOff x="2763257" y="4142731"/>
            <a:chExt cx="3927307" cy="2327196"/>
          </a:xfrm>
        </p:grpSpPr>
        <p:sp>
          <p:nvSpPr>
            <p:cNvPr id="58" name="TextBox 57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6951923" y="4039737"/>
            <a:ext cx="2038539" cy="2108616"/>
          </a:xfrm>
          <a:prstGeom prst="wedgeRectCallout">
            <a:avLst>
              <a:gd name="adj1" fmla="val -70181"/>
              <a:gd name="adj2" fmla="val -331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Unscrupulous process never gets demoted, monopolizes CPU time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899199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42775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223612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67188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544396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87972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854056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7632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171630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115206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760910" y="1527950"/>
            <a:ext cx="3927307" cy="2327196"/>
            <a:chOff x="2763257" y="4142731"/>
            <a:chExt cx="3927307" cy="2327196"/>
          </a:xfrm>
        </p:grpSpPr>
        <p:sp>
          <p:nvSpPr>
            <p:cNvPr id="101" name="TextBox 100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97" name="Rectangular Callout 96"/>
          <p:cNvSpPr/>
          <p:nvPr/>
        </p:nvSpPr>
        <p:spPr>
          <a:xfrm>
            <a:off x="3090912" y="2831313"/>
            <a:ext cx="3374287" cy="949117"/>
          </a:xfrm>
          <a:prstGeom prst="wedgeRectCallout">
            <a:avLst>
              <a:gd name="adj1" fmla="val 1116"/>
              <a:gd name="adj2" fmla="val 81608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sleep(1ms) just before time slice expires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3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64" grpId="0" animBg="1"/>
      <p:bldP spid="65" grpId="0" animBg="1"/>
      <p:bldP spid="74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Rule 5: Priority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 5</a:t>
            </a:r>
            <a:r>
              <a:rPr lang="en-US" dirty="0" smtClean="0"/>
              <a:t>: After some time period </a:t>
            </a:r>
            <a:r>
              <a:rPr lang="en-US" i="1" dirty="0" smtClean="0"/>
              <a:t>S</a:t>
            </a:r>
            <a:r>
              <a:rPr lang="en-US" dirty="0" smtClean="0"/>
              <a:t>, move all processes to the highest priority queue</a:t>
            </a:r>
          </a:p>
          <a:p>
            <a:r>
              <a:rPr lang="en-US" dirty="0" smtClean="0"/>
              <a:t>Solves two problems:</a:t>
            </a:r>
          </a:p>
          <a:p>
            <a:pPr lvl="1"/>
            <a:r>
              <a:rPr lang="en-US" dirty="0" smtClean="0"/>
              <a:t>Starvation: low priority processes will eventually become high priority, acquire CPU time</a:t>
            </a:r>
          </a:p>
          <a:p>
            <a:pPr lvl="1"/>
            <a:r>
              <a:rPr lang="en-US" dirty="0" smtClean="0"/>
              <a:t>Dynamic behavior: a CPU bound process that has become interactive will now be high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H="1" flipV="1">
            <a:off x="7911154" y="2688616"/>
            <a:ext cx="5579" cy="2162099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363161" y="2688616"/>
            <a:ext cx="0" cy="2147252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Boost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6000" y="1937729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Without Priority Boost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937729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With Priority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5762" y="2950924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1014" y="4290416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9308" y="2950924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7512" y="2950924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3923" y="2930452"/>
            <a:ext cx="3927307" cy="2327196"/>
            <a:chOff x="2763257" y="4142731"/>
            <a:chExt cx="3927307" cy="2327196"/>
          </a:xfrm>
        </p:grpSpPr>
        <p:sp>
          <p:nvSpPr>
            <p:cNvPr id="22" name="TextBox 21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36" name="Rectangular Callout 35"/>
          <p:cNvSpPr/>
          <p:nvPr/>
        </p:nvSpPr>
        <p:spPr>
          <a:xfrm>
            <a:off x="5531894" y="1371607"/>
            <a:ext cx="1924791" cy="720108"/>
          </a:xfrm>
          <a:prstGeom prst="wedgeRectCallout">
            <a:avLst>
              <a:gd name="adj1" fmla="val -7747"/>
              <a:gd name="adj2" fmla="val 12235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Priority Boost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915358" y="2947195"/>
            <a:ext cx="271992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38649" y="3614837"/>
            <a:ext cx="271992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38893" y="2947194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2439" y="2947194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40643" y="2947194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7904" y="2930452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97904" y="35980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97904" y="4272475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372967" y="3495654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72967" y="4166664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72967" y="4844499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23731" y="485753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144064" y="485753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5502121" y="485753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0178" y="4857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218236" y="4857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762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70641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5520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8076403" y="485071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8564303" y="485071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4965166" y="4290416"/>
            <a:ext cx="694210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41423" y="2963940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44969" y="2963940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43173" y="2963940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363161" y="2963940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6727" y="2963939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90273" y="2963939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88477" y="2963939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97457" y="2958936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01003" y="2958936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99207" y="2958936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911154" y="2963940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33805" y="3615477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561623" y="4290416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ular Callout 88"/>
          <p:cNvSpPr/>
          <p:nvPr/>
        </p:nvSpPr>
        <p:spPr>
          <a:xfrm>
            <a:off x="2991234" y="1379757"/>
            <a:ext cx="1924791" cy="720108"/>
          </a:xfrm>
          <a:prstGeom prst="wedgeRectCallout">
            <a:avLst>
              <a:gd name="adj1" fmla="val -7747"/>
              <a:gd name="adj2" fmla="val 14983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Starvation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0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2013" y="274638"/>
            <a:ext cx="86458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Revised Rule 4: Cheat Prevention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8364" y="1600200"/>
            <a:ext cx="8673152" cy="4525963"/>
          </a:xfrm>
        </p:spPr>
        <p:txBody>
          <a:bodyPr/>
          <a:lstStyle/>
          <a:p>
            <a:r>
              <a:rPr lang="en-US" b="1" dirty="0" smtClean="0"/>
              <a:t>Rule 4a </a:t>
            </a:r>
            <a:r>
              <a:rPr lang="en-US" dirty="0" smtClean="0"/>
              <a:t>and </a:t>
            </a:r>
            <a:r>
              <a:rPr lang="en-US" b="1" dirty="0" smtClean="0"/>
              <a:t>4b</a:t>
            </a:r>
            <a:r>
              <a:rPr lang="en-US" dirty="0" smtClean="0"/>
              <a:t> let a process game the scheduler</a:t>
            </a:r>
          </a:p>
          <a:p>
            <a:pPr lvl="1"/>
            <a:r>
              <a:rPr lang="en-US" dirty="0" smtClean="0"/>
              <a:t>Repeatedly yield just before the time limit expires</a:t>
            </a:r>
          </a:p>
          <a:p>
            <a:r>
              <a:rPr lang="en-US" dirty="0" smtClean="0"/>
              <a:t>Solution: better accounting</a:t>
            </a:r>
          </a:p>
          <a:p>
            <a:pPr lvl="1"/>
            <a:r>
              <a:rPr lang="en-US" b="1" dirty="0" smtClean="0"/>
              <a:t>Rule 4</a:t>
            </a:r>
            <a:r>
              <a:rPr lang="en-US" dirty="0" smtClean="0"/>
              <a:t>: Once a process uses up its time allotment at a given priority (regardless of whether it gave up the CPU), demote its priority</a:t>
            </a:r>
          </a:p>
          <a:p>
            <a:pPr lvl="1"/>
            <a:r>
              <a:rPr lang="en-US" dirty="0" smtClean="0"/>
              <a:t>Basically, keep track of </a:t>
            </a:r>
            <a:r>
              <a:rPr lang="en-US" dirty="0" smtClean="0">
                <a:solidFill>
                  <a:schemeClr val="accent1"/>
                </a:solidFill>
              </a:rPr>
              <a:t>total CPU time </a:t>
            </a:r>
            <a:r>
              <a:rPr lang="en-US" dirty="0" smtClean="0"/>
              <a:t>used by each process during each time interval </a:t>
            </a:r>
            <a:r>
              <a:rPr lang="en-US" i="1" dirty="0" smtClean="0"/>
              <a:t>S</a:t>
            </a:r>
          </a:p>
          <a:p>
            <a:pPr lvl="2"/>
            <a:r>
              <a:rPr lang="en-US" dirty="0" smtClean="0"/>
              <a:t>Instead of just looking at continuous CPU time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901"/>
            <a:ext cx="8229600" cy="53430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 of the processes</a:t>
            </a:r>
          </a:p>
          <a:p>
            <a:pPr lvl="1"/>
            <a:r>
              <a:rPr lang="en-US" dirty="0" smtClean="0"/>
              <a:t>Are they I/O bound or CPU bound?</a:t>
            </a:r>
          </a:p>
          <a:p>
            <a:pPr lvl="1"/>
            <a:r>
              <a:rPr lang="en-US" dirty="0" smtClean="0"/>
              <a:t>Do we have metadata about the processes?</a:t>
            </a:r>
          </a:p>
          <a:p>
            <a:pPr lvl="2"/>
            <a:r>
              <a:rPr lang="en-US" dirty="0" smtClean="0"/>
              <a:t>Example: deadlines</a:t>
            </a:r>
          </a:p>
          <a:p>
            <a:pPr lvl="1"/>
            <a:r>
              <a:rPr lang="en-US" dirty="0" smtClean="0"/>
              <a:t>Is their behavior predictable?</a:t>
            </a:r>
          </a:p>
          <a:p>
            <a:r>
              <a:rPr lang="en-US" dirty="0" smtClean="0"/>
              <a:t>Characteristics of the machine</a:t>
            </a:r>
          </a:p>
          <a:p>
            <a:pPr lvl="1"/>
            <a:r>
              <a:rPr lang="en-US" dirty="0" smtClean="0"/>
              <a:t>How many CPUs?</a:t>
            </a:r>
          </a:p>
          <a:p>
            <a:pPr lvl="1"/>
            <a:r>
              <a:rPr lang="en-US" dirty="0" smtClean="0"/>
              <a:t>Can we preempt processes?</a:t>
            </a:r>
          </a:p>
          <a:p>
            <a:pPr lvl="1"/>
            <a:r>
              <a:rPr lang="en-US" dirty="0" smtClean="0"/>
              <a:t>How is memory shared by the CPUs?</a:t>
            </a:r>
          </a:p>
          <a:p>
            <a:r>
              <a:rPr lang="en-US" dirty="0" smtClean="0"/>
              <a:t>Characteristics of the user</a:t>
            </a:r>
          </a:p>
          <a:p>
            <a:pPr lvl="1"/>
            <a:r>
              <a:rPr lang="en-US" dirty="0" smtClean="0"/>
              <a:t>Are the processes interactive (e.g. desktop apps)…</a:t>
            </a:r>
          </a:p>
          <a:p>
            <a:pPr lvl="1"/>
            <a:r>
              <a:rPr lang="en-US" dirty="0" smtClean="0"/>
              <a:t>Or are the processes background jobs?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H="1" flipV="1">
            <a:off x="8488544" y="2985475"/>
            <a:ext cx="5579" cy="2162099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940551" y="2985475"/>
            <a:ext cx="0" cy="2147252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Cheating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240" y="2306225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Without Cheat Prevention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06225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With Cheat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6956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9976" y="4611311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7633" y="3254289"/>
            <a:ext cx="3927307" cy="2327196"/>
            <a:chOff x="2763257" y="4142731"/>
            <a:chExt cx="3927307" cy="2327196"/>
          </a:xfrm>
        </p:grpSpPr>
        <p:sp>
          <p:nvSpPr>
            <p:cNvPr id="12" name="TextBox 11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333575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77151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57988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01564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8772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22348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88432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32008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06006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49582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95701" y="325016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78721" y="4592191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12321" y="3250169"/>
            <a:ext cx="6615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55896" y="459219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40551" y="3938674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99482" y="4598328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00244" y="4610680"/>
            <a:ext cx="290269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55208" y="3935680"/>
            <a:ext cx="6615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750452" y="4613055"/>
            <a:ext cx="290269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100108" y="4615128"/>
            <a:ext cx="290269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450316" y="4617503"/>
            <a:ext cx="290269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676378" y="3235169"/>
            <a:ext cx="4300031" cy="2324088"/>
            <a:chOff x="4676378" y="2464057"/>
            <a:chExt cx="4300031" cy="2324088"/>
          </a:xfrm>
        </p:grpSpPr>
        <p:sp>
          <p:nvSpPr>
            <p:cNvPr id="39" name="TextBox 38"/>
            <p:cNvSpPr txBox="1"/>
            <p:nvPr/>
          </p:nvSpPr>
          <p:spPr>
            <a:xfrm>
              <a:off x="4850551" y="2464057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0551" y="313169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0551" y="3806080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25614" y="3029259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5614" y="3700269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25614" y="4378104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76378" y="4388035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96711" y="4388035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54768" y="4388035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12825" y="4388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70883" y="4388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89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168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047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2057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16</a:t>
              </a:r>
              <a:endParaRPr lang="en-US" sz="2000" dirty="0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473885" y="1514317"/>
            <a:ext cx="3374287" cy="949117"/>
          </a:xfrm>
          <a:prstGeom prst="wedgeRectCallout">
            <a:avLst>
              <a:gd name="adj1" fmla="val 3543"/>
              <a:gd name="adj2" fmla="val 127622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sleep(1ms) just before time slice expires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4599296" y="1448350"/>
            <a:ext cx="2154809" cy="949117"/>
          </a:xfrm>
          <a:prstGeom prst="wedgeRectCallout">
            <a:avLst>
              <a:gd name="adj1" fmla="val 53861"/>
              <a:gd name="adj2" fmla="val 131936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 allotment exhausted</a:t>
            </a:r>
            <a:endParaRPr lang="en-US" sz="2400" dirty="0"/>
          </a:p>
        </p:txBody>
      </p:sp>
      <p:sp>
        <p:nvSpPr>
          <p:cNvPr id="76" name="Rectangular Callout 75"/>
          <p:cNvSpPr/>
          <p:nvPr/>
        </p:nvSpPr>
        <p:spPr>
          <a:xfrm>
            <a:off x="6942382" y="1448349"/>
            <a:ext cx="2106084" cy="949117"/>
          </a:xfrm>
          <a:prstGeom prst="wedgeRectCallout">
            <a:avLst>
              <a:gd name="adj1" fmla="val -32138"/>
              <a:gd name="adj2" fmla="val 20311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 allotment exhausted</a:t>
            </a:r>
            <a:endParaRPr lang="en-US" sz="2400" dirty="0"/>
          </a:p>
        </p:txBody>
      </p:sp>
      <p:sp>
        <p:nvSpPr>
          <p:cNvPr id="77" name="Rectangular Callout 76"/>
          <p:cNvSpPr/>
          <p:nvPr/>
        </p:nvSpPr>
        <p:spPr>
          <a:xfrm>
            <a:off x="6441513" y="5581485"/>
            <a:ext cx="1917461" cy="767136"/>
          </a:xfrm>
          <a:prstGeom prst="wedgeRectCallout">
            <a:avLst>
              <a:gd name="adj1" fmla="val 17917"/>
              <a:gd name="adj2" fmla="val -10734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Round robin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1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72" grpId="0" animBg="1"/>
      <p:bldP spid="73" grpId="0" animBg="1"/>
      <p:bldP spid="76" grpId="0" animBg="1"/>
      <p:bldP spid="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Rule Review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4716" y="1600200"/>
            <a:ext cx="8809630" cy="4525963"/>
          </a:xfrm>
        </p:spPr>
        <p:txBody>
          <a:bodyPr/>
          <a:lstStyle/>
          <a:p>
            <a:r>
              <a:rPr lang="en-US" b="1" dirty="0"/>
              <a:t>Rule 1</a:t>
            </a:r>
            <a:r>
              <a:rPr lang="en-US" dirty="0"/>
              <a:t>: If Priority(A) &gt; Priority(B), A runs, B doesn’t</a:t>
            </a:r>
          </a:p>
          <a:p>
            <a:r>
              <a:rPr lang="en-US" b="1" dirty="0"/>
              <a:t>Rule 2</a:t>
            </a:r>
            <a:r>
              <a:rPr lang="en-US" dirty="0"/>
              <a:t>: If Priority(A) = Priority(B), A &amp; B run in RR</a:t>
            </a:r>
          </a:p>
          <a:p>
            <a:r>
              <a:rPr lang="en-US" b="1" dirty="0"/>
              <a:t>Rule 3</a:t>
            </a:r>
            <a:r>
              <a:rPr lang="en-US" dirty="0"/>
              <a:t>: Processes start at the highest </a:t>
            </a:r>
            <a:r>
              <a:rPr lang="en-US" dirty="0" smtClean="0"/>
              <a:t>priority</a:t>
            </a:r>
          </a:p>
          <a:p>
            <a:r>
              <a:rPr lang="en-US" b="1" dirty="0" smtClean="0"/>
              <a:t>Rule 4</a:t>
            </a:r>
            <a:r>
              <a:rPr lang="en-US" dirty="0" smtClean="0"/>
              <a:t>: Once a process uses up its time allotment at a given priority, demote it</a:t>
            </a:r>
            <a:endParaRPr lang="en-US" dirty="0"/>
          </a:p>
          <a:p>
            <a:r>
              <a:rPr lang="en-US" b="1" dirty="0" smtClean="0"/>
              <a:t>Rule </a:t>
            </a:r>
            <a:r>
              <a:rPr lang="en-US" b="1" dirty="0"/>
              <a:t>5</a:t>
            </a:r>
            <a:r>
              <a:rPr lang="en-US" dirty="0"/>
              <a:t>: After some time period </a:t>
            </a:r>
            <a:r>
              <a:rPr lang="en-US" i="1" dirty="0"/>
              <a:t>S</a:t>
            </a:r>
            <a:r>
              <a:rPr lang="en-US" dirty="0"/>
              <a:t>, move all processes to the highest priority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MLFQ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473958"/>
            <a:ext cx="8693623" cy="538404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MLFQ </a:t>
            </a:r>
            <a:r>
              <a:rPr lang="en-US" dirty="0" smtClean="0"/>
              <a:t>meets our goals</a:t>
            </a:r>
          </a:p>
          <a:p>
            <a:pPr lvl="1"/>
            <a:r>
              <a:rPr lang="en-US" dirty="0" smtClean="0"/>
              <a:t>Balances response time and turnaround time</a:t>
            </a:r>
          </a:p>
          <a:p>
            <a:pPr lvl="1"/>
            <a:r>
              <a:rPr lang="en-US" dirty="0" smtClean="0"/>
              <a:t>Does not require prior knowledge about processes</a:t>
            </a:r>
          </a:p>
          <a:p>
            <a:r>
              <a:rPr lang="en-US" dirty="0" smtClean="0"/>
              <a:t>But, it has many knobs to tune</a:t>
            </a:r>
          </a:p>
          <a:p>
            <a:pPr lvl="1"/>
            <a:r>
              <a:rPr lang="en-US" dirty="0" smtClean="0"/>
              <a:t>Number of queues?</a:t>
            </a:r>
          </a:p>
          <a:p>
            <a:pPr lvl="1"/>
            <a:r>
              <a:rPr lang="en-US" dirty="0"/>
              <a:t>How to divide CPU time between the queues?</a:t>
            </a:r>
          </a:p>
          <a:p>
            <a:pPr lvl="1"/>
            <a:r>
              <a:rPr lang="en-US" dirty="0" smtClean="0"/>
              <a:t>For each queue:</a:t>
            </a:r>
          </a:p>
          <a:p>
            <a:pPr lvl="2"/>
            <a:r>
              <a:rPr lang="en-US" dirty="0" smtClean="0"/>
              <a:t>Which scheduling regime to use?</a:t>
            </a:r>
          </a:p>
          <a:p>
            <a:pPr lvl="2"/>
            <a:r>
              <a:rPr lang="en-US" dirty="0" smtClean="0"/>
              <a:t>Time slice/quantum?</a:t>
            </a:r>
          </a:p>
          <a:p>
            <a:pPr lvl="1"/>
            <a:r>
              <a:rPr lang="en-US" dirty="0" smtClean="0"/>
              <a:t>Method for demoting priorities?</a:t>
            </a:r>
          </a:p>
          <a:p>
            <a:pPr lvl="1"/>
            <a:r>
              <a:rPr lang="en-US" dirty="0" smtClean="0"/>
              <a:t>Method for boosting priorities?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600200"/>
            <a:ext cx="8877869" cy="4998493"/>
          </a:xfrm>
        </p:spPr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OSes</a:t>
            </a:r>
            <a:r>
              <a:rPr lang="en-US" dirty="0" smtClean="0"/>
              <a:t> use MLFQ-like schedulers</a:t>
            </a:r>
          </a:p>
          <a:p>
            <a:pPr lvl="1"/>
            <a:r>
              <a:rPr lang="en-US" dirty="0" smtClean="0"/>
              <a:t>Example: Windows NT/2000/XP/Vista, Solaris, FreeBSD</a:t>
            </a:r>
          </a:p>
          <a:p>
            <a:r>
              <a:rPr lang="en-US" dirty="0" err="1" smtClean="0"/>
              <a:t>OSes</a:t>
            </a:r>
            <a:r>
              <a:rPr lang="en-US" dirty="0" smtClean="0"/>
              <a:t> ship with “reasonable” MLFQ parameters</a:t>
            </a:r>
          </a:p>
          <a:p>
            <a:pPr lvl="1"/>
            <a:r>
              <a:rPr lang="en-US" dirty="0" smtClean="0"/>
              <a:t>Variable length time slices</a:t>
            </a:r>
          </a:p>
          <a:p>
            <a:pPr lvl="2"/>
            <a:r>
              <a:rPr lang="en-US" dirty="0" smtClean="0"/>
              <a:t>High priority queues – short time slices</a:t>
            </a:r>
          </a:p>
          <a:p>
            <a:pPr lvl="2"/>
            <a:r>
              <a:rPr lang="en-US" dirty="0" smtClean="0"/>
              <a:t>Low priority queues – long time slices</a:t>
            </a:r>
          </a:p>
          <a:p>
            <a:pPr lvl="1"/>
            <a:r>
              <a:rPr lang="en-US" dirty="0" smtClean="0"/>
              <a:t>Priority 0 sometimes reserved for OS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OSes</a:t>
            </a:r>
            <a:r>
              <a:rPr lang="en-US" dirty="0" smtClean="0"/>
              <a:t> allow users/processes to give the scheduler “hints” about priorities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nice</a:t>
            </a:r>
            <a:r>
              <a:rPr lang="en-US" dirty="0" smtClean="0"/>
              <a:t> command on Linux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 nice &lt;options&gt; &lt;command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…]&gt;</a:t>
            </a:r>
          </a:p>
          <a:p>
            <a:pPr lvl="1"/>
            <a:r>
              <a:rPr lang="en-US" dirty="0" smtClean="0"/>
              <a:t>Run the command at the specified priority</a:t>
            </a:r>
          </a:p>
          <a:p>
            <a:pPr lvl="1"/>
            <a:r>
              <a:rPr lang="en-US" dirty="0" smtClean="0"/>
              <a:t>Priorities range from -20 (high) to 19 (low)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50" name="Picture 2" descr="D:\Classes\5600\assets\windows_prio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8" y="1283814"/>
            <a:ext cx="8839201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012" y="3336878"/>
            <a:ext cx="3487003" cy="25930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Scheduling Basics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Simple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Priority Schedulers</a:t>
            </a:r>
          </a:p>
          <a:p>
            <a:r>
              <a:rPr lang="en-US" sz="4400" dirty="0" smtClean="0"/>
              <a:t>Fair Share Schedulers</a:t>
            </a:r>
          </a:p>
          <a:p>
            <a:r>
              <a:rPr lang="en-US" sz="4400" dirty="0" smtClean="0"/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5" y="1600200"/>
            <a:ext cx="8516202" cy="5039436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examined schedulers designed to optimize performance</a:t>
            </a:r>
          </a:p>
          <a:p>
            <a:pPr lvl="1"/>
            <a:r>
              <a:rPr lang="en-US" dirty="0" smtClean="0"/>
              <a:t>Minimum response times</a:t>
            </a:r>
          </a:p>
          <a:p>
            <a:pPr lvl="1"/>
            <a:r>
              <a:rPr lang="en-US" dirty="0" smtClean="0"/>
              <a:t>Minimum turnaround times</a:t>
            </a:r>
          </a:p>
          <a:p>
            <a:r>
              <a:rPr lang="en-US" dirty="0" smtClean="0"/>
              <a:t>MLFQ achieves these goals, but it’s complicated</a:t>
            </a:r>
          </a:p>
          <a:p>
            <a:pPr lvl="1"/>
            <a:r>
              <a:rPr lang="en-US" dirty="0" smtClean="0"/>
              <a:t>Non-trivial to implement</a:t>
            </a:r>
          </a:p>
          <a:p>
            <a:pPr lvl="1"/>
            <a:r>
              <a:rPr lang="en-US" dirty="0" smtClean="0"/>
              <a:t>Challenging to parameterize and tune</a:t>
            </a:r>
          </a:p>
          <a:p>
            <a:r>
              <a:rPr lang="en-US" dirty="0" smtClean="0"/>
              <a:t>What about a simple algorithm that achieves </a:t>
            </a:r>
            <a:r>
              <a:rPr lang="en-US" dirty="0" smtClean="0">
                <a:solidFill>
                  <a:schemeClr val="accent1"/>
                </a:solidFill>
              </a:rPr>
              <a:t>fairness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74"/>
            <a:ext cx="8229600" cy="1143000"/>
          </a:xfrm>
        </p:spPr>
        <p:txBody>
          <a:bodyPr/>
          <a:lstStyle/>
          <a:p>
            <a:r>
              <a:rPr lang="en-US" dirty="0" smtClean="0"/>
              <a:t>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4" y="1106655"/>
            <a:ext cx="8802806" cy="1850296"/>
          </a:xfrm>
        </p:spPr>
        <p:txBody>
          <a:bodyPr>
            <a:normAutofit/>
          </a:bodyPr>
          <a:lstStyle/>
          <a:p>
            <a:r>
              <a:rPr lang="en-US" dirty="0" smtClean="0"/>
              <a:t>Key idea: give each process a bunch of </a:t>
            </a:r>
            <a:r>
              <a:rPr lang="en-US" dirty="0" smtClean="0">
                <a:solidFill>
                  <a:schemeClr val="accent1"/>
                </a:solidFill>
              </a:rPr>
              <a:t>tickets</a:t>
            </a:r>
          </a:p>
          <a:p>
            <a:pPr lvl="1"/>
            <a:r>
              <a:rPr lang="en-US" dirty="0" smtClean="0"/>
              <a:t>Each time slice, scheduler holds a </a:t>
            </a:r>
            <a:r>
              <a:rPr lang="en-US" dirty="0" smtClean="0">
                <a:solidFill>
                  <a:schemeClr val="accent1"/>
                </a:solidFill>
              </a:rPr>
              <a:t>lottery</a:t>
            </a:r>
          </a:p>
          <a:p>
            <a:pPr lvl="1"/>
            <a:r>
              <a:rPr lang="en-US" dirty="0" smtClean="0"/>
              <a:t>Process holding the winning ticket gets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694" y="5175913"/>
            <a:ext cx="8802806" cy="168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Probabilistic scheduling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Over time, run time for each process converges to the correct value (i.e. the # of tickets it holds)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21592"/>
              </p:ext>
            </p:extLst>
          </p:nvPr>
        </p:nvGraphicFramePr>
        <p:xfrm>
          <a:off x="215402" y="2870043"/>
          <a:ext cx="42045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84"/>
                <a:gridCol w="1439170"/>
                <a:gridCol w="1647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0-74 (75 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75-99</a:t>
                      </a:r>
                      <a:r>
                        <a:rPr lang="en-US" baseline="0" dirty="0" smtClean="0"/>
                        <a:t> (25 total)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075398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619778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17067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1505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25943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0381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34819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89257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1583" y="474077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68007" y="474077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03156" y="474077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9946" y="47407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07977" y="47407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80614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26837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64395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8777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2354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543095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982502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20882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60326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43085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44" name="Rectangular Callout 43"/>
          <p:cNvSpPr/>
          <p:nvPr/>
        </p:nvSpPr>
        <p:spPr>
          <a:xfrm>
            <a:off x="4708702" y="2870043"/>
            <a:ext cx="3986824" cy="978625"/>
          </a:xfrm>
          <a:prstGeom prst="wedgeRectCallout">
            <a:avLst>
              <a:gd name="adj1" fmla="val 8547"/>
              <a:gd name="adj2" fmla="val 8360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P1 ran 8 of 11 slices – 72%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P2 ran 3 of 11 slices – 27%</a:t>
            </a:r>
          </a:p>
        </p:txBody>
      </p:sp>
    </p:spTree>
    <p:extLst>
      <p:ext uri="{BB962C8B-B14F-4D97-AF65-F5344CB8AC3E}">
        <p14:creationId xmlns:p14="http://schemas.microsoft.com/office/powerpoint/2010/main" val="204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9" grpId="0" animBg="1"/>
      <p:bldP spid="40" grpId="0" animBg="1"/>
      <p:bldP spid="41" grpId="0"/>
      <p:bldP spid="42" grpId="0"/>
      <p:bldP spid="4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0"/>
            <a:ext cx="8229600" cy="805218"/>
          </a:xfrm>
        </p:spPr>
        <p:txBody>
          <a:bodyPr/>
          <a:lstStyle/>
          <a:p>
            <a:r>
              <a:rPr lang="en-US" dirty="0" smtClean="0"/>
              <a:t>Implementation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859809"/>
            <a:ext cx="8918812" cy="5929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 fast scheduler execution</a:t>
            </a:r>
          </a:p>
          <a:p>
            <a:pPr lvl="1"/>
            <a:r>
              <a:rPr lang="en-US" dirty="0" smtClean="0"/>
              <a:t>All the scheduler needs to do is run </a:t>
            </a:r>
            <a:r>
              <a:rPr lang="en-US" i="1" dirty="0" smtClean="0"/>
              <a:t>random()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manage </a:t>
            </a:r>
            <a:r>
              <a:rPr lang="en-US" i="1" dirty="0" smtClean="0"/>
              <a:t>O(log N)</a:t>
            </a:r>
            <a:r>
              <a:rPr lang="en-US" dirty="0" smtClean="0"/>
              <a:t> priority queues</a:t>
            </a:r>
          </a:p>
          <a:p>
            <a:r>
              <a:rPr lang="en-US" dirty="0" smtClean="0"/>
              <a:t>No need to store lots of state</a:t>
            </a:r>
            <a:endParaRPr lang="en-US" dirty="0"/>
          </a:p>
          <a:p>
            <a:pPr lvl="1"/>
            <a:r>
              <a:rPr lang="en-US" dirty="0"/>
              <a:t>Scheduler needs to know the total number of tickets</a:t>
            </a:r>
          </a:p>
          <a:p>
            <a:pPr lvl="1"/>
            <a:r>
              <a:rPr lang="en-US" dirty="0" smtClean="0"/>
              <a:t>No need to track process behavior or history</a:t>
            </a:r>
            <a:endParaRPr lang="en-US" dirty="0"/>
          </a:p>
          <a:p>
            <a:r>
              <a:rPr lang="en-US" dirty="0"/>
              <a:t>Automatically balances CPU time across processes</a:t>
            </a:r>
          </a:p>
          <a:p>
            <a:pPr lvl="1"/>
            <a:r>
              <a:rPr lang="en-US" dirty="0"/>
              <a:t>New processes get some tickets, adjust the overall size of the ticket </a:t>
            </a:r>
            <a:r>
              <a:rPr lang="en-US" dirty="0" smtClean="0"/>
              <a:t>pool</a:t>
            </a:r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to prioritize processes</a:t>
            </a:r>
          </a:p>
          <a:p>
            <a:pPr lvl="1"/>
            <a:r>
              <a:rPr lang="en-US" dirty="0"/>
              <a:t>Give high priority processes many tickets</a:t>
            </a:r>
          </a:p>
          <a:p>
            <a:pPr lvl="1"/>
            <a:r>
              <a:rPr lang="en-US" dirty="0"/>
              <a:t>Give low priority processes a few </a:t>
            </a:r>
            <a:r>
              <a:rPr lang="en-US" dirty="0" smtClean="0"/>
              <a:t>tickets</a:t>
            </a:r>
          </a:p>
          <a:p>
            <a:pPr lvl="1"/>
            <a:r>
              <a:rPr lang="en-US" dirty="0" smtClean="0"/>
              <a:t>Priorities can change via ticket inflation (i.e. minting tickets)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Lottery Scheduling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5" y="1600201"/>
            <a:ext cx="4435523" cy="4984844"/>
          </a:xfrm>
        </p:spPr>
        <p:txBody>
          <a:bodyPr>
            <a:normAutofit/>
          </a:bodyPr>
          <a:lstStyle/>
          <a:p>
            <a:r>
              <a:rPr lang="en-US" dirty="0" smtClean="0"/>
              <a:t>Does lottery scheduling achieve </a:t>
            </a:r>
            <a:r>
              <a:rPr lang="en-US" dirty="0"/>
              <a:t>fairness?</a:t>
            </a:r>
          </a:p>
          <a:p>
            <a:pPr lvl="1"/>
            <a:r>
              <a:rPr lang="en-US" dirty="0"/>
              <a:t>Assume two processes with equal tickets</a:t>
            </a:r>
          </a:p>
          <a:p>
            <a:pPr lvl="1"/>
            <a:r>
              <a:rPr lang="en-US" dirty="0"/>
              <a:t>Runtime of processes varies</a:t>
            </a:r>
          </a:p>
          <a:p>
            <a:pPr lvl="1"/>
            <a:r>
              <a:rPr lang="en-US" dirty="0" smtClean="0"/>
              <a:t>Unfairness ratio = 1 if both processes finish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074" name="Picture 2" descr="D:\Classes\5600\assets\lottery_sched_fair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28" y="2419890"/>
            <a:ext cx="4418745" cy="40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336648" y="504517"/>
            <a:ext cx="2688839" cy="969441"/>
          </a:xfrm>
          <a:prstGeom prst="wedgeRectCallout">
            <a:avLst>
              <a:gd name="adj1" fmla="val 54716"/>
              <a:gd name="adj2" fmla="val 10311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Unfair to short job</a:t>
            </a:r>
            <a:r>
              <a:rPr lang="en-US" sz="2400" dirty="0"/>
              <a:t> </a:t>
            </a:r>
            <a:r>
              <a:rPr lang="en-US" sz="2400" dirty="0" smtClean="0"/>
              <a:t>due to randomness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5995310" y="1494478"/>
            <a:ext cx="391887" cy="160644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7685995" y="1526249"/>
            <a:ext cx="391886" cy="154290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177887" y="402383"/>
            <a:ext cx="2688839" cy="1173707"/>
          </a:xfrm>
          <a:prstGeom prst="wedgeRectCallout">
            <a:avLst>
              <a:gd name="adj1" fmla="val 13603"/>
              <a:gd name="adj2" fmla="val 856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Randomness is amortized over long time scales</a:t>
            </a:r>
          </a:p>
        </p:txBody>
      </p:sp>
    </p:spTree>
    <p:extLst>
      <p:ext uri="{BB962C8B-B14F-4D97-AF65-F5344CB8AC3E}">
        <p14:creationId xmlns:p14="http://schemas.microsoft.com/office/powerpoint/2010/main" val="40383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3" y="0"/>
            <a:ext cx="8229600" cy="1143000"/>
          </a:xfrm>
        </p:spPr>
        <p:txBody>
          <a:bodyPr/>
          <a:lstStyle/>
          <a:p>
            <a:r>
              <a:rPr lang="en-US" dirty="0" smtClean="0"/>
              <a:t>Basic Scheduler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153236"/>
            <a:ext cx="8795982" cy="5704764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Scheduler</a:t>
            </a:r>
            <a:r>
              <a:rPr lang="en-US" dirty="0" smtClean="0"/>
              <a:t> selects from the </a:t>
            </a:r>
            <a:r>
              <a:rPr lang="en-US" i="1" dirty="0" smtClean="0"/>
              <a:t>ready</a:t>
            </a:r>
            <a:r>
              <a:rPr lang="en-US" dirty="0" smtClean="0"/>
              <a:t> processes, and assigns them to a CPU</a:t>
            </a:r>
          </a:p>
          <a:p>
            <a:pPr lvl="1"/>
            <a:r>
              <a:rPr lang="en-US" dirty="0" smtClean="0"/>
              <a:t>System may have &gt;1 CPU</a:t>
            </a:r>
          </a:p>
          <a:p>
            <a:pPr lvl="1"/>
            <a:r>
              <a:rPr lang="en-US" dirty="0" smtClean="0"/>
              <a:t>Various different approaches for selecting processes</a:t>
            </a:r>
          </a:p>
          <a:p>
            <a:r>
              <a:rPr lang="en-US" dirty="0"/>
              <a:t>S</a:t>
            </a:r>
            <a:r>
              <a:rPr lang="en-US" dirty="0" smtClean="0"/>
              <a:t>cheduling decisions are made when a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running</a:t>
            </a:r>
            <a:r>
              <a:rPr lang="en-US" dirty="0" smtClean="0"/>
              <a:t> to </a:t>
            </a:r>
            <a:r>
              <a:rPr lang="en-US" i="1" dirty="0" smtClean="0"/>
              <a:t>waiting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Terminates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running</a:t>
            </a:r>
            <a:r>
              <a:rPr lang="en-US" dirty="0" smtClean="0"/>
              <a:t> to </a:t>
            </a:r>
            <a:r>
              <a:rPr lang="en-US" i="1" dirty="0" smtClean="0"/>
              <a:t>ready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waiting</a:t>
            </a:r>
            <a:r>
              <a:rPr lang="en-US" dirty="0" smtClean="0"/>
              <a:t> to </a:t>
            </a:r>
            <a:r>
              <a:rPr lang="en-US" i="1" dirty="0" smtClean="0"/>
              <a:t>ready</a:t>
            </a:r>
          </a:p>
          <a:p>
            <a:r>
              <a:rPr lang="en-US" dirty="0" smtClean="0"/>
              <a:t>Scheduler may have access to additional information</a:t>
            </a:r>
          </a:p>
          <a:p>
            <a:pPr lvl="1"/>
            <a:r>
              <a:rPr lang="en-US" dirty="0" smtClean="0"/>
              <a:t>Process deadlines, data in shared memory,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14998" y="3811492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6625" y="3934444"/>
            <a:ext cx="212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preemption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5519055" y="4741814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30682" y="4864766"/>
            <a:ext cx="169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Preemption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06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511490"/>
            <a:ext cx="873456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Randomness is lets us build a simple and approximately fair scheduler</a:t>
            </a:r>
          </a:p>
          <a:p>
            <a:pPr lvl="1"/>
            <a:r>
              <a:rPr lang="en-US" dirty="0" smtClean="0"/>
              <a:t>But fairness is not guaranteed</a:t>
            </a:r>
          </a:p>
          <a:p>
            <a:r>
              <a:rPr lang="en-US" dirty="0" smtClean="0"/>
              <a:t>Why not build a deterministic, fair scheduler?</a:t>
            </a:r>
          </a:p>
          <a:p>
            <a:r>
              <a:rPr lang="en-US" dirty="0" smtClean="0"/>
              <a:t>Stride scheduling</a:t>
            </a:r>
          </a:p>
          <a:p>
            <a:pPr lvl="1"/>
            <a:r>
              <a:rPr lang="en-US" dirty="0" smtClean="0"/>
              <a:t>Each process is given some tickets</a:t>
            </a:r>
          </a:p>
          <a:p>
            <a:pPr lvl="1"/>
            <a:r>
              <a:rPr lang="en-US" dirty="0" smtClean="0"/>
              <a:t>Each process has a </a:t>
            </a:r>
            <a:r>
              <a:rPr lang="en-US" dirty="0" smtClean="0">
                <a:solidFill>
                  <a:schemeClr val="accent1"/>
                </a:solidFill>
              </a:rPr>
              <a:t>stride</a:t>
            </a:r>
            <a:r>
              <a:rPr lang="en-US" dirty="0" smtClean="0"/>
              <a:t> = a big # / # of tickets</a:t>
            </a:r>
          </a:p>
          <a:p>
            <a:pPr lvl="1"/>
            <a:r>
              <a:rPr lang="en-US" dirty="0" smtClean="0"/>
              <a:t>Each time a process runs, its </a:t>
            </a:r>
            <a:r>
              <a:rPr lang="en-US" dirty="0" smtClean="0">
                <a:solidFill>
                  <a:schemeClr val="accent1"/>
                </a:solidFill>
              </a:rPr>
              <a:t>pass</a:t>
            </a:r>
            <a:r>
              <a:rPr lang="en-US" dirty="0" smtClean="0"/>
              <a:t> += stride</a:t>
            </a:r>
          </a:p>
          <a:p>
            <a:pPr lvl="1"/>
            <a:r>
              <a:rPr lang="en-US" dirty="0" smtClean="0"/>
              <a:t>Scheduler chooses process with the lowest pass to run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79653"/>
              </p:ext>
            </p:extLst>
          </p:nvPr>
        </p:nvGraphicFramePr>
        <p:xfrm>
          <a:off x="433766" y="1572914"/>
          <a:ext cx="39788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821911"/>
                <a:gridCol w="884682"/>
                <a:gridCol w="1323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Stride</a:t>
                      </a:r>
                    </a:p>
                    <a:p>
                      <a:pPr algn="ctr"/>
                      <a:r>
                        <a:rPr lang="en-US" dirty="0" smtClean="0"/>
                        <a:t>(K</a:t>
                      </a:r>
                      <a:r>
                        <a:rPr lang="en-US" baseline="0" dirty="0" smtClean="0"/>
                        <a:t> = 10000)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079"/>
              </p:ext>
            </p:extLst>
          </p:nvPr>
        </p:nvGraphicFramePr>
        <p:xfrm>
          <a:off x="5420438" y="1574421"/>
          <a:ext cx="292516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3"/>
                <a:gridCol w="634621"/>
                <a:gridCol w="675564"/>
                <a:gridCol w="934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 runs?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500025" y="2086964"/>
            <a:ext cx="0" cy="363827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7711" y="2224585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3631" y="258852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3159" y="2957025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9079" y="332096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7711" y="370311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3631" y="4067063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3159" y="443555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09079" y="4806327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13631" y="5174816"/>
            <a:ext cx="2995662" cy="427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396010" y="5239489"/>
            <a:ext cx="3986824" cy="1462813"/>
          </a:xfrm>
          <a:prstGeom prst="wedgeRectCallout">
            <a:avLst>
              <a:gd name="adj1" fmla="val 77867"/>
              <a:gd name="adj2" fmla="val -3348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P1 ran </a:t>
            </a:r>
            <a:r>
              <a:rPr lang="en-US" sz="2400" b="1" dirty="0" smtClean="0"/>
              <a:t>2 </a:t>
            </a:r>
            <a:r>
              <a:rPr lang="en-US" sz="2400" b="1" dirty="0"/>
              <a:t>of 8</a:t>
            </a:r>
            <a:r>
              <a:rPr lang="en-US" sz="2400" b="1" dirty="0" smtClean="0"/>
              <a:t> </a:t>
            </a:r>
            <a:r>
              <a:rPr lang="en-US" sz="2400" b="1" dirty="0"/>
              <a:t>slices – </a:t>
            </a:r>
            <a:r>
              <a:rPr lang="en-US" sz="2400" b="1" dirty="0" smtClean="0"/>
              <a:t>25%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P2 ran </a:t>
            </a:r>
            <a:r>
              <a:rPr lang="en-US" sz="2400" b="1" dirty="0" smtClean="0"/>
              <a:t>1 </a:t>
            </a:r>
            <a:r>
              <a:rPr lang="en-US" sz="2400" b="1" dirty="0"/>
              <a:t>of 8</a:t>
            </a:r>
            <a:r>
              <a:rPr lang="en-US" sz="2400" b="1" dirty="0" smtClean="0"/>
              <a:t> </a:t>
            </a:r>
            <a:r>
              <a:rPr lang="en-US" sz="2400" b="1" dirty="0"/>
              <a:t>slices – </a:t>
            </a:r>
            <a:r>
              <a:rPr lang="en-US" sz="2400" b="1" dirty="0" smtClean="0"/>
              <a:t>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P3 ran 5 of 8 slices – 62.5%</a:t>
            </a:r>
            <a:endParaRPr lang="en-US" sz="2400" b="1" dirty="0"/>
          </a:p>
        </p:txBody>
      </p:sp>
      <p:sp>
        <p:nvSpPr>
          <p:cNvPr id="19" name="Rectangular Callout 18"/>
          <p:cNvSpPr/>
          <p:nvPr/>
        </p:nvSpPr>
        <p:spPr>
          <a:xfrm>
            <a:off x="144477" y="3598231"/>
            <a:ext cx="4489889" cy="1462813"/>
          </a:xfrm>
          <a:prstGeom prst="wedgeRectCallout">
            <a:avLst>
              <a:gd name="adj1" fmla="val 11457"/>
              <a:gd name="adj2" fmla="val -74071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P1: 100 of 400 tickets – 25%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P2: 50 of 400 tickets – 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P3: 250 of 400 tickets – 62.5%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00200"/>
            <a:ext cx="8836925" cy="4855191"/>
          </a:xfrm>
        </p:spPr>
        <p:txBody>
          <a:bodyPr/>
          <a:lstStyle/>
          <a:p>
            <a:r>
              <a:rPr lang="en-US" dirty="0" smtClean="0"/>
              <a:t>Why choose lottery over stride scheduling?</a:t>
            </a:r>
          </a:p>
          <a:p>
            <a:pPr lvl="1"/>
            <a:r>
              <a:rPr lang="en-US" dirty="0" smtClean="0"/>
              <a:t>Stride schedulers need to store a lot more state</a:t>
            </a:r>
          </a:p>
          <a:p>
            <a:pPr lvl="1"/>
            <a:r>
              <a:rPr lang="en-US" dirty="0" smtClean="0"/>
              <a:t>How does a stride scheduler deal with new processes?</a:t>
            </a:r>
          </a:p>
          <a:p>
            <a:pPr lvl="2"/>
            <a:r>
              <a:rPr lang="en-US" dirty="0" smtClean="0"/>
              <a:t>Pass = 0, will dominate CPU until it catches up</a:t>
            </a:r>
          </a:p>
          <a:p>
            <a:r>
              <a:rPr lang="en-US" dirty="0" smtClean="0"/>
              <a:t>Both schedulers require tickets assignment</a:t>
            </a:r>
          </a:p>
          <a:p>
            <a:pPr lvl="1"/>
            <a:r>
              <a:rPr lang="en-US" dirty="0" smtClean="0"/>
              <a:t>How do you know how many tickets to assign to each process?</a:t>
            </a:r>
          </a:p>
          <a:p>
            <a:pPr lvl="1"/>
            <a:r>
              <a:rPr lang="en-US" dirty="0" smtClean="0"/>
              <a:t>This is an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Scheduling Basics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Simple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Priority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Fair Share Schedulers</a:t>
            </a:r>
          </a:p>
          <a:p>
            <a:r>
              <a:rPr lang="en-US" sz="4400" dirty="0" smtClean="0"/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all of our schedulers have assumed a single CPU core</a:t>
            </a:r>
          </a:p>
          <a:p>
            <a:r>
              <a:rPr lang="en-US" dirty="0" smtClean="0"/>
              <a:t>What about systems with multiple CPUs?</a:t>
            </a:r>
          </a:p>
          <a:p>
            <a:pPr lvl="1"/>
            <a:r>
              <a:rPr lang="en-US" dirty="0" smtClean="0"/>
              <a:t>Things get a lot more complicated when the number of CPUs &gt;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Symmetric Multiprocessing (SMP)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299"/>
            <a:ext cx="8229600" cy="21563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≥2 homogeneous processors</a:t>
            </a:r>
          </a:p>
          <a:p>
            <a:pPr lvl="1"/>
            <a:r>
              <a:rPr lang="en-US" dirty="0" smtClean="0"/>
              <a:t>May be in separate physical packages</a:t>
            </a:r>
          </a:p>
          <a:p>
            <a:r>
              <a:rPr lang="en-US" dirty="0" smtClean="0"/>
              <a:t>Shared main memory and system bus</a:t>
            </a:r>
          </a:p>
          <a:p>
            <a:r>
              <a:rPr lang="en-US" dirty="0" smtClean="0"/>
              <a:t>Single OS that treats all processors equally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3610" y="3666259"/>
            <a:ext cx="1244597" cy="2570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16005" y="3666259"/>
            <a:ext cx="7601803" cy="849086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Bus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5726" y="4660490"/>
            <a:ext cx="2770333" cy="20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8127" y="5653014"/>
            <a:ext cx="117127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8126" y="6184090"/>
            <a:ext cx="1171271" cy="43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51798" y="5653014"/>
            <a:ext cx="117127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151797" y="6184090"/>
            <a:ext cx="1171271" cy="43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177" y="4660490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828128" y="5126494"/>
            <a:ext cx="249494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L2 Cache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035350" y="4660490"/>
            <a:ext cx="2770333" cy="2044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87751" y="5657340"/>
            <a:ext cx="117127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87750" y="6188416"/>
            <a:ext cx="1171271" cy="43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511422" y="5657340"/>
            <a:ext cx="117127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511421" y="6188416"/>
            <a:ext cx="1171271" cy="43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18349" y="466049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2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4187752" y="5130820"/>
            <a:ext cx="2494940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L2 Cache</a:t>
            </a:r>
            <a:endParaRPr lang="en-US" sz="2000" dirty="0"/>
          </a:p>
        </p:txBody>
      </p:sp>
      <p:sp>
        <p:nvSpPr>
          <p:cNvPr id="28" name="Left-Right Arrow 27"/>
          <p:cNvSpPr/>
          <p:nvPr/>
        </p:nvSpPr>
        <p:spPr>
          <a:xfrm rot="5400000">
            <a:off x="1583123" y="4297506"/>
            <a:ext cx="1009194" cy="752974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Left-Right Arrow 28"/>
          <p:cNvSpPr/>
          <p:nvPr/>
        </p:nvSpPr>
        <p:spPr>
          <a:xfrm rot="5400000">
            <a:off x="4897723" y="4315705"/>
            <a:ext cx="1045586" cy="752974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8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3567"/>
          </a:xfrm>
        </p:spPr>
        <p:txBody>
          <a:bodyPr/>
          <a:lstStyle/>
          <a:p>
            <a:r>
              <a:rPr lang="en-US" dirty="0" smtClean="0"/>
              <a:t>Two threads on a single CPU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245" y="2688609"/>
            <a:ext cx="180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Non-</a:t>
            </a:r>
          </a:p>
          <a:p>
            <a:r>
              <a:rPr lang="en-US" sz="2000" b="1" dirty="0" err="1" smtClean="0"/>
              <a:t>Hyperthreaded</a:t>
            </a:r>
            <a:endParaRPr lang="en-US" sz="2000" b="1" dirty="0" smtClean="0"/>
          </a:p>
          <a:p>
            <a:r>
              <a:rPr lang="en-US" sz="2000" b="1" dirty="0" smtClean="0"/>
              <a:t>Core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4245" y="4964470"/>
            <a:ext cx="180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Hyperthreaded</a:t>
            </a:r>
            <a:endParaRPr lang="en-US" sz="2000" b="1" dirty="0" smtClean="0"/>
          </a:p>
          <a:p>
            <a:r>
              <a:rPr lang="en-US" sz="2000" b="1" dirty="0" smtClean="0"/>
              <a:t>Core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59917" y="3609834"/>
            <a:ext cx="4858393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0380" y="2946455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Thread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3613881" y="2866030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35272" y="2869610"/>
            <a:ext cx="1060478" cy="5538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Stall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54388" y="2866030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5779" y="2869610"/>
            <a:ext cx="1060478" cy="5538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Stall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59917" y="6055058"/>
            <a:ext cx="4858393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40379" y="5391679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Thread 2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6975779" y="5318413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32997" y="5314833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54388" y="5318413"/>
            <a:ext cx="1060478" cy="5538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Stall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40380" y="4748833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Thread 1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3613881" y="4668408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35272" y="4671988"/>
            <a:ext cx="1060478" cy="5538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Stall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54388" y="4668408"/>
            <a:ext cx="1060478" cy="5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Busy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75779" y="4671988"/>
            <a:ext cx="1060478" cy="5538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35" y="0"/>
            <a:ext cx="8229600" cy="1143000"/>
          </a:xfrm>
        </p:spPr>
        <p:txBody>
          <a:bodyPr/>
          <a:lstStyle/>
          <a:p>
            <a:r>
              <a:rPr lang="en-US" dirty="0" smtClean="0"/>
              <a:t>Brief Intro to CPU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3610" y="3666259"/>
            <a:ext cx="1244597" cy="257076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16005" y="3666259"/>
            <a:ext cx="7601803" cy="849086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Bus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5726" y="4660490"/>
            <a:ext cx="2770333" cy="20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8127" y="5653014"/>
            <a:ext cx="1171270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8126" y="6184090"/>
            <a:ext cx="1171271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51798" y="5653014"/>
            <a:ext cx="1171270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51797" y="6184090"/>
            <a:ext cx="1171271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3177" y="4660490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828126" y="5126494"/>
            <a:ext cx="2494941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L2 Cache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035350" y="4660490"/>
            <a:ext cx="2770333" cy="2044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751" y="5657340"/>
            <a:ext cx="1171270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187750" y="6188416"/>
            <a:ext cx="1171271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511422" y="5657340"/>
            <a:ext cx="1171270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Cache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511421" y="6188416"/>
            <a:ext cx="1171271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8349" y="466049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2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187751" y="5130820"/>
            <a:ext cx="2494940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L2 Cache</a:t>
            </a:r>
            <a:endParaRPr lang="en-US" sz="2000" dirty="0"/>
          </a:p>
        </p:txBody>
      </p:sp>
      <p:sp>
        <p:nvSpPr>
          <p:cNvPr id="21" name="Left-Right Arrow 20"/>
          <p:cNvSpPr/>
          <p:nvPr/>
        </p:nvSpPr>
        <p:spPr>
          <a:xfrm rot="5400000">
            <a:off x="1583123" y="4297506"/>
            <a:ext cx="1009194" cy="752974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Left-Right Arrow 21"/>
          <p:cNvSpPr/>
          <p:nvPr/>
        </p:nvSpPr>
        <p:spPr>
          <a:xfrm rot="5400000">
            <a:off x="4897723" y="4315705"/>
            <a:ext cx="1045586" cy="752974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751412" y="3749608"/>
            <a:ext cx="996123" cy="682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 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51412" y="4580516"/>
            <a:ext cx="996123" cy="6823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51412" y="5445237"/>
            <a:ext cx="996123" cy="6823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 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3223" y="5158118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3223" y="5681518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3223" y="6213340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27399" y="5149671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27399" y="5686719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27399" y="6218541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3352" y="5160072"/>
            <a:ext cx="510033" cy="3641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63352" y="5690296"/>
            <a:ext cx="510033" cy="3641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3352" y="6235766"/>
            <a:ext cx="510033" cy="3641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87023" y="5160926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587023" y="5691150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6782935" y="2565329"/>
            <a:ext cx="2258705" cy="969441"/>
          </a:xfrm>
          <a:prstGeom prst="wedgeRectCallout">
            <a:avLst>
              <a:gd name="adj1" fmla="val 8625"/>
              <a:gd name="adj2" fmla="val 8200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fetches are slow :(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110403" y="2565325"/>
            <a:ext cx="1497400" cy="969441"/>
          </a:xfrm>
          <a:prstGeom prst="wedgeRectCallout">
            <a:avLst>
              <a:gd name="adj1" fmla="val 7152"/>
              <a:gd name="adj2" fmla="val 22137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Cache hits are fast :)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1748412" y="2565327"/>
            <a:ext cx="2385284" cy="969441"/>
          </a:xfrm>
          <a:prstGeom prst="wedgeRectCallout">
            <a:avLst>
              <a:gd name="adj1" fmla="val -18788"/>
              <a:gd name="adj2" fmla="val 22278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 has fast access to P2’s data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4264725" y="2565326"/>
            <a:ext cx="2385284" cy="969441"/>
          </a:xfrm>
          <a:prstGeom prst="wedgeRectCallout">
            <a:avLst>
              <a:gd name="adj1" fmla="val -33664"/>
              <a:gd name="adj2" fmla="val 22559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 but access to P3’s data is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7" y="1160059"/>
            <a:ext cx="9027995" cy="25895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performance is linked to </a:t>
            </a:r>
            <a:r>
              <a:rPr lang="en-US" dirty="0" smtClean="0">
                <a:solidFill>
                  <a:schemeClr val="accent1"/>
                </a:solidFill>
              </a:rPr>
              <a:t>locality</a:t>
            </a:r>
          </a:p>
          <a:p>
            <a:pPr lvl="1"/>
            <a:r>
              <a:rPr lang="en-US" dirty="0" smtClean="0"/>
              <a:t>Ideally, a process should be placed close to its data</a:t>
            </a:r>
          </a:p>
          <a:p>
            <a:r>
              <a:rPr lang="en-US" dirty="0" smtClean="0"/>
              <a:t>Shared data is problematic due to </a:t>
            </a:r>
            <a:r>
              <a:rPr lang="en-US" dirty="0" smtClean="0">
                <a:solidFill>
                  <a:schemeClr val="accent1"/>
                </a:solidFill>
              </a:rPr>
              <a:t>cache coherency</a:t>
            </a:r>
          </a:p>
          <a:p>
            <a:pPr lvl="1"/>
            <a:r>
              <a:rPr lang="en-US" dirty="0" smtClean="0"/>
              <a:t>P3 writes variable </a:t>
            </a:r>
            <a:r>
              <a:rPr lang="en-US" i="1" dirty="0" smtClean="0"/>
              <a:t>x</a:t>
            </a:r>
            <a:r>
              <a:rPr lang="en-US" dirty="0" smtClean="0"/>
              <a:t>, new value is cached in CPU 2</a:t>
            </a:r>
          </a:p>
          <a:p>
            <a:pPr lvl="1"/>
            <a:r>
              <a:rPr lang="en-US" dirty="0" smtClean="0"/>
              <a:t>P2 in CPU 1 reads </a:t>
            </a:r>
            <a:r>
              <a:rPr lang="en-US" i="1" dirty="0" smtClean="0"/>
              <a:t>x</a:t>
            </a:r>
            <a:r>
              <a:rPr lang="en-US" dirty="0" smtClean="0"/>
              <a:t>, but value in main memory is stale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208 L 0.13681 -0.2581 C 0.16563 -0.31644 0.20851 -0.34722 0.2533 -0.34722 C 0.30451 -0.34722 0.34514 -0.31644 0.37396 -0.2581 L 0.51111 0.00208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56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NUMA and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351128"/>
            <a:ext cx="8816453" cy="28250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Non-Uniform Memory Access (NUMA) architecture</a:t>
            </a:r>
          </a:p>
          <a:p>
            <a:pPr lvl="1"/>
            <a:r>
              <a:rPr lang="en-US" dirty="0" smtClean="0"/>
              <a:t>Memory access time depends on the location of the data relative to the requesting process</a:t>
            </a:r>
          </a:p>
          <a:p>
            <a:r>
              <a:rPr lang="en-US" dirty="0" smtClean="0"/>
              <a:t>Leads to </a:t>
            </a:r>
            <a:r>
              <a:rPr lang="en-US" dirty="0" smtClean="0">
                <a:solidFill>
                  <a:schemeClr val="accent1"/>
                </a:solidFill>
              </a:rPr>
              <a:t>cache affinity</a:t>
            </a:r>
          </a:p>
          <a:p>
            <a:pPr lvl="1"/>
            <a:r>
              <a:rPr lang="en-US" dirty="0" smtClean="0"/>
              <a:t>Ideally, processes want to stay close to their cached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9014" y="4332492"/>
            <a:ext cx="936712" cy="238369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424467" y="4305098"/>
            <a:ext cx="5186150" cy="352778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02301" y="4675961"/>
            <a:ext cx="2047002" cy="20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4701" y="5668485"/>
            <a:ext cx="789133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054701" y="6199561"/>
            <a:ext cx="789134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003052" y="5668485"/>
            <a:ext cx="796125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003052" y="6199561"/>
            <a:ext cx="796126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69751" y="4675961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054701" y="5141965"/>
            <a:ext cx="1744478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846815" y="4552800"/>
            <a:ext cx="684167" cy="58208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46815" y="5279721"/>
            <a:ext cx="684167" cy="58208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46815" y="6010842"/>
            <a:ext cx="684167" cy="5820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81213" y="5173589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81213" y="5696989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81213" y="6228811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40069" y="5165142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40069" y="5702190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40069" y="6234012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-Right Arrow 20"/>
          <p:cNvSpPr/>
          <p:nvPr/>
        </p:nvSpPr>
        <p:spPr>
          <a:xfrm rot="5400000">
            <a:off x="2629002" y="4637962"/>
            <a:ext cx="771090" cy="458143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4197400" y="4678018"/>
            <a:ext cx="2047002" cy="20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49800" y="5670542"/>
            <a:ext cx="789133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4349800" y="6201618"/>
            <a:ext cx="789134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5298151" y="5670542"/>
            <a:ext cx="796125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5298151" y="6201618"/>
            <a:ext cx="796126" cy="43758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264850" y="467801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 2</a:t>
            </a:r>
            <a:endParaRPr lang="en-US" sz="2000" b="1" dirty="0"/>
          </a:p>
        </p:txBody>
      </p:sp>
      <p:sp>
        <p:nvSpPr>
          <p:cNvPr id="43" name="Rectangle 42"/>
          <p:cNvSpPr/>
          <p:nvPr/>
        </p:nvSpPr>
        <p:spPr>
          <a:xfrm>
            <a:off x="4349800" y="5144022"/>
            <a:ext cx="1744478" cy="4267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4476312" y="5175646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476312" y="5699046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76312" y="6230868"/>
            <a:ext cx="510033" cy="364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35168" y="5167199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35168" y="5704247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35168" y="6236069"/>
            <a:ext cx="510033" cy="3641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-Right Arrow 49"/>
          <p:cNvSpPr/>
          <p:nvPr/>
        </p:nvSpPr>
        <p:spPr>
          <a:xfrm rot="5400000">
            <a:off x="4924101" y="4640019"/>
            <a:ext cx="771090" cy="458143"/>
          </a:xfrm>
          <a:prstGeom prst="leftRightArrow">
            <a:avLst>
              <a:gd name="adj1" fmla="val 391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40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46252" y="463569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46252" y="519256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46252" y="574942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2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46252" y="630629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3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9" y="1446663"/>
            <a:ext cx="8748214" cy="23815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Queue Multiprocessor Scheduling (SQMS)</a:t>
            </a:r>
          </a:p>
          <a:p>
            <a:pPr lvl="1"/>
            <a:r>
              <a:rPr lang="en-US" dirty="0" smtClean="0"/>
              <a:t>Most basic design: all processes go into a single queue</a:t>
            </a:r>
          </a:p>
          <a:p>
            <a:pPr lvl="1"/>
            <a:r>
              <a:rPr lang="en-US" dirty="0" smtClean="0"/>
              <a:t>CPUs pull tasks from the queue as needed</a:t>
            </a:r>
          </a:p>
          <a:p>
            <a:pPr lvl="1"/>
            <a:r>
              <a:rPr lang="en-US" dirty="0" smtClean="0"/>
              <a:t>Good for </a:t>
            </a:r>
            <a:r>
              <a:rPr lang="en-US" dirty="0" smtClean="0">
                <a:solidFill>
                  <a:schemeClr val="accent1"/>
                </a:solidFill>
              </a:rPr>
              <a:t>load balancing </a:t>
            </a:r>
            <a:r>
              <a:rPr lang="en-US" dirty="0" smtClean="0"/>
              <a:t>(CPUs pull processes on demand)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577" y="3903265"/>
            <a:ext cx="175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Process Queue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 rot="10800000">
            <a:off x="2730399" y="3809893"/>
            <a:ext cx="4203511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5808" y="387688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771754" y="387688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397700" y="3876883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023646" y="3876883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649592" y="3876883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806888" y="4617387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806888" y="517239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806888" y="5731119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806888" y="6287985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771754" y="3878132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403943" y="387305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23645" y="3878132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649591" y="3878132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7309 -0.00069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191"/>
            <a:ext cx="8229600" cy="531580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dispatcher</a:t>
            </a:r>
            <a:r>
              <a:rPr lang="en-US" dirty="0" smtClean="0"/>
              <a:t> gives control of the CPU to the process selected by the scheduler</a:t>
            </a:r>
          </a:p>
          <a:p>
            <a:pPr lvl="1"/>
            <a:r>
              <a:rPr lang="en-US" dirty="0" smtClean="0"/>
              <a:t>Switches context</a:t>
            </a:r>
          </a:p>
          <a:p>
            <a:pPr lvl="1"/>
            <a:r>
              <a:rPr lang="en-US" dirty="0" smtClean="0"/>
              <a:t>Switching to/from kernel mode/user mode</a:t>
            </a:r>
          </a:p>
          <a:p>
            <a:pPr lvl="1"/>
            <a:r>
              <a:rPr lang="en-US" dirty="0" smtClean="0"/>
              <a:t>Saving the old EIP, loading the new EIP</a:t>
            </a:r>
          </a:p>
          <a:p>
            <a:r>
              <a:rPr lang="en-US" dirty="0" smtClean="0"/>
              <a:t>Warning: dispatching incurs a cost</a:t>
            </a:r>
          </a:p>
          <a:p>
            <a:pPr lvl="1"/>
            <a:r>
              <a:rPr lang="en-US" dirty="0" smtClean="0"/>
              <a:t>Context switching and mode switch are expensive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solidFill>
                  <a:schemeClr val="accent2"/>
                </a:solidFill>
              </a:rPr>
              <a:t>latency</a:t>
            </a:r>
            <a:r>
              <a:rPr lang="en-US" dirty="0" smtClean="0"/>
              <a:t> to processing times</a:t>
            </a:r>
          </a:p>
          <a:p>
            <a:r>
              <a:rPr lang="en-US" dirty="0" smtClean="0"/>
              <a:t>It is advantageous to minimize process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8093"/>
          </a:xfrm>
        </p:spPr>
        <p:txBody>
          <a:bodyPr/>
          <a:lstStyle/>
          <a:p>
            <a:r>
              <a:rPr lang="en-US" dirty="0" smtClean="0"/>
              <a:t>The process queue is a shared data structure</a:t>
            </a:r>
          </a:p>
          <a:p>
            <a:pPr lvl="1"/>
            <a:r>
              <a:rPr lang="en-US" dirty="0" smtClean="0"/>
              <a:t>Necessitates locking, or careful lock-free design</a:t>
            </a:r>
          </a:p>
          <a:p>
            <a:r>
              <a:rPr lang="en-US" dirty="0" smtClean="0"/>
              <a:t>SQMS does not respect cache affinity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6252" y="425355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46252" y="481041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252" y="536728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6252" y="592415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3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0577" y="3562065"/>
            <a:ext cx="175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Process Queue</a:t>
            </a:r>
            <a:endParaRPr lang="en-US" sz="2000" b="1" dirty="0"/>
          </a:p>
        </p:txBody>
      </p:sp>
      <p:sp>
        <p:nvSpPr>
          <p:cNvPr id="10" name="Pentagon 9"/>
          <p:cNvSpPr/>
          <p:nvPr/>
        </p:nvSpPr>
        <p:spPr>
          <a:xfrm rot="10800000">
            <a:off x="2730399" y="3468693"/>
            <a:ext cx="4203511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5808" y="353568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771754" y="353568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397700" y="3535683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023646" y="3535683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649592" y="3535683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806888" y="423524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806888" y="4790249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806888" y="5348975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806888" y="5905841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771754" y="3536932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403943" y="353185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023645" y="3536932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649590" y="3532269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86416" y="6550925"/>
            <a:ext cx="43476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05115" y="4235243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405114" y="4791271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405114" y="5346277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405114" y="5905003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771753" y="3531853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403943" y="3536932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023646" y="353568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5649592" y="3534432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031060" y="4235243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031061" y="4810193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031061" y="5357008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4031061" y="5913042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083334" y="6342569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3771754" y="3532269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4397699" y="3534432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5023646" y="353568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5649589" y="3536928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4663250" y="4233383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4663250" y="4790249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663250" y="5358188"/>
            <a:ext cx="518615" cy="436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P5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4663250" y="590500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17636" y="4536460"/>
            <a:ext cx="3043449" cy="1420921"/>
          </a:xfrm>
          <a:prstGeom prst="wedgeRectCallout">
            <a:avLst>
              <a:gd name="adj1" fmla="val -68057"/>
              <a:gd name="adj2" fmla="val -126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Worst case scenario: processes rarely run on the same CPU</a:t>
            </a:r>
          </a:p>
        </p:txBody>
      </p:sp>
    </p:spTree>
    <p:extLst>
      <p:ext uri="{BB962C8B-B14F-4D97-AF65-F5344CB8AC3E}">
        <p14:creationId xmlns:p14="http://schemas.microsoft.com/office/powerpoint/2010/main" val="35774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7309 -0.00069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0.27309 -0.00278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7014 -0.00278 " pathEditMode="relative" rAng="0" ptsTypes="AA">
                                      <p:cBhvr>
                                        <p:cTn id="19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000"/>
                            </p:stCondLst>
                            <p:childTnLst>
                              <p:par>
                                <p:cTn id="23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00"/>
                            </p:stCondLst>
                            <p:childTnLst>
                              <p:par>
                                <p:cTn id="24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0.26858 -0.00069 " pathEditMode="relative" rAng="0" ptsTypes="AA">
                                      <p:cBhvr>
                                        <p:cTn id="26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500"/>
                            </p:stCondLst>
                            <p:childTnLst>
                              <p:par>
                                <p:cTn id="2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5" grpId="0" animBg="1"/>
      <p:bldP spid="36" grpId="0" animBg="1"/>
      <p:bldP spid="37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entagon 24"/>
          <p:cNvSpPr/>
          <p:nvPr/>
        </p:nvSpPr>
        <p:spPr>
          <a:xfrm rot="10800000">
            <a:off x="2327786" y="5406573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8" y="1600200"/>
            <a:ext cx="9096232" cy="2350191"/>
          </a:xfrm>
        </p:spPr>
        <p:txBody>
          <a:bodyPr/>
          <a:lstStyle/>
          <a:p>
            <a:r>
              <a:rPr lang="en-US" dirty="0" smtClean="0"/>
              <a:t>SQMS can be modified to preserve affinity</a:t>
            </a:r>
          </a:p>
          <a:p>
            <a:r>
              <a:rPr lang="en-US" dirty="0" smtClean="0"/>
              <a:t>Multiple Queue Multiprocessor Scheduling (MQMS)</a:t>
            </a:r>
          </a:p>
          <a:p>
            <a:pPr lvl="1"/>
            <a:r>
              <a:rPr lang="en-US" dirty="0" smtClean="0"/>
              <a:t>Each CPU maintains it’s own queue of processes</a:t>
            </a:r>
          </a:p>
          <a:p>
            <a:pPr lvl="1"/>
            <a:r>
              <a:rPr lang="en-US" dirty="0" smtClean="0"/>
              <a:t>CPUs schedule their processes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3329" y="461738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73329" y="5501805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02895" y="4635696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0</a:t>
            </a:r>
            <a:endParaRPr lang="en-US" sz="2000" b="1" dirty="0"/>
          </a:p>
        </p:txBody>
      </p:sp>
      <p:sp>
        <p:nvSpPr>
          <p:cNvPr id="10" name="Pentagon 9"/>
          <p:cNvSpPr/>
          <p:nvPr/>
        </p:nvSpPr>
        <p:spPr>
          <a:xfrm rot="10800000">
            <a:off x="2327789" y="4542324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198" y="4609314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43198" y="5483496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369142" y="4609314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369142" y="5481000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733965" y="4599078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733965" y="5481636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731680" y="4599078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731679" y="5483496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369142" y="4612726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369142" y="5478835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02892" y="5499945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32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680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0.07083 -0.0007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7014 0.0041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2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6875 -0.00093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 rot="10800000">
            <a:off x="2327786" y="5406573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3329" y="461738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73329" y="5501805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02895" y="4635696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0</a:t>
            </a:r>
            <a:endParaRPr lang="en-US" sz="2000" b="1" dirty="0"/>
          </a:p>
        </p:txBody>
      </p:sp>
      <p:sp>
        <p:nvSpPr>
          <p:cNvPr id="9" name="Pentagon 8"/>
          <p:cNvSpPr/>
          <p:nvPr/>
        </p:nvSpPr>
        <p:spPr>
          <a:xfrm rot="10800000">
            <a:off x="2327789" y="4542324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2892" y="5499945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1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shared data</a:t>
            </a:r>
          </a:p>
          <a:p>
            <a:pPr lvl="1"/>
            <a:r>
              <a:rPr lang="en-US" dirty="0" smtClean="0"/>
              <a:t>Queues are (mostly) independent</a:t>
            </a:r>
          </a:p>
          <a:p>
            <a:r>
              <a:rPr lang="en-US" dirty="0" smtClean="0"/>
              <a:t>Respects cache affinity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198" y="4609314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743198" y="5483496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9142" y="4609314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369142" y="5481000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733965" y="4599078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733965" y="5481636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339016" y="4599078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339015" y="5483496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369142" y="4612726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369142" y="5478835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33965" y="6113757"/>
            <a:ext cx="2433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16360" y="590540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3369141" y="4608174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69140" y="5485768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959262" y="4600938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959262" y="5483496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0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680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0.07083 -0.0007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7014 0.0041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20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6875 -0.00093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717 0.00116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4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07239 0.00023 " pathEditMode="relative" rAng="0" ptsTypes="AA">
                                      <p:cBhvr>
                                        <p:cTn id="9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0"/>
            <a:ext cx="8229600" cy="1143000"/>
          </a:xfrm>
        </p:spPr>
        <p:txBody>
          <a:bodyPr/>
          <a:lstStyle/>
          <a:p>
            <a:r>
              <a:rPr lang="en-US" dirty="0" smtClean="0"/>
              <a:t>Shortcoming of MQMS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415652"/>
          </a:xfrm>
        </p:spPr>
        <p:txBody>
          <a:bodyPr>
            <a:normAutofit/>
          </a:bodyPr>
          <a:lstStyle/>
          <a:p>
            <a:r>
              <a:rPr lang="en-US" dirty="0" smtClean="0"/>
              <a:t>MQMS is prone to </a:t>
            </a:r>
            <a:r>
              <a:rPr lang="en-US" dirty="0" smtClean="0">
                <a:solidFill>
                  <a:schemeClr val="accent1"/>
                </a:solidFill>
              </a:rPr>
              <a:t>load imbalance</a:t>
            </a:r>
            <a:r>
              <a:rPr lang="en-US" dirty="0" smtClean="0"/>
              <a:t> due to:</a:t>
            </a:r>
          </a:p>
          <a:p>
            <a:pPr lvl="1"/>
            <a:r>
              <a:rPr lang="en-US" dirty="0" smtClean="0"/>
              <a:t>Different number of processes per CPU</a:t>
            </a:r>
          </a:p>
          <a:p>
            <a:pPr lvl="1"/>
            <a:r>
              <a:rPr lang="en-US" dirty="0" smtClean="0"/>
              <a:t>Variable behavior across processes</a:t>
            </a:r>
          </a:p>
          <a:p>
            <a:r>
              <a:rPr lang="en-US" dirty="0" smtClean="0"/>
              <a:t>Must be dealt with through process migration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Pentagon 4"/>
          <p:cNvSpPr/>
          <p:nvPr/>
        </p:nvSpPr>
        <p:spPr>
          <a:xfrm rot="10800000">
            <a:off x="1249607" y="2636088"/>
            <a:ext cx="1752899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716" y="1865211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0</a:t>
            </a:r>
            <a:endParaRPr lang="en-US" sz="2000" b="1" dirty="0"/>
          </a:p>
        </p:txBody>
      </p:sp>
      <p:sp>
        <p:nvSpPr>
          <p:cNvPr id="9" name="Pentagon 8"/>
          <p:cNvSpPr/>
          <p:nvPr/>
        </p:nvSpPr>
        <p:spPr>
          <a:xfrm rot="10800000">
            <a:off x="1249610" y="1771839"/>
            <a:ext cx="1752896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13" y="272946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Queue 1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665019" y="1838829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290963" y="2710515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65019" y="2708350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21944" y="1223781"/>
            <a:ext cx="2783069" cy="2491356"/>
            <a:chOff x="3221944" y="1073653"/>
            <a:chExt cx="2783069" cy="2491356"/>
          </a:xfrm>
        </p:grpSpPr>
        <p:sp>
          <p:nvSpPr>
            <p:cNvPr id="6" name="TextBox 5"/>
            <p:cNvSpPr txBox="1"/>
            <p:nvPr/>
          </p:nvSpPr>
          <p:spPr>
            <a:xfrm>
              <a:off x="3221944" y="1688473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CPU 0</a:t>
              </a:r>
              <a:endParaRPr 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21944" y="2572891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CPU 1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82580" y="1670164"/>
              <a:ext cx="518615" cy="436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P1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82580" y="2552722"/>
              <a:ext cx="518615" cy="4367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P2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87630" y="2554582"/>
              <a:ext cx="518615" cy="4367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P4</a:t>
              </a:r>
              <a:endParaRPr lang="en-US" sz="2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082580" y="3176542"/>
              <a:ext cx="1922433" cy="8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87630" y="3164899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Time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07877" y="1672024"/>
              <a:ext cx="518615" cy="436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P1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07877" y="2554582"/>
              <a:ext cx="518615" cy="4367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P2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63233" y="1627058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…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40466" y="1073653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Idle the CPU?</a:t>
              </a:r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79058" y="1223781"/>
            <a:ext cx="2783069" cy="2495506"/>
            <a:chOff x="6179058" y="1073653"/>
            <a:chExt cx="2783069" cy="2495506"/>
          </a:xfrm>
        </p:grpSpPr>
        <p:sp>
          <p:nvSpPr>
            <p:cNvPr id="29" name="TextBox 28"/>
            <p:cNvSpPr txBox="1"/>
            <p:nvPr/>
          </p:nvSpPr>
          <p:spPr>
            <a:xfrm>
              <a:off x="6179058" y="1692623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CPU 0</a:t>
              </a:r>
              <a:endParaRPr 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9058" y="2577041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CPU 1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39694" y="1674314"/>
              <a:ext cx="1743912" cy="436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P1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39694" y="2556872"/>
              <a:ext cx="518615" cy="4367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P2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44744" y="2558732"/>
              <a:ext cx="518615" cy="4367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P4</a:t>
              </a:r>
              <a:endParaRPr lang="en-US" sz="2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039694" y="3180692"/>
              <a:ext cx="1922433" cy="8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644744" y="3169049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Time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4991" y="2558732"/>
              <a:ext cx="518615" cy="4367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P2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97945" y="1073653"/>
              <a:ext cx="2164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/>
                <a:t>Unfair CPU Usage?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886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Strategies for Process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80" y="1211233"/>
            <a:ext cx="8229600" cy="65850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Push migration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2180" y="3929419"/>
            <a:ext cx="8229600" cy="66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Pull migration</a:t>
            </a:r>
            <a:r>
              <a:rPr lang="en-US" dirty="0" smtClean="0"/>
              <a:t>, a.k.a. </a:t>
            </a:r>
            <a:r>
              <a:rPr lang="en-US" dirty="0" smtClean="0">
                <a:solidFill>
                  <a:schemeClr val="accent1"/>
                </a:solidFill>
              </a:rPr>
              <a:t>work stealing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rot="10800000">
            <a:off x="2869761" y="2854442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2072" y="2083565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 / Queue 0</a:t>
            </a:r>
            <a:endParaRPr lang="en-US" sz="2000" b="1" dirty="0"/>
          </a:p>
        </p:txBody>
      </p:sp>
      <p:sp>
        <p:nvSpPr>
          <p:cNvPr id="9" name="Pentagon 8"/>
          <p:cNvSpPr/>
          <p:nvPr/>
        </p:nvSpPr>
        <p:spPr>
          <a:xfrm rot="10800000">
            <a:off x="2869764" y="1990193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2069" y="2947814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 / Queue 1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285173" y="2057183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285173" y="2925011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911117" y="2925011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546980" y="2925011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0" name="Rectangular Callout 19"/>
          <p:cNvSpPr/>
          <p:nvPr/>
        </p:nvSpPr>
        <p:spPr>
          <a:xfrm>
            <a:off x="5697942" y="2577048"/>
            <a:ext cx="2825085" cy="988636"/>
          </a:xfrm>
          <a:prstGeom prst="wedgeRectCallout">
            <a:avLst>
              <a:gd name="adj1" fmla="val -68057"/>
              <a:gd name="adj2" fmla="val -126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“I have too many processes, take one”</a:t>
            </a:r>
          </a:p>
        </p:txBody>
      </p:sp>
      <p:sp>
        <p:nvSpPr>
          <p:cNvPr id="21" name="Pentagon 20"/>
          <p:cNvSpPr/>
          <p:nvPr/>
        </p:nvSpPr>
        <p:spPr>
          <a:xfrm rot="10800000">
            <a:off x="2874314" y="5647684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96625" y="4876807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0 / Queue 0</a:t>
            </a:r>
            <a:endParaRPr lang="en-US" sz="2000" b="1" dirty="0"/>
          </a:p>
        </p:txBody>
      </p:sp>
      <p:sp>
        <p:nvSpPr>
          <p:cNvPr id="23" name="Pentagon 22"/>
          <p:cNvSpPr/>
          <p:nvPr/>
        </p:nvSpPr>
        <p:spPr>
          <a:xfrm rot="10800000">
            <a:off x="2874317" y="4783435"/>
            <a:ext cx="2387512" cy="58685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6622" y="5741056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CPU 1 / Queue 1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3289726" y="4850425"/>
            <a:ext cx="518615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289726" y="5718253"/>
            <a:ext cx="518615" cy="436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915670" y="5718253"/>
            <a:ext cx="518615" cy="4367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551533" y="5718253"/>
            <a:ext cx="518615" cy="43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9" name="Rectangular Callout 28"/>
          <p:cNvSpPr/>
          <p:nvPr/>
        </p:nvSpPr>
        <p:spPr>
          <a:xfrm>
            <a:off x="5606962" y="4960943"/>
            <a:ext cx="3264084" cy="988636"/>
          </a:xfrm>
          <a:prstGeom prst="wedgeRectCallout">
            <a:avLst>
              <a:gd name="adj1" fmla="val -64503"/>
              <a:gd name="adj2" fmla="val -316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“I don’t have enough processes, give me one”</a:t>
            </a:r>
          </a:p>
        </p:txBody>
      </p:sp>
    </p:spTree>
    <p:extLst>
      <p:ext uri="{BB962C8B-B14F-4D97-AF65-F5344CB8AC3E}">
        <p14:creationId xmlns:p14="http://schemas.microsoft.com/office/powerpoint/2010/main" val="7037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7222 -0.128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6944 -0.12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521494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Scheduling Basics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Simple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Priority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Fair Share Schedulers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Multi-CPU Scheduling</a:t>
            </a:r>
          </a:p>
          <a:p>
            <a:r>
              <a:rPr lang="en-US" sz="4400" dirty="0" smtClean="0"/>
              <a:t>Case Study: The Linux Kernel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453488"/>
            <a:ext cx="8748215" cy="4995080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have looked at many:</a:t>
            </a:r>
          </a:p>
          <a:p>
            <a:pPr lvl="1"/>
            <a:r>
              <a:rPr lang="en-US" dirty="0" smtClean="0"/>
              <a:t>Scheduling algorithms</a:t>
            </a:r>
          </a:p>
          <a:p>
            <a:pPr lvl="1"/>
            <a:r>
              <a:rPr lang="en-US" dirty="0" smtClean="0"/>
              <a:t>Types of processes (CPU vs. I/O bound)</a:t>
            </a:r>
          </a:p>
          <a:p>
            <a:pPr lvl="1"/>
            <a:r>
              <a:rPr lang="en-US" dirty="0" smtClean="0"/>
              <a:t>Hardware configurations (SMP)</a:t>
            </a:r>
          </a:p>
          <a:p>
            <a:r>
              <a:rPr lang="en-US" dirty="0" smtClean="0"/>
              <a:t>What do real </a:t>
            </a:r>
            <a:r>
              <a:rPr lang="en-US" dirty="0" err="1" smtClean="0"/>
              <a:t>OSes</a:t>
            </a:r>
            <a:r>
              <a:rPr lang="en-US" dirty="0" smtClean="0"/>
              <a:t> do?</a:t>
            </a:r>
          </a:p>
          <a:p>
            <a:r>
              <a:rPr lang="en-US" dirty="0" smtClean="0"/>
              <a:t>Case study on the Linux kernel</a:t>
            </a:r>
          </a:p>
          <a:p>
            <a:pPr lvl="1"/>
            <a:r>
              <a:rPr lang="en-US" dirty="0" smtClean="0"/>
              <a:t>Old scheduler: O(1)</a:t>
            </a:r>
          </a:p>
          <a:p>
            <a:pPr lvl="1"/>
            <a:r>
              <a:rPr lang="en-US" dirty="0" smtClean="0"/>
              <a:t>Current scheduler: Completely Fair Scheduler (CFS)</a:t>
            </a:r>
          </a:p>
          <a:p>
            <a:pPr lvl="1"/>
            <a:r>
              <a:rPr lang="en-US" dirty="0" smtClean="0"/>
              <a:t>Alternative scheduler: BF Scheduler (BFS)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491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Replaced the very old O(n) scheduler</a:t>
            </a:r>
          </a:p>
          <a:p>
            <a:pPr lvl="1"/>
            <a:r>
              <a:rPr lang="en-US" dirty="0" smtClean="0"/>
              <a:t>Designed to reduce the cost of context switching</a:t>
            </a:r>
          </a:p>
          <a:p>
            <a:pPr lvl="1"/>
            <a:r>
              <a:rPr lang="en-US" dirty="0" smtClean="0"/>
              <a:t>Used in kernels prior to 2.6.23</a:t>
            </a:r>
          </a:p>
          <a:p>
            <a:r>
              <a:rPr lang="en-US" dirty="0" smtClean="0"/>
              <a:t>Implements MLFQ</a:t>
            </a:r>
          </a:p>
          <a:p>
            <a:pPr lvl="1"/>
            <a:r>
              <a:rPr lang="en-US" dirty="0" smtClean="0"/>
              <a:t>140 priority levels, 2 queues per priority</a:t>
            </a:r>
          </a:p>
          <a:p>
            <a:pPr lvl="2"/>
            <a:r>
              <a:rPr lang="en-US" dirty="0" smtClean="0"/>
              <a:t>Active and inactive queue</a:t>
            </a:r>
          </a:p>
          <a:p>
            <a:pPr lvl="2"/>
            <a:r>
              <a:rPr lang="en-US" dirty="0" smtClean="0"/>
              <a:t>Process are scheduled from the active queue</a:t>
            </a:r>
          </a:p>
          <a:p>
            <a:pPr lvl="2"/>
            <a:r>
              <a:rPr lang="en-US" dirty="0" smtClean="0"/>
              <a:t>When the active queue is empty, refill from inactive queue</a:t>
            </a:r>
          </a:p>
          <a:p>
            <a:pPr lvl="1"/>
            <a:r>
              <a:rPr lang="en-US" dirty="0" smtClean="0"/>
              <a:t>RR within each priority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491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Static priorities –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nice</a:t>
            </a:r>
            <a:r>
              <a:rPr lang="en-US" dirty="0" smtClean="0"/>
              <a:t> values [-20,19]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Used for time slice calculation</a:t>
            </a:r>
          </a:p>
          <a:p>
            <a:r>
              <a:rPr lang="en-US" dirty="0" smtClean="0"/>
              <a:t>Dynamic priorities [0, 139]</a:t>
            </a:r>
          </a:p>
          <a:p>
            <a:pPr lvl="1"/>
            <a:r>
              <a:rPr lang="en-US" dirty="0" smtClean="0"/>
              <a:t>Used to demote CPU bound processes</a:t>
            </a:r>
          </a:p>
          <a:p>
            <a:pPr lvl="1"/>
            <a:r>
              <a:rPr lang="en-US" dirty="0" smtClean="0"/>
              <a:t>Maintain high priorities for interactive processes</a:t>
            </a:r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leep() </a:t>
            </a:r>
            <a:r>
              <a:rPr lang="en-US" dirty="0" smtClean="0"/>
              <a:t>time for each process is measured</a:t>
            </a:r>
          </a:p>
          <a:p>
            <a:pPr lvl="2"/>
            <a:r>
              <a:rPr lang="en-US" dirty="0" smtClean="0"/>
              <a:t>High sleep time </a:t>
            </a:r>
            <a:r>
              <a:rPr lang="en-US" dirty="0" smtClean="0">
                <a:sym typeface="Wingdings" panose="05000000000000000000" pitchFamily="2" charset="2"/>
              </a:rPr>
              <a:t> interactive or I/O bound high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/ NUMA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are placed into a virtual hierarchy</a:t>
            </a:r>
          </a:p>
          <a:p>
            <a:pPr lvl="1"/>
            <a:r>
              <a:rPr lang="en-US" dirty="0" smtClean="0"/>
              <a:t>Groups are scheduled onto a physical CPU</a:t>
            </a:r>
          </a:p>
          <a:p>
            <a:pPr lvl="1"/>
            <a:r>
              <a:rPr lang="en-US" dirty="0" smtClean="0"/>
              <a:t>Processes are preferentially pinned to individual cores</a:t>
            </a:r>
          </a:p>
          <a:p>
            <a:r>
              <a:rPr lang="en-US" dirty="0" smtClean="0"/>
              <a:t>Work stealing used for 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Processes &amp;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that processes and threads are equivalent for scheduling purposes</a:t>
            </a:r>
          </a:p>
          <a:p>
            <a:pPr lvl="1"/>
            <a:r>
              <a:rPr lang="en-US" dirty="0" smtClean="0"/>
              <a:t>Kernel supports threads</a:t>
            </a:r>
          </a:p>
          <a:p>
            <a:pPr lvl="2"/>
            <a:r>
              <a:rPr lang="en-US" dirty="0" smtClean="0"/>
              <a:t>System-contention scope (SCS)</a:t>
            </a:r>
          </a:p>
          <a:p>
            <a:pPr lvl="1"/>
            <a:r>
              <a:rPr lang="en-US" dirty="0" smtClean="0"/>
              <a:t>Each process has &gt;=1 thread</a:t>
            </a:r>
          </a:p>
          <a:p>
            <a:r>
              <a:rPr lang="en-US" dirty="0" smtClean="0"/>
              <a:t>If kernel does not support threads</a:t>
            </a:r>
          </a:p>
          <a:p>
            <a:pPr lvl="1"/>
            <a:r>
              <a:rPr lang="en-US" dirty="0" smtClean="0"/>
              <a:t>Each process handles it’s own thread scheduling</a:t>
            </a:r>
          </a:p>
          <a:p>
            <a:pPr lvl="1"/>
            <a:r>
              <a:rPr lang="en-US" dirty="0" smtClean="0"/>
              <a:t>Process contention scope (PCS)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1211232"/>
            <a:ext cx="8939282" cy="5448875"/>
          </a:xfrm>
        </p:spPr>
        <p:txBody>
          <a:bodyPr>
            <a:normAutofit/>
          </a:bodyPr>
          <a:lstStyle/>
          <a:p>
            <a:r>
              <a:rPr lang="en-US" dirty="0" smtClean="0"/>
              <a:t>Replaced the O(1) scheduler</a:t>
            </a:r>
          </a:p>
          <a:p>
            <a:pPr lvl="1"/>
            <a:r>
              <a:rPr lang="en-US" dirty="0" smtClean="0"/>
              <a:t>In use since 2.6.23, has O(log N) runtime</a:t>
            </a:r>
          </a:p>
          <a:p>
            <a:r>
              <a:rPr lang="en-US" dirty="0" smtClean="0"/>
              <a:t>Moves from MLFQ to Weighted Fair Queuing</a:t>
            </a:r>
          </a:p>
          <a:p>
            <a:pPr lvl="1"/>
            <a:r>
              <a:rPr lang="en-US" dirty="0" smtClean="0"/>
              <a:t>First major OS to use a fair scheduling algorithm</a:t>
            </a:r>
          </a:p>
          <a:p>
            <a:pPr lvl="1"/>
            <a:r>
              <a:rPr lang="en-US" dirty="0" smtClean="0"/>
              <a:t>Very similar to stride scheduling</a:t>
            </a:r>
          </a:p>
          <a:p>
            <a:pPr lvl="1"/>
            <a:r>
              <a:rPr lang="en-US" dirty="0" smtClean="0"/>
              <a:t>Processes ordered by the amount of CPU time they use</a:t>
            </a:r>
          </a:p>
          <a:p>
            <a:r>
              <a:rPr lang="en-US" dirty="0" smtClean="0"/>
              <a:t>Gets rid of active/inactive run queues in favor of a red-black tree of processes</a:t>
            </a:r>
          </a:p>
          <a:p>
            <a:r>
              <a:rPr lang="en-US" dirty="0"/>
              <a:t>CFS isn’t actually “completely fair”</a:t>
            </a:r>
          </a:p>
          <a:p>
            <a:pPr lvl="1"/>
            <a:r>
              <a:rPr lang="en-US" dirty="0"/>
              <a:t>Unfairness is bounded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6"/>
            <a:ext cx="8229600" cy="1143000"/>
          </a:xfrm>
        </p:spPr>
        <p:txBody>
          <a:bodyPr/>
          <a:lstStyle/>
          <a:p>
            <a:r>
              <a:rPr lang="en-US" dirty="0" smtClean="0"/>
              <a:t>Red-Black Process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13" y="1197292"/>
            <a:ext cx="8229600" cy="1890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 organized according to amount of CPU time used by each process</a:t>
            </a:r>
          </a:p>
          <a:p>
            <a:pPr lvl="1"/>
            <a:r>
              <a:rPr lang="en-US" dirty="0" smtClean="0"/>
              <a:t>Measured in nanoseconds, obviates the need for time slices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85209" y="3088098"/>
            <a:ext cx="714234" cy="6814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17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3419796" y="3853025"/>
            <a:ext cx="714234" cy="6814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15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4899443" y="3853025"/>
            <a:ext cx="714234" cy="6814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25</a:t>
            </a:r>
            <a:endParaRPr lang="en-US" sz="2400" b="1" dirty="0"/>
          </a:p>
        </p:txBody>
      </p:sp>
      <p:sp>
        <p:nvSpPr>
          <p:cNvPr id="17" name="Oval 16"/>
          <p:cNvSpPr/>
          <p:nvPr/>
        </p:nvSpPr>
        <p:spPr>
          <a:xfrm>
            <a:off x="4243212" y="4686190"/>
            <a:ext cx="714234" cy="6814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22</a:t>
            </a:r>
            <a:endParaRPr lang="en-US" sz="2400" b="1" dirty="0"/>
          </a:p>
        </p:txBody>
      </p:sp>
      <p:sp>
        <p:nvSpPr>
          <p:cNvPr id="18" name="Oval 17"/>
          <p:cNvSpPr/>
          <p:nvPr/>
        </p:nvSpPr>
        <p:spPr>
          <a:xfrm>
            <a:off x="5584675" y="4686190"/>
            <a:ext cx="714234" cy="6814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27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5" idx="3"/>
            <a:endCxn id="15" idx="7"/>
          </p:cNvCxnSpPr>
          <p:nvPr/>
        </p:nvCxnSpPr>
        <p:spPr>
          <a:xfrm flipH="1">
            <a:off x="4029433" y="3669725"/>
            <a:ext cx="260373" cy="2830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16" idx="1"/>
          </p:cNvCxnSpPr>
          <p:nvPr/>
        </p:nvCxnSpPr>
        <p:spPr>
          <a:xfrm>
            <a:off x="4794846" y="3669725"/>
            <a:ext cx="209194" cy="2830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18" idx="1"/>
          </p:cNvCxnSpPr>
          <p:nvPr/>
        </p:nvCxnSpPr>
        <p:spPr>
          <a:xfrm>
            <a:off x="5509080" y="4434652"/>
            <a:ext cx="180192" cy="351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7" idx="7"/>
          </p:cNvCxnSpPr>
          <p:nvPr/>
        </p:nvCxnSpPr>
        <p:spPr>
          <a:xfrm flipH="1">
            <a:off x="4852849" y="4434652"/>
            <a:ext cx="151191" cy="351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156017" y="3028715"/>
            <a:ext cx="1908177" cy="2843891"/>
          </a:xfrm>
          <a:prstGeom prst="wedgeRectCallout">
            <a:avLst>
              <a:gd name="adj1" fmla="val 116489"/>
              <a:gd name="adj2" fmla="val -5857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Left-most process has always used the least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Scheduled next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-2459936" y="5344841"/>
            <a:ext cx="714234" cy="681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17</a:t>
            </a:r>
            <a:endParaRPr lang="en-US" sz="2400" b="1" dirty="0"/>
          </a:p>
        </p:txBody>
      </p:sp>
      <p:sp>
        <p:nvSpPr>
          <p:cNvPr id="84" name="Oval 83"/>
          <p:cNvSpPr/>
          <p:nvPr/>
        </p:nvSpPr>
        <p:spPr>
          <a:xfrm>
            <a:off x="2376677" y="4721467"/>
            <a:ext cx="714234" cy="68141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38</a:t>
            </a:r>
            <a:endParaRPr lang="en-US" sz="2400" b="1" dirty="0"/>
          </a:p>
        </p:txBody>
      </p:sp>
      <p:sp>
        <p:nvSpPr>
          <p:cNvPr id="85" name="Oval 84"/>
          <p:cNvSpPr/>
          <p:nvPr/>
        </p:nvSpPr>
        <p:spPr>
          <a:xfrm>
            <a:off x="-1670106" y="4511676"/>
            <a:ext cx="714234" cy="6814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25</a:t>
            </a:r>
            <a:endParaRPr lang="en-US" sz="2400" b="1" dirty="0"/>
          </a:p>
        </p:txBody>
      </p:sp>
      <p:sp>
        <p:nvSpPr>
          <p:cNvPr id="86" name="Oval 85"/>
          <p:cNvSpPr/>
          <p:nvPr/>
        </p:nvSpPr>
        <p:spPr>
          <a:xfrm>
            <a:off x="-1745702" y="6126050"/>
            <a:ext cx="714234" cy="6814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22</a:t>
            </a:r>
            <a:endParaRPr lang="en-US" sz="2400" b="1" dirty="0"/>
          </a:p>
        </p:txBody>
      </p:sp>
      <p:sp>
        <p:nvSpPr>
          <p:cNvPr id="87" name="Oval 86"/>
          <p:cNvSpPr/>
          <p:nvPr/>
        </p:nvSpPr>
        <p:spPr>
          <a:xfrm>
            <a:off x="-955872" y="5344841"/>
            <a:ext cx="714234" cy="681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27</a:t>
            </a:r>
            <a:endParaRPr lang="en-US" sz="2400" b="1" dirty="0"/>
          </a:p>
        </p:txBody>
      </p:sp>
      <p:cxnSp>
        <p:nvCxnSpPr>
          <p:cNvPr id="88" name="Straight Arrow Connector 87"/>
          <p:cNvCxnSpPr>
            <a:stCxn id="83" idx="5"/>
            <a:endCxn id="86" idx="1"/>
          </p:cNvCxnSpPr>
          <p:nvPr/>
        </p:nvCxnSpPr>
        <p:spPr>
          <a:xfrm>
            <a:off x="-1850299" y="5926468"/>
            <a:ext cx="209194" cy="299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5"/>
            <a:endCxn id="87" idx="1"/>
          </p:cNvCxnSpPr>
          <p:nvPr/>
        </p:nvCxnSpPr>
        <p:spPr>
          <a:xfrm>
            <a:off x="-1060469" y="5093303"/>
            <a:ext cx="209194" cy="351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83" idx="7"/>
          </p:cNvCxnSpPr>
          <p:nvPr/>
        </p:nvCxnSpPr>
        <p:spPr>
          <a:xfrm flipH="1">
            <a:off x="-1850299" y="5093303"/>
            <a:ext cx="284790" cy="351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ular Callout 105"/>
          <p:cNvSpPr/>
          <p:nvPr/>
        </p:nvSpPr>
        <p:spPr>
          <a:xfrm>
            <a:off x="6798365" y="2919544"/>
            <a:ext cx="2189254" cy="1993225"/>
          </a:xfrm>
          <a:prstGeom prst="wedgeRectCallout">
            <a:avLst>
              <a:gd name="adj1" fmla="val -40788"/>
              <a:gd name="adj2" fmla="val 88281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Add the process back to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Rebalance the tree</a:t>
            </a:r>
            <a:endParaRPr lang="en-US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18717" y="5332381"/>
            <a:ext cx="333199" cy="3868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48065" y="5344841"/>
            <a:ext cx="226973" cy="3154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278 0.0794 C -0.00295 0.09676 -0.00885 0.1125 -0.01892 0.12477 C -0.03038 0.13681 -0.04305 0.14144 -0.05608 0.13843 L -0.11441 0.12801 " pathEditMode="relative" rAng="19200000" ptsTypes="AAAAA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24 L 0.10746 0.08889 C 0.13073 0.10834 0.16597 0.12639 0.20312 0.1375 C 0.24687 0.15116 0.28246 0.15579 0.30903 0.15139 L 0.43455 0.13681 " pathEditMode="relative" rAng="780000" ptsTypes="AAAAA">
                                      <p:cBhvr>
                                        <p:cTn id="2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1163 0.06389 C -0.01475 0.07754 -0.01614 0.09815 -0.0151 0.11782 C -0.01389 0.14166 -0.01041 0.16018 -0.00625 0.17291 L 0.0125 0.23472 " pathEditMode="relative" rAng="5160000" ptsTypes="AAAAA">
                                      <p:cBhvr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1182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6702 0.1280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  <p:bldP spid="17" grpId="0" animBg="1"/>
      <p:bldP spid="32" grpId="0" animBg="1"/>
      <p:bldP spid="84" grpId="0" animBg="1"/>
      <p:bldP spid="84" grpId="1" animBg="1"/>
      <p:bldP spid="10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BF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469"/>
            <a:ext cx="8229600" cy="55682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does BF stand for?</a:t>
            </a:r>
          </a:p>
          <a:p>
            <a:pPr lvl="1"/>
            <a:r>
              <a:rPr lang="en-US" dirty="0" smtClean="0"/>
              <a:t>Look it up yourself</a:t>
            </a:r>
          </a:p>
          <a:p>
            <a:r>
              <a:rPr lang="en-US" dirty="0" smtClean="0"/>
              <a:t>Alternative to CFS, introduced in 2009</a:t>
            </a:r>
          </a:p>
          <a:p>
            <a:pPr lvl="1"/>
            <a:r>
              <a:rPr lang="en-US" dirty="0" smtClean="0"/>
              <a:t>O(n) runtime, single run queue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ead simple implementation</a:t>
            </a:r>
          </a:p>
          <a:p>
            <a:r>
              <a:rPr lang="en-US" dirty="0" smtClean="0"/>
              <a:t>Goal: a simple scheduling algorithm with fewer parameters that need manual tuning</a:t>
            </a:r>
          </a:p>
          <a:p>
            <a:pPr lvl="1"/>
            <a:r>
              <a:rPr lang="en-US" dirty="0" smtClean="0"/>
              <a:t>Designed for light NUMA workloads</a:t>
            </a:r>
          </a:p>
          <a:p>
            <a:pPr lvl="1"/>
            <a:r>
              <a:rPr lang="en-US" dirty="0" smtClean="0"/>
              <a:t>Doesn’t scale to cores &gt; 16</a:t>
            </a:r>
          </a:p>
          <a:p>
            <a:r>
              <a:rPr lang="en-US" dirty="0" smtClean="0"/>
              <a:t>For the adventurous: download the BFS patches and build yourself a custom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77"/>
            <a:ext cx="8229600" cy="822225"/>
          </a:xfrm>
        </p:spPr>
        <p:txBody>
          <a:bodyPr/>
          <a:lstStyle/>
          <a:p>
            <a:r>
              <a:rPr lang="en-US" dirty="0" smtClean="0"/>
              <a:t>Basic Process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" y="815448"/>
            <a:ext cx="4264417" cy="57218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 alternate between doing work and waiting</a:t>
            </a:r>
          </a:p>
          <a:p>
            <a:pPr lvl="1"/>
            <a:r>
              <a:rPr lang="en-US" dirty="0" smtClean="0"/>
              <a:t>Work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CPU Burst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Process behavior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I/O bound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CPU bound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Expected CPU burst distribution is important for scheduler 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 you expect more CPU or I/O bound processes?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5765" y="1276065"/>
            <a:ext cx="15421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447128" y="1269241"/>
            <a:ext cx="15421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97902" y="1869743"/>
            <a:ext cx="1160060" cy="757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7902" y="3366442"/>
            <a:ext cx="1160060" cy="731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97902" y="4830162"/>
            <a:ext cx="1160060" cy="734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9265" y="1872017"/>
            <a:ext cx="1160060" cy="30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9265" y="6127845"/>
            <a:ext cx="1160060" cy="611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7902" y="270087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9265" y="546137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9265" y="5024652"/>
            <a:ext cx="1160060" cy="3480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sleep(1)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97479" y="6229060"/>
            <a:ext cx="0" cy="52430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7479" y="1869743"/>
            <a:ext cx="0" cy="757451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372696" y="4102284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2696" y="2627194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97479" y="3249905"/>
            <a:ext cx="0" cy="84782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30852" y="1869743"/>
            <a:ext cx="0" cy="3063923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30852" y="6055050"/>
            <a:ext cx="0" cy="71935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 flipH="1">
            <a:off x="4987731" y="1872017"/>
            <a:ext cx="389450" cy="75517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flipH="1">
            <a:off x="7107824" y="1872017"/>
            <a:ext cx="389450" cy="306164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flipH="1">
            <a:off x="5011372" y="2731334"/>
            <a:ext cx="389450" cy="57547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flipH="1">
            <a:off x="7107824" y="5008723"/>
            <a:ext cx="389450" cy="104632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00162" y="1818808"/>
            <a:ext cx="1087569" cy="8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CPU Burst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01114" y="2788240"/>
            <a:ext cx="88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Wait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697902" y="4165973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97902" y="563538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97902" y="6298442"/>
            <a:ext cx="1160060" cy="419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72696" y="5635382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97479" y="4783003"/>
            <a:ext cx="0" cy="84782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7506150" y="4956449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Optimization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600"/>
            <a:ext cx="9089409" cy="50940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Max CPU utilization</a:t>
            </a:r>
            <a:r>
              <a:rPr lang="en-US" dirty="0" smtClean="0"/>
              <a:t> – keep the CPU as busy as possible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Max throughput </a:t>
            </a:r>
            <a:r>
              <a:rPr lang="en-US" dirty="0" smtClean="0"/>
              <a:t>– # of processes that finish over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turnaround time </a:t>
            </a:r>
            <a:r>
              <a:rPr lang="en-US" dirty="0" smtClean="0"/>
              <a:t>– amount of time to finish a process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waiting time </a:t>
            </a:r>
            <a:r>
              <a:rPr lang="en-US" dirty="0" smtClean="0"/>
              <a:t>– amount of time a </a:t>
            </a:r>
            <a:r>
              <a:rPr lang="en-US" i="1" dirty="0" smtClean="0"/>
              <a:t>ready</a:t>
            </a:r>
            <a:r>
              <a:rPr lang="en-US" dirty="0" smtClean="0"/>
              <a:t> process has been waiting to execute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response time </a:t>
            </a:r>
            <a:r>
              <a:rPr lang="en-US" dirty="0" smtClean="0"/>
              <a:t>– amount time between submitting a request and receiving a response</a:t>
            </a:r>
          </a:p>
          <a:p>
            <a:pPr lvl="1"/>
            <a:r>
              <a:rPr lang="en-US" dirty="0" smtClean="0"/>
              <a:t>E.g. time between clicking a button and seeing a response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Fairness</a:t>
            </a:r>
            <a:r>
              <a:rPr lang="en-US" dirty="0" smtClean="0"/>
              <a:t> – all processes receive min/max fair CPU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370" y="2613549"/>
            <a:ext cx="8488906" cy="25521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No scheduler can meet all these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criteria are most important depend on types of processes and expectations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E.g. response time is key on the desktop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Throughput is more important for 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3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72827</TotalTime>
  <Words>4583</Words>
  <Application>Microsoft Office PowerPoint</Application>
  <PresentationFormat>On-screen Show (4:3)</PresentationFormat>
  <Paragraphs>1363</Paragraphs>
  <Slides>72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Wingdings</vt:lpstr>
      <vt:lpstr>Office Theme</vt:lpstr>
      <vt:lpstr>CS 5600 Computer Systems</vt:lpstr>
      <vt:lpstr>PowerPoint Presentation</vt:lpstr>
      <vt:lpstr>Setting the Stage</vt:lpstr>
      <vt:lpstr>Factors Influencing Scheduling</vt:lpstr>
      <vt:lpstr>Basic Scheduler Architecture</vt:lpstr>
      <vt:lpstr>Dispatch Latency</vt:lpstr>
      <vt:lpstr>A Note on Processes &amp; Threads</vt:lpstr>
      <vt:lpstr>Basic Process Behavior</vt:lpstr>
      <vt:lpstr>Scheduling Optimization Criteria</vt:lpstr>
      <vt:lpstr>PowerPoint Presentation</vt:lpstr>
      <vt:lpstr>First Come, First Serve (FCFS)</vt:lpstr>
      <vt:lpstr>The Convoy Effect</vt:lpstr>
      <vt:lpstr>Shortest Job First (SJF)</vt:lpstr>
      <vt:lpstr>Predicting Next CPU Burst Length</vt:lpstr>
      <vt:lpstr>PowerPoint Presentation</vt:lpstr>
      <vt:lpstr>What About Arrival Time?</vt:lpstr>
      <vt:lpstr>Shortest Time-To-Completion First (STCF)</vt:lpstr>
      <vt:lpstr>Interactive Systems</vt:lpstr>
      <vt:lpstr>Response vs. Turnaround</vt:lpstr>
      <vt:lpstr>Round Robin (RR)</vt:lpstr>
      <vt:lpstr>RR vs. STCF</vt:lpstr>
      <vt:lpstr>Tradeoffs</vt:lpstr>
      <vt:lpstr>Selecting the Time Slice</vt:lpstr>
      <vt:lpstr>Incorporating I/O</vt:lpstr>
      <vt:lpstr>PowerPoint Presentation</vt:lpstr>
      <vt:lpstr>Status Check</vt:lpstr>
      <vt:lpstr>Priority Scheduling</vt:lpstr>
      <vt:lpstr>Simple Priority Scheduler</vt:lpstr>
      <vt:lpstr>Earliest Deadline First (EDF)</vt:lpstr>
      <vt:lpstr>Multilevel Queue (MLQ)</vt:lpstr>
      <vt:lpstr>MLQ Example</vt:lpstr>
      <vt:lpstr>Problems with MLQ</vt:lpstr>
      <vt:lpstr>Multilevel Feedback Queue (MLFQ)</vt:lpstr>
      <vt:lpstr>First 4 Rules of MFLQ</vt:lpstr>
      <vt:lpstr>MLFQ Examples</vt:lpstr>
      <vt:lpstr>Problems With MLFQ So Far…</vt:lpstr>
      <vt:lpstr>MLFQ Rule 5: Priority Boost</vt:lpstr>
      <vt:lpstr>Priority Boost Example</vt:lpstr>
      <vt:lpstr>Revised Rule 4: Cheat Prevention</vt:lpstr>
      <vt:lpstr>Preventing Cheating</vt:lpstr>
      <vt:lpstr>MLFQ Rule Review</vt:lpstr>
      <vt:lpstr>Parameterizing MLFQ</vt:lpstr>
      <vt:lpstr>MLFQ In Practice</vt:lpstr>
      <vt:lpstr>Giving Advice</vt:lpstr>
      <vt:lpstr>PowerPoint Presentation</vt:lpstr>
      <vt:lpstr>Status Check</vt:lpstr>
      <vt:lpstr>Lottery Scheduling</vt:lpstr>
      <vt:lpstr>Implementation Advantages</vt:lpstr>
      <vt:lpstr>Is Lottery Scheduling Fair?</vt:lpstr>
      <vt:lpstr>Stride Scheduling</vt:lpstr>
      <vt:lpstr>Stride Scheduling Example</vt:lpstr>
      <vt:lpstr>Lingering Issues</vt:lpstr>
      <vt:lpstr>PowerPoint Presentation</vt:lpstr>
      <vt:lpstr>Status Check</vt:lpstr>
      <vt:lpstr>Symmetric Multiprocessing (SMP)</vt:lpstr>
      <vt:lpstr>Hyperthreading</vt:lpstr>
      <vt:lpstr>Brief Intro to CPU Caches</vt:lpstr>
      <vt:lpstr>NUMA and Affinity</vt:lpstr>
      <vt:lpstr>Single Queue Scheduling</vt:lpstr>
      <vt:lpstr>Problems with SQMS</vt:lpstr>
      <vt:lpstr>Multi-Queue Scheduling</vt:lpstr>
      <vt:lpstr>Advantages of MQMS</vt:lpstr>
      <vt:lpstr>Shortcoming of MQMS</vt:lpstr>
      <vt:lpstr>Strategies for Process Migration</vt:lpstr>
      <vt:lpstr>PowerPoint Presentation</vt:lpstr>
      <vt:lpstr>Final Status Check</vt:lpstr>
      <vt:lpstr>O(1) Scheduler</vt:lpstr>
      <vt:lpstr>Priority Assignment</vt:lpstr>
      <vt:lpstr>SNP / NUMA Support</vt:lpstr>
      <vt:lpstr>Completely Fair Scheduler (CFS)</vt:lpstr>
      <vt:lpstr>Red-Black Process Tree</vt:lpstr>
      <vt:lpstr>BF Scheduler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Tuck, Nat</cp:lastModifiedBy>
  <cp:revision>1170</cp:revision>
  <cp:lastPrinted>2012-08-22T04:00:45Z</cp:lastPrinted>
  <dcterms:created xsi:type="dcterms:W3CDTF">2012-01-03T02:22:46Z</dcterms:created>
  <dcterms:modified xsi:type="dcterms:W3CDTF">2015-02-23T14:57:03Z</dcterms:modified>
</cp:coreProperties>
</file>