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8" r:id="rId3"/>
    <p:sldId id="429" r:id="rId4"/>
    <p:sldId id="432" r:id="rId5"/>
    <p:sldId id="430" r:id="rId6"/>
    <p:sldId id="436" r:id="rId7"/>
    <p:sldId id="437" r:id="rId8"/>
    <p:sldId id="431" r:id="rId9"/>
    <p:sldId id="435" r:id="rId10"/>
    <p:sldId id="434" r:id="rId11"/>
    <p:sldId id="433" r:id="rId12"/>
    <p:sldId id="438" r:id="rId13"/>
    <p:sldId id="415" r:id="rId14"/>
    <p:sldId id="414" r:id="rId15"/>
    <p:sldId id="407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28"/>
            <p14:sldId id="429"/>
            <p14:sldId id="432"/>
            <p14:sldId id="430"/>
            <p14:sldId id="436"/>
            <p14:sldId id="437"/>
            <p14:sldId id="431"/>
            <p14:sldId id="435"/>
            <p14:sldId id="434"/>
            <p14:sldId id="433"/>
            <p14:sldId id="438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104" d="100"/>
          <a:sy n="104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4: File System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454"/>
          </a:xfrm>
        </p:spPr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454"/>
            <a:ext cx="8229600" cy="5730021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Make.vars</a:t>
            </a:r>
            <a:r>
              <a:rPr lang="en-US" dirty="0" smtClean="0"/>
              <a:t>	6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cache.c</a:t>
            </a:r>
            <a:r>
              <a:rPr lang="en-US" dirty="0" smtClean="0"/>
              <a:t>	473	# new file!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cache.h</a:t>
            </a:r>
            <a:r>
              <a:rPr lang="en-US" dirty="0"/>
              <a:t>	</a:t>
            </a:r>
            <a:r>
              <a:rPr lang="en-US" dirty="0" smtClean="0"/>
              <a:t>23</a:t>
            </a:r>
            <a:r>
              <a:rPr lang="en-US" smtClean="0"/>
              <a:t>	# new file!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directory.c</a:t>
            </a:r>
            <a:r>
              <a:rPr lang="en-US" dirty="0"/>
              <a:t>	</a:t>
            </a:r>
            <a:r>
              <a:rPr lang="en-US" dirty="0" smtClean="0"/>
              <a:t>99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directory.h</a:t>
            </a:r>
            <a:r>
              <a:rPr lang="en-US" dirty="0"/>
              <a:t>	</a:t>
            </a:r>
            <a:r>
              <a:rPr lang="en-US" dirty="0" smtClean="0"/>
              <a:t>3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file.c</a:t>
            </a:r>
            <a:r>
              <a:rPr lang="en-US" dirty="0"/>
              <a:t>	</a:t>
            </a:r>
            <a:r>
              <a:rPr lang="en-US" dirty="0" smtClean="0"/>
              <a:t>4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filesys.c</a:t>
            </a:r>
            <a:r>
              <a:rPr lang="en-US" dirty="0"/>
              <a:t>	</a:t>
            </a:r>
            <a:r>
              <a:rPr lang="en-US" dirty="0" smtClean="0"/>
              <a:t>194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filesys.h</a:t>
            </a:r>
            <a:r>
              <a:rPr lang="en-US" dirty="0"/>
              <a:t>	</a:t>
            </a:r>
            <a:r>
              <a:rPr lang="en-US" dirty="0" smtClean="0"/>
              <a:t>5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/free-</a:t>
            </a:r>
            <a:r>
              <a:rPr lang="en-US" dirty="0" err="1" smtClean="0"/>
              <a:t>map.c</a:t>
            </a:r>
            <a:r>
              <a:rPr lang="en-US" dirty="0" smtClean="0"/>
              <a:t> 	45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/free-</a:t>
            </a:r>
            <a:r>
              <a:rPr lang="en-US" dirty="0" err="1" smtClean="0"/>
              <a:t>map.h</a:t>
            </a:r>
            <a:r>
              <a:rPr lang="en-US" dirty="0"/>
              <a:t>	</a:t>
            </a:r>
            <a:r>
              <a:rPr lang="en-US" dirty="0" smtClean="0"/>
              <a:t>4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fsutil.c</a:t>
            </a:r>
            <a:r>
              <a:rPr lang="en-US" dirty="0"/>
              <a:t>	</a:t>
            </a:r>
            <a:r>
              <a:rPr lang="en-US" dirty="0" smtClean="0"/>
              <a:t>8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inode.c</a:t>
            </a:r>
            <a:r>
              <a:rPr lang="en-US" dirty="0"/>
              <a:t>	</a:t>
            </a:r>
            <a:r>
              <a:rPr lang="en-US" dirty="0" smtClean="0"/>
              <a:t>444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inode.h</a:t>
            </a:r>
            <a:r>
              <a:rPr lang="en-US" dirty="0"/>
              <a:t>	</a:t>
            </a:r>
            <a:r>
              <a:rPr lang="en-US" dirty="0" smtClean="0"/>
              <a:t>11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	12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 smtClean="0"/>
              <a:t> 	37 </a:t>
            </a:r>
            <a:endParaRPr lang="en-US" dirty="0"/>
          </a:p>
          <a:p>
            <a:r>
              <a:rPr lang="en-US" dirty="0" smtClean="0"/>
              <a:t>15+ </a:t>
            </a:r>
            <a:r>
              <a:rPr lang="en-US" dirty="0"/>
              <a:t>files changed, </a:t>
            </a:r>
            <a:r>
              <a:rPr lang="en-US" dirty="0" smtClean="0"/>
              <a:t>1368 insertions</a:t>
            </a:r>
            <a:r>
              <a:rPr lang="en-US" dirty="0"/>
              <a:t>(+), 286 deletions(-)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Is the Biggest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reference solution for Project 4 includes way more lines of code than any other project thus far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Start early!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4 can built on top of Project 2 or Project 3</a:t>
            </a:r>
          </a:p>
          <a:p>
            <a:r>
              <a:rPr lang="en-US" dirty="0" smtClean="0"/>
              <a:t>If you build on top of Project 3, you get 2 extra credit points!</a:t>
            </a:r>
          </a:p>
          <a:p>
            <a:pPr lvl="1"/>
            <a:r>
              <a:rPr lang="en-US" dirty="0" smtClean="0"/>
              <a:t>This requires having a rock-solid </a:t>
            </a:r>
            <a:r>
              <a:rPr lang="en-US" smtClean="0"/>
              <a:t>VM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 (+2) points 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course/cs5600sp15/bin/register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project4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project4 ~/pintos/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218912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</a:t>
            </a:r>
            <a:r>
              <a:rPr lang="en-US" sz="4400" dirty="0" smtClean="0">
                <a:solidFill>
                  <a:schemeClr val="accent2"/>
                </a:solidFill>
              </a:rPr>
              <a:t>April 27</a:t>
            </a: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11:59:59PM EST</a:t>
            </a:r>
            <a:endParaRPr lang="en-US" sz="4400" dirty="0">
              <a:solidFill>
                <a:schemeClr val="accent2"/>
              </a:solidFill>
            </a:endParaRPr>
          </a:p>
          <a:p>
            <a:pPr algn="ctr"/>
            <a:endParaRPr lang="en-US" sz="4400" dirty="0" smtClean="0">
              <a:solidFill>
                <a:schemeClr val="accent2"/>
              </a:solidFill>
            </a:endParaRPr>
          </a:p>
          <a:p>
            <a:pPr algn="ctr"/>
            <a:r>
              <a:rPr lang="en-US" sz="4400" dirty="0">
                <a:solidFill>
                  <a:schemeClr val="accent2"/>
                </a:solidFill>
              </a:rPr>
              <a:t>Max Slip Days: </a:t>
            </a: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endParaRPr lang="en-US" sz="4400" dirty="0">
              <a:solidFill>
                <a:schemeClr val="accent2"/>
              </a:solidFill>
            </a:endParaRP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(Grading Deadline is Tight)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file system</a:t>
            </a:r>
          </a:p>
          <a:p>
            <a:pPr lvl="1"/>
            <a:r>
              <a:rPr lang="en-US" dirty="0" smtClean="0"/>
              <a:t>Can create fixed size files in a single root directory</a:t>
            </a:r>
          </a:p>
          <a:p>
            <a:r>
              <a:rPr lang="en-US" dirty="0" smtClean="0"/>
              <a:t>But this system has limitations</a:t>
            </a:r>
          </a:p>
          <a:p>
            <a:pPr lvl="1"/>
            <a:r>
              <a:rPr lang="en-US" dirty="0" smtClean="0"/>
              <a:t>No support for nested directories</a:t>
            </a:r>
          </a:p>
          <a:p>
            <a:pPr lvl="1"/>
            <a:r>
              <a:rPr lang="en-US" dirty="0" smtClean="0"/>
              <a:t>No support for files that grow in size</a:t>
            </a:r>
          </a:p>
          <a:p>
            <a:pPr lvl="1"/>
            <a:r>
              <a:rPr lang="en-US" dirty="0" smtClean="0"/>
              <a:t>No caching or preemptive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73628"/>
            <a:ext cx="8911987" cy="558437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indexed files</a:t>
            </a:r>
          </a:p>
          <a:p>
            <a:pPr marL="914400" lvl="1" indent="-514350"/>
            <a:r>
              <a:rPr lang="en-US" dirty="0" smtClean="0"/>
              <a:t>Files should begin life as a single sector and grow dynamically as necessary</a:t>
            </a:r>
          </a:p>
          <a:p>
            <a:pPr marL="914400" lvl="1" indent="-514350"/>
            <a:r>
              <a:rPr lang="en-US" dirty="0" smtClean="0"/>
              <a:t>Processes should be able to seek and write past the end of a file</a:t>
            </a:r>
          </a:p>
          <a:p>
            <a:pPr marL="914400" lvl="1" indent="-514350"/>
            <a:r>
              <a:rPr lang="en-US" dirty="0" smtClean="0"/>
              <a:t>Requires heavily modifying Pintos’ </a:t>
            </a:r>
            <a:r>
              <a:rPr lang="en-US" dirty="0" err="1" smtClean="0"/>
              <a:t>inodes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nested directories</a:t>
            </a:r>
          </a:p>
          <a:p>
            <a:pPr marL="914400" lvl="1" indent="-514350"/>
            <a:r>
              <a:rPr lang="en-US" dirty="0" smtClean="0"/>
              <a:t>You will need to implement new system calls to manipulate directories</a:t>
            </a:r>
          </a:p>
          <a:p>
            <a:pPr marL="914400" lvl="1" indent="-514350"/>
            <a:r>
              <a:rPr lang="en-US" dirty="0" err="1" smtClean="0"/>
              <a:t>chdir</a:t>
            </a:r>
            <a:r>
              <a:rPr lang="en-US" dirty="0" smtClean="0"/>
              <a:t>(), </a:t>
            </a:r>
            <a:r>
              <a:rPr lang="en-US" dirty="0" err="1" smtClean="0"/>
              <a:t>mkdir</a:t>
            </a:r>
            <a:r>
              <a:rPr lang="en-US" dirty="0" smtClean="0"/>
              <a:t>(), </a:t>
            </a:r>
            <a:r>
              <a:rPr lang="en-US" dirty="0" err="1" smtClean="0"/>
              <a:t>readdir</a:t>
            </a:r>
            <a:r>
              <a:rPr lang="en-US" dirty="0" smtClean="0"/>
              <a:t>(), </a:t>
            </a:r>
            <a:r>
              <a:rPr lang="en-US" dirty="0" err="1" smtClean="0"/>
              <a:t>isdir</a:t>
            </a:r>
            <a:r>
              <a:rPr lang="en-US" dirty="0" smtClean="0"/>
              <a:t>()</a:t>
            </a:r>
          </a:p>
          <a:p>
            <a:pPr marL="914400" lvl="1" indent="-514350"/>
            <a:r>
              <a:rPr lang="en-US" dirty="0" err="1" smtClean="0"/>
              <a:t>Inode</a:t>
            </a:r>
            <a:r>
              <a:rPr lang="en-US" dirty="0" smtClean="0"/>
              <a:t> management: </a:t>
            </a:r>
            <a:r>
              <a:rPr lang="en-US" dirty="0" err="1" smtClean="0"/>
              <a:t>inumber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get the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of a file or directory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Your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Implement a buffer cache</a:t>
            </a:r>
          </a:p>
          <a:p>
            <a:pPr marL="914400" lvl="1" indent="-514350"/>
            <a:r>
              <a:rPr lang="en-US" dirty="0"/>
              <a:t>Up to 64 sectors of disk data should be buffered in </a:t>
            </a:r>
            <a:r>
              <a:rPr lang="en-US" dirty="0" smtClean="0"/>
              <a:t>RAM</a:t>
            </a:r>
          </a:p>
          <a:p>
            <a:pPr marL="914400" lvl="1" indent="-514350"/>
            <a:r>
              <a:rPr lang="en-US" dirty="0" smtClean="0"/>
              <a:t>Implement a write-back cache</a:t>
            </a:r>
          </a:p>
          <a:p>
            <a:pPr marL="914400" lvl="1" indent="-514350"/>
            <a:r>
              <a:rPr lang="en-US" dirty="0" smtClean="0"/>
              <a:t>Cache must be periodically flushed to disk</a:t>
            </a:r>
          </a:p>
          <a:p>
            <a:pPr marL="914400" lvl="1" indent="-514350"/>
            <a:r>
              <a:rPr lang="en-US" dirty="0" smtClean="0"/>
              <a:t>How to handle eviction?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Carefully synchronize file operations</a:t>
            </a:r>
          </a:p>
          <a:p>
            <a:pPr marL="914400" lvl="1" indent="-514350"/>
            <a:r>
              <a:rPr lang="en-US" dirty="0" smtClean="0"/>
              <a:t>Accesses to independent files/directories should not block each other</a:t>
            </a:r>
          </a:p>
          <a:p>
            <a:pPr marL="914400" lvl="1" indent="-514350"/>
            <a:r>
              <a:rPr lang="en-US" dirty="0" smtClean="0"/>
              <a:t>Concurrent reading/writing of a single file needs to be handled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Pintos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disk management</a:t>
            </a:r>
          </a:p>
          <a:p>
            <a:pPr lvl="1"/>
            <a:r>
              <a:rPr lang="en-US" dirty="0" smtClean="0"/>
              <a:t>Read/write access to sectors</a:t>
            </a:r>
          </a:p>
          <a:p>
            <a:pPr lvl="1"/>
            <a:r>
              <a:rPr lang="en-US" dirty="0" smtClean="0"/>
              <a:t>Basic management of free space</a:t>
            </a:r>
          </a:p>
          <a:p>
            <a:r>
              <a:rPr lang="en-US" dirty="0" smtClean="0"/>
              <a:t>You’ve already implemented file descriptors and most of the file system API 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r>
              <a:rPr lang="en-US" dirty="0" smtClean="0"/>
              <a:t>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inode.c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On-disk </a:t>
            </a:r>
            <a:r>
              <a:rPr lang="en-US" dirty="0" err="1">
                <a:solidFill>
                  <a:schemeClr val="accent3"/>
                </a:solidFill>
              </a:rPr>
              <a:t>inode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Must be exactly BLOCK_SECTOR_SIZE bytes long. */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inode_disk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block_sector_t</a:t>
            </a:r>
            <a:r>
              <a:rPr lang="en-US" dirty="0"/>
              <a:t> start;               </a:t>
            </a:r>
            <a:r>
              <a:rPr lang="en-US" dirty="0">
                <a:solidFill>
                  <a:schemeClr val="accent3"/>
                </a:solidFill>
              </a:rPr>
              <a:t>/* First data sector.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off_t</a:t>
            </a:r>
            <a:r>
              <a:rPr lang="en-US" dirty="0"/>
              <a:t> length;                       </a:t>
            </a:r>
            <a:r>
              <a:rPr lang="en-US" dirty="0">
                <a:solidFill>
                  <a:schemeClr val="accent3"/>
                </a:solidFill>
              </a:rPr>
              <a:t>/* File size in bytes. */</a:t>
            </a:r>
          </a:p>
          <a:p>
            <a:pPr marL="0" indent="0">
              <a:buNone/>
            </a:pPr>
            <a:r>
              <a:rPr lang="en-US" dirty="0"/>
              <a:t>    unsigned magic;                     </a:t>
            </a:r>
            <a:r>
              <a:rPr lang="en-US" dirty="0">
                <a:solidFill>
                  <a:schemeClr val="accent3"/>
                </a:solidFill>
              </a:rPr>
              <a:t>/* Magic number. */</a:t>
            </a:r>
          </a:p>
          <a:p>
            <a:pPr marL="0" indent="0">
              <a:buNone/>
            </a:pPr>
            <a:r>
              <a:rPr lang="en-US" dirty="0"/>
              <a:t>    uint32_t unused[125];               </a:t>
            </a:r>
            <a:r>
              <a:rPr lang="en-US" dirty="0">
                <a:solidFill>
                  <a:schemeClr val="accent3"/>
                </a:solidFill>
              </a:rPr>
              <a:t>/* Not used.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directory.c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Implements a single root directory</a:t>
            </a:r>
          </a:p>
          <a:p>
            <a:pPr lvl="1"/>
            <a:r>
              <a:rPr lang="en-US" dirty="0" smtClean="0"/>
              <a:t>i.e. no subdirectories</a:t>
            </a:r>
          </a:p>
          <a:p>
            <a:r>
              <a:rPr lang="en-US" dirty="0" smtClean="0"/>
              <a:t>Must be overhauled to allow a directory to contain other directories</a:t>
            </a:r>
          </a:p>
          <a:p>
            <a:pPr lvl="1"/>
            <a:r>
              <a:rPr lang="en-US" dirty="0" smtClean="0"/>
              <a:t>e.g. subdirectories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6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Choosing the right data structures</a:t>
            </a:r>
          </a:p>
          <a:p>
            <a:pPr lvl="1"/>
            <a:r>
              <a:rPr lang="en-US" dirty="0" smtClean="0"/>
              <a:t>How do you encode directory and file information on disk?</a:t>
            </a:r>
          </a:p>
          <a:p>
            <a:pPr lvl="1"/>
            <a:r>
              <a:rPr lang="en-US" dirty="0" smtClean="0"/>
              <a:t>How do you keep track of the locations of dynamically allocated file blocks</a:t>
            </a:r>
          </a:p>
          <a:p>
            <a:r>
              <a:rPr lang="en-US" dirty="0" smtClean="0"/>
              <a:t>Properly managing your cache</a:t>
            </a:r>
          </a:p>
          <a:p>
            <a:pPr lvl="1"/>
            <a:r>
              <a:rPr lang="en-US" dirty="0" smtClean="0"/>
              <a:t>Implementing performant cache eviction is tricky</a:t>
            </a:r>
          </a:p>
          <a:p>
            <a:pPr lvl="1"/>
            <a:r>
              <a:rPr lang="en-US" dirty="0" smtClean="0"/>
              <a:t>Write-back cache must be periodically flushed</a:t>
            </a:r>
          </a:p>
          <a:p>
            <a:r>
              <a:rPr lang="en-US" dirty="0" smtClean="0"/>
              <a:t>Implementing correct and performant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needs to have an associated </a:t>
            </a:r>
            <a:r>
              <a:rPr lang="en-US" dirty="0" smtClean="0">
                <a:solidFill>
                  <a:schemeClr val="accent1"/>
                </a:solidFill>
              </a:rPr>
              <a:t>working directory</a:t>
            </a:r>
          </a:p>
          <a:p>
            <a:pPr lvl="1"/>
            <a:r>
              <a:rPr lang="en-US" dirty="0" smtClean="0"/>
              <a:t>Necessary for resolving relative file accesses</a:t>
            </a:r>
          </a:p>
          <a:p>
            <a:pPr lvl="2"/>
            <a:r>
              <a:rPr lang="en-US" dirty="0" smtClean="0"/>
              <a:t>E.g. open(“../file.txt”) or open(“./</a:t>
            </a:r>
            <a:r>
              <a:rPr lang="en-US" dirty="0" err="1" smtClean="0"/>
              <a:t>my_thing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Used by the </a:t>
            </a:r>
            <a:r>
              <a:rPr lang="en-US" i="1" dirty="0" err="1" smtClean="0"/>
              <a:t>pwd</a:t>
            </a:r>
            <a:r>
              <a:rPr lang="en-US" i="1" dirty="0" smtClean="0"/>
              <a:t> </a:t>
            </a:r>
            <a:r>
              <a:rPr lang="en-US" dirty="0" smtClean="0"/>
              <a:t>program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66614</TotalTime>
  <Words>577</Words>
  <Application>Microsoft Office PowerPoint</Application>
  <PresentationFormat>On-screen Show (4:3)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CS 5600 Computer Systems</vt:lpstr>
      <vt:lpstr>File System in Pintos</vt:lpstr>
      <vt:lpstr>Your Goals</vt:lpstr>
      <vt:lpstr>Your Goals (cont.)</vt:lpstr>
      <vt:lpstr>What Pintos Does For You</vt:lpstr>
      <vt:lpstr>Inodes in Pintos</vt:lpstr>
      <vt:lpstr>Directories in Pintos</vt:lpstr>
      <vt:lpstr>Key Challenges</vt:lpstr>
      <vt:lpstr>More Key Challenges</vt:lpstr>
      <vt:lpstr>Modified Files</vt:lpstr>
      <vt:lpstr>This Project Is the Biggest</vt:lpstr>
      <vt:lpstr>Extra Credit!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Tuck, Nat</cp:lastModifiedBy>
  <cp:revision>902</cp:revision>
  <cp:lastPrinted>2012-08-22T04:00:45Z</cp:lastPrinted>
  <dcterms:created xsi:type="dcterms:W3CDTF">2012-01-03T02:22:46Z</dcterms:created>
  <dcterms:modified xsi:type="dcterms:W3CDTF">2015-03-29T21:20:12Z</dcterms:modified>
</cp:coreProperties>
</file>