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75"/>
  </p:notesMasterIdLst>
  <p:handoutMasterIdLst>
    <p:handoutMasterId r:id="rId76"/>
  </p:handoutMasterIdLst>
  <p:sldIdLst>
    <p:sldId id="256" r:id="rId2"/>
    <p:sldId id="598" r:id="rId3"/>
    <p:sldId id="555" r:id="rId4"/>
    <p:sldId id="552" r:id="rId5"/>
    <p:sldId id="553" r:id="rId6"/>
    <p:sldId id="554" r:id="rId7"/>
    <p:sldId id="556" r:id="rId8"/>
    <p:sldId id="557" r:id="rId9"/>
    <p:sldId id="558" r:id="rId10"/>
    <p:sldId id="559" r:id="rId11"/>
    <p:sldId id="629" r:id="rId12"/>
    <p:sldId id="630" r:id="rId13"/>
    <p:sldId id="599" r:id="rId14"/>
    <p:sldId id="560" r:id="rId15"/>
    <p:sldId id="561" r:id="rId16"/>
    <p:sldId id="562" r:id="rId17"/>
    <p:sldId id="563" r:id="rId18"/>
    <p:sldId id="564" r:id="rId19"/>
    <p:sldId id="567" r:id="rId20"/>
    <p:sldId id="568" r:id="rId21"/>
    <p:sldId id="569" r:id="rId22"/>
    <p:sldId id="571" r:id="rId23"/>
    <p:sldId id="572" r:id="rId24"/>
    <p:sldId id="573" r:id="rId25"/>
    <p:sldId id="574" r:id="rId26"/>
    <p:sldId id="577" r:id="rId27"/>
    <p:sldId id="575" r:id="rId28"/>
    <p:sldId id="576" r:id="rId29"/>
    <p:sldId id="578" r:id="rId30"/>
    <p:sldId id="581" r:id="rId31"/>
    <p:sldId id="580" r:id="rId32"/>
    <p:sldId id="601" r:id="rId33"/>
    <p:sldId id="579" r:id="rId34"/>
    <p:sldId id="582" r:id="rId35"/>
    <p:sldId id="583" r:id="rId36"/>
    <p:sldId id="584" r:id="rId37"/>
    <p:sldId id="585" r:id="rId38"/>
    <p:sldId id="586" r:id="rId39"/>
    <p:sldId id="588" r:id="rId40"/>
    <p:sldId id="587" r:id="rId41"/>
    <p:sldId id="589" r:id="rId42"/>
    <p:sldId id="590" r:id="rId43"/>
    <p:sldId id="591" r:id="rId44"/>
    <p:sldId id="570" r:id="rId45"/>
    <p:sldId id="592" r:id="rId46"/>
    <p:sldId id="593" r:id="rId47"/>
    <p:sldId id="594" r:id="rId48"/>
    <p:sldId id="595" r:id="rId49"/>
    <p:sldId id="596" r:id="rId50"/>
    <p:sldId id="597" r:id="rId51"/>
    <p:sldId id="602" r:id="rId52"/>
    <p:sldId id="605" r:id="rId53"/>
    <p:sldId id="606" r:id="rId54"/>
    <p:sldId id="614" r:id="rId55"/>
    <p:sldId id="603" r:id="rId56"/>
    <p:sldId id="604" r:id="rId57"/>
    <p:sldId id="622" r:id="rId58"/>
    <p:sldId id="623" r:id="rId59"/>
    <p:sldId id="628" r:id="rId60"/>
    <p:sldId id="624" r:id="rId61"/>
    <p:sldId id="607" r:id="rId62"/>
    <p:sldId id="610" r:id="rId63"/>
    <p:sldId id="621" r:id="rId64"/>
    <p:sldId id="609" r:id="rId65"/>
    <p:sldId id="612" r:id="rId66"/>
    <p:sldId id="625" r:id="rId67"/>
    <p:sldId id="626" r:id="rId68"/>
    <p:sldId id="618" r:id="rId69"/>
    <p:sldId id="619" r:id="rId70"/>
    <p:sldId id="620" r:id="rId71"/>
    <p:sldId id="627" r:id="rId72"/>
    <p:sldId id="608" r:id="rId73"/>
    <p:sldId id="616" r:id="rId7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4" autoAdjust="0"/>
    <p:restoredTop sz="90146" autoAdjust="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49.000000000000007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  <c:pt idx="0">
                  <c:v>1</c:v>
                </c:pt>
                <c:pt idx="1">
                  <c:v>1.8181818181818181</c:v>
                </c:pt>
                <c:pt idx="2">
                  <c:v>2.5</c:v>
                </c:pt>
                <c:pt idx="3">
                  <c:v>3.0769230769230766</c:v>
                </c:pt>
                <c:pt idx="4">
                  <c:v>3.5714285714285712</c:v>
                </c:pt>
                <c:pt idx="5">
                  <c:v>4</c:v>
                </c:pt>
                <c:pt idx="6">
                  <c:v>4.375</c:v>
                </c:pt>
                <c:pt idx="7">
                  <c:v>4.7058823529411757</c:v>
                </c:pt>
                <c:pt idx="8">
                  <c:v>5</c:v>
                </c:pt>
                <c:pt idx="9">
                  <c:v>5.2631578947368425</c:v>
                </c:pt>
                <c:pt idx="10">
                  <c:v>5.5</c:v>
                </c:pt>
                <c:pt idx="11">
                  <c:v>5.7142857142857144</c:v>
                </c:pt>
                <c:pt idx="12">
                  <c:v>5.9090909090909092</c:v>
                </c:pt>
                <c:pt idx="13">
                  <c:v>6.086956521739129</c:v>
                </c:pt>
                <c:pt idx="14">
                  <c:v>6.25</c:v>
                </c:pt>
                <c:pt idx="15">
                  <c:v>6.4</c:v>
                </c:pt>
                <c:pt idx="16">
                  <c:v>6.5384615384615383</c:v>
                </c:pt>
                <c:pt idx="17">
                  <c:v>6.6666666666666661</c:v>
                </c:pt>
                <c:pt idx="18">
                  <c:v>6.7857142857142847</c:v>
                </c:pt>
                <c:pt idx="19">
                  <c:v>6.8965517241379306</c:v>
                </c:pt>
                <c:pt idx="20">
                  <c:v>7</c:v>
                </c:pt>
                <c:pt idx="21">
                  <c:v>7.0967741935483861</c:v>
                </c:pt>
                <c:pt idx="22">
                  <c:v>7.1875</c:v>
                </c:pt>
                <c:pt idx="23">
                  <c:v>7.2727272727272725</c:v>
                </c:pt>
                <c:pt idx="24">
                  <c:v>7.3529411764705879</c:v>
                </c:pt>
                <c:pt idx="25">
                  <c:v>7.428571428571427</c:v>
                </c:pt>
                <c:pt idx="26">
                  <c:v>7.5</c:v>
                </c:pt>
                <c:pt idx="27">
                  <c:v>7.5675675675675675</c:v>
                </c:pt>
                <c:pt idx="28">
                  <c:v>7.6315789473684204</c:v>
                </c:pt>
                <c:pt idx="29">
                  <c:v>7.6923076923076916</c:v>
                </c:pt>
                <c:pt idx="30">
                  <c:v>7.75</c:v>
                </c:pt>
                <c:pt idx="31">
                  <c:v>7.8048780487804867</c:v>
                </c:pt>
                <c:pt idx="32">
                  <c:v>7.8571428571428559</c:v>
                </c:pt>
                <c:pt idx="33">
                  <c:v>7.9069767441860472</c:v>
                </c:pt>
                <c:pt idx="34">
                  <c:v>7.9545454545454541</c:v>
                </c:pt>
                <c:pt idx="35">
                  <c:v>8</c:v>
                </c:pt>
                <c:pt idx="36">
                  <c:v>8.0434782608695645</c:v>
                </c:pt>
                <c:pt idx="37">
                  <c:v>8.0851063829787222</c:v>
                </c:pt>
                <c:pt idx="38">
                  <c:v>8.125</c:v>
                </c:pt>
                <c:pt idx="39">
                  <c:v>8.1632653061224492</c:v>
                </c:pt>
                <c:pt idx="40">
                  <c:v>8.1999999999999993</c:v>
                </c:pt>
                <c:pt idx="41">
                  <c:v>8.235294117647058</c:v>
                </c:pt>
                <c:pt idx="42">
                  <c:v>8.2692307692307701</c:v>
                </c:pt>
                <c:pt idx="43">
                  <c:v>8.3018867924528301</c:v>
                </c:pt>
                <c:pt idx="44">
                  <c:v>8.3333333333333321</c:v>
                </c:pt>
                <c:pt idx="45">
                  <c:v>8.3636363636363633</c:v>
                </c:pt>
                <c:pt idx="46">
                  <c:v>8.3928571428571423</c:v>
                </c:pt>
                <c:pt idx="47">
                  <c:v>8.4210526315789469</c:v>
                </c:pt>
                <c:pt idx="48">
                  <c:v>8.4482758620689644</c:v>
                </c:pt>
                <c:pt idx="49">
                  <c:v>8.4745762711864394</c:v>
                </c:pt>
                <c:pt idx="50">
                  <c:v>8.5</c:v>
                </c:pt>
                <c:pt idx="51">
                  <c:v>8.5245901639344268</c:v>
                </c:pt>
                <c:pt idx="52">
                  <c:v>8.5483870967741939</c:v>
                </c:pt>
                <c:pt idx="53">
                  <c:v>8.5714285714285712</c:v>
                </c:pt>
                <c:pt idx="54">
                  <c:v>8.59375</c:v>
                </c:pt>
                <c:pt idx="55">
                  <c:v>8.615384615384615</c:v>
                </c:pt>
                <c:pt idx="56">
                  <c:v>8.6363636363636367</c:v>
                </c:pt>
                <c:pt idx="57">
                  <c:v>8.656716417910447</c:v>
                </c:pt>
                <c:pt idx="58">
                  <c:v>8.6764705882352935</c:v>
                </c:pt>
                <c:pt idx="59">
                  <c:v>8.695652173913043</c:v>
                </c:pt>
                <c:pt idx="60">
                  <c:v>8.7142857142857135</c:v>
                </c:pt>
                <c:pt idx="61">
                  <c:v>8.7323943661971839</c:v>
                </c:pt>
                <c:pt idx="62">
                  <c:v>8.75</c:v>
                </c:pt>
                <c:pt idx="63">
                  <c:v>8.7671232876712324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0">
                  <c:v>1</c:v>
                </c:pt>
                <c:pt idx="1">
                  <c:v>1.6</c:v>
                </c:pt>
                <c:pt idx="2">
                  <c:v>2</c:v>
                </c:pt>
                <c:pt idx="3">
                  <c:v>2.2857142857142856</c:v>
                </c:pt>
                <c:pt idx="4">
                  <c:v>2.5</c:v>
                </c:pt>
                <c:pt idx="5">
                  <c:v>2.6666666666666665</c:v>
                </c:pt>
                <c:pt idx="6">
                  <c:v>2.8</c:v>
                </c:pt>
                <c:pt idx="7">
                  <c:v>2.9090909090909092</c:v>
                </c:pt>
                <c:pt idx="8">
                  <c:v>3</c:v>
                </c:pt>
                <c:pt idx="9">
                  <c:v>3.0769230769230766</c:v>
                </c:pt>
                <c:pt idx="10">
                  <c:v>3.1428571428571428</c:v>
                </c:pt>
                <c:pt idx="11">
                  <c:v>3.2</c:v>
                </c:pt>
                <c:pt idx="12">
                  <c:v>3.25</c:v>
                </c:pt>
                <c:pt idx="13">
                  <c:v>3.2941176470588238</c:v>
                </c:pt>
                <c:pt idx="14">
                  <c:v>3.3333333333333335</c:v>
                </c:pt>
                <c:pt idx="15">
                  <c:v>3.3684210526315788</c:v>
                </c:pt>
                <c:pt idx="16">
                  <c:v>3.4</c:v>
                </c:pt>
                <c:pt idx="17">
                  <c:v>3.4285714285714284</c:v>
                </c:pt>
                <c:pt idx="18">
                  <c:v>3.4545454545454546</c:v>
                </c:pt>
                <c:pt idx="19">
                  <c:v>3.4782608695652177</c:v>
                </c:pt>
                <c:pt idx="20">
                  <c:v>3.5</c:v>
                </c:pt>
                <c:pt idx="21">
                  <c:v>3.5200000000000005</c:v>
                </c:pt>
                <c:pt idx="22">
                  <c:v>3.5384615384615388</c:v>
                </c:pt>
                <c:pt idx="23">
                  <c:v>3.5555555555555554</c:v>
                </c:pt>
                <c:pt idx="24">
                  <c:v>3.5714285714285712</c:v>
                </c:pt>
                <c:pt idx="25">
                  <c:v>3.5862068965517242</c:v>
                </c:pt>
                <c:pt idx="26">
                  <c:v>3.5999999999999996</c:v>
                </c:pt>
                <c:pt idx="27">
                  <c:v>3.6129032258064515</c:v>
                </c:pt>
                <c:pt idx="28">
                  <c:v>3.625</c:v>
                </c:pt>
                <c:pt idx="29">
                  <c:v>3.6363636363636362</c:v>
                </c:pt>
                <c:pt idx="30">
                  <c:v>3.6470588235294121</c:v>
                </c:pt>
                <c:pt idx="31">
                  <c:v>3.657142857142857</c:v>
                </c:pt>
                <c:pt idx="32">
                  <c:v>3.666666666666667</c:v>
                </c:pt>
                <c:pt idx="33">
                  <c:v>3.6756756756756759</c:v>
                </c:pt>
                <c:pt idx="34">
                  <c:v>3.6842105263157898</c:v>
                </c:pt>
                <c:pt idx="35">
                  <c:v>3.6923076923076925</c:v>
                </c:pt>
                <c:pt idx="36">
                  <c:v>3.6999999999999997</c:v>
                </c:pt>
                <c:pt idx="37">
                  <c:v>3.7073170731707314</c:v>
                </c:pt>
                <c:pt idx="38">
                  <c:v>3.7142857142857144</c:v>
                </c:pt>
                <c:pt idx="39">
                  <c:v>3.7209302325581395</c:v>
                </c:pt>
                <c:pt idx="40">
                  <c:v>3.7272727272727271</c:v>
                </c:pt>
                <c:pt idx="41">
                  <c:v>3.7333333333333334</c:v>
                </c:pt>
                <c:pt idx="42">
                  <c:v>3.7391304347826089</c:v>
                </c:pt>
                <c:pt idx="43">
                  <c:v>3.7446808510638299</c:v>
                </c:pt>
                <c:pt idx="44">
                  <c:v>3.75</c:v>
                </c:pt>
                <c:pt idx="45">
                  <c:v>3.7551020408163263</c:v>
                </c:pt>
                <c:pt idx="46">
                  <c:v>3.7600000000000002</c:v>
                </c:pt>
                <c:pt idx="47">
                  <c:v>3.7647058823529411</c:v>
                </c:pt>
                <c:pt idx="48">
                  <c:v>3.7692307692307692</c:v>
                </c:pt>
                <c:pt idx="49">
                  <c:v>3.773584905660377</c:v>
                </c:pt>
                <c:pt idx="50">
                  <c:v>3.7777777777777777</c:v>
                </c:pt>
                <c:pt idx="51">
                  <c:v>3.7818181818181817</c:v>
                </c:pt>
                <c:pt idx="52">
                  <c:v>3.7857142857142856</c:v>
                </c:pt>
                <c:pt idx="53">
                  <c:v>3.7894736842105261</c:v>
                </c:pt>
                <c:pt idx="54">
                  <c:v>3.7931034482758625</c:v>
                </c:pt>
                <c:pt idx="55">
                  <c:v>3.7966101694915255</c:v>
                </c:pt>
                <c:pt idx="56">
                  <c:v>3.8000000000000003</c:v>
                </c:pt>
                <c:pt idx="57">
                  <c:v>3.8032786885245904</c:v>
                </c:pt>
                <c:pt idx="58">
                  <c:v>3.8064516129032255</c:v>
                </c:pt>
                <c:pt idx="59">
                  <c:v>3.8095238095238093</c:v>
                </c:pt>
                <c:pt idx="60">
                  <c:v>3.8125</c:v>
                </c:pt>
                <c:pt idx="61">
                  <c:v>3.8153846153846156</c:v>
                </c:pt>
                <c:pt idx="62">
                  <c:v>3.8181818181818179</c:v>
                </c:pt>
                <c:pt idx="63">
                  <c:v>3.8208955223880596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Sheet1!$E$2:$E$65</c:f>
              <c:numCache>
                <c:formatCode>General</c:formatCode>
                <c:ptCount val="64"/>
                <c:pt idx="0">
                  <c:v>1</c:v>
                </c:pt>
                <c:pt idx="1">
                  <c:v>1.3333333333333333</c:v>
                </c:pt>
                <c:pt idx="2">
                  <c:v>1.5</c:v>
                </c:pt>
                <c:pt idx="3">
                  <c:v>1.6</c:v>
                </c:pt>
                <c:pt idx="4">
                  <c:v>1.6666666666666667</c:v>
                </c:pt>
                <c:pt idx="5">
                  <c:v>1.7142857142857142</c:v>
                </c:pt>
                <c:pt idx="6">
                  <c:v>1.75</c:v>
                </c:pt>
                <c:pt idx="7">
                  <c:v>1.7777777777777777</c:v>
                </c:pt>
                <c:pt idx="8">
                  <c:v>1.7999999999999998</c:v>
                </c:pt>
                <c:pt idx="9">
                  <c:v>1.8181818181818181</c:v>
                </c:pt>
                <c:pt idx="10">
                  <c:v>1.8333333333333335</c:v>
                </c:pt>
                <c:pt idx="11">
                  <c:v>1.8461538461538463</c:v>
                </c:pt>
                <c:pt idx="12">
                  <c:v>1.8571428571428572</c:v>
                </c:pt>
                <c:pt idx="13">
                  <c:v>1.8666666666666667</c:v>
                </c:pt>
                <c:pt idx="14">
                  <c:v>1.875</c:v>
                </c:pt>
                <c:pt idx="15">
                  <c:v>1.8823529411764706</c:v>
                </c:pt>
                <c:pt idx="16">
                  <c:v>1.8888888888888888</c:v>
                </c:pt>
                <c:pt idx="17">
                  <c:v>1.8947368421052631</c:v>
                </c:pt>
                <c:pt idx="18">
                  <c:v>1.9000000000000001</c:v>
                </c:pt>
                <c:pt idx="19">
                  <c:v>1.9047619047619047</c:v>
                </c:pt>
                <c:pt idx="20">
                  <c:v>1.9090909090909089</c:v>
                </c:pt>
                <c:pt idx="21">
                  <c:v>1.9130434782608696</c:v>
                </c:pt>
                <c:pt idx="22">
                  <c:v>1.9166666666666667</c:v>
                </c:pt>
                <c:pt idx="23">
                  <c:v>1.92</c:v>
                </c:pt>
                <c:pt idx="24">
                  <c:v>1.9230769230769229</c:v>
                </c:pt>
                <c:pt idx="25">
                  <c:v>1.9259259259259258</c:v>
                </c:pt>
                <c:pt idx="26">
                  <c:v>1.9285714285714286</c:v>
                </c:pt>
                <c:pt idx="27">
                  <c:v>1.9310344827586206</c:v>
                </c:pt>
                <c:pt idx="28">
                  <c:v>1.9333333333333331</c:v>
                </c:pt>
                <c:pt idx="29">
                  <c:v>1.9354838709677418</c:v>
                </c:pt>
                <c:pt idx="30">
                  <c:v>1.9375</c:v>
                </c:pt>
                <c:pt idx="31">
                  <c:v>1.9393939393939394</c:v>
                </c:pt>
                <c:pt idx="32">
                  <c:v>1.9411764705882353</c:v>
                </c:pt>
                <c:pt idx="33">
                  <c:v>1.9428571428571431</c:v>
                </c:pt>
                <c:pt idx="34">
                  <c:v>1.9444444444444446</c:v>
                </c:pt>
                <c:pt idx="35">
                  <c:v>1.9459459459459461</c:v>
                </c:pt>
                <c:pt idx="36">
                  <c:v>1.9473684210526316</c:v>
                </c:pt>
                <c:pt idx="37">
                  <c:v>1.9487179487179485</c:v>
                </c:pt>
                <c:pt idx="38">
                  <c:v>1.9500000000000002</c:v>
                </c:pt>
                <c:pt idx="39">
                  <c:v>1.9512195121951221</c:v>
                </c:pt>
                <c:pt idx="40">
                  <c:v>1.9523809523809523</c:v>
                </c:pt>
                <c:pt idx="41">
                  <c:v>1.9534883720930234</c:v>
                </c:pt>
                <c:pt idx="42">
                  <c:v>1.9545454545454544</c:v>
                </c:pt>
                <c:pt idx="43">
                  <c:v>1.9555555555555555</c:v>
                </c:pt>
                <c:pt idx="44">
                  <c:v>1.956521739130435</c:v>
                </c:pt>
                <c:pt idx="45">
                  <c:v>1.957446808510638</c:v>
                </c:pt>
                <c:pt idx="46">
                  <c:v>1.9583333333333335</c:v>
                </c:pt>
                <c:pt idx="47">
                  <c:v>1.9591836734693879</c:v>
                </c:pt>
                <c:pt idx="48">
                  <c:v>1.96</c:v>
                </c:pt>
                <c:pt idx="49">
                  <c:v>1.9607843137254901</c:v>
                </c:pt>
                <c:pt idx="50">
                  <c:v>1.9615384615384617</c:v>
                </c:pt>
                <c:pt idx="51">
                  <c:v>1.9622641509433965</c:v>
                </c:pt>
                <c:pt idx="52">
                  <c:v>1.962962962962963</c:v>
                </c:pt>
                <c:pt idx="53">
                  <c:v>1.9636363636363634</c:v>
                </c:pt>
                <c:pt idx="54">
                  <c:v>1.9642857142857144</c:v>
                </c:pt>
                <c:pt idx="55">
                  <c:v>1.9649122807017545</c:v>
                </c:pt>
                <c:pt idx="56">
                  <c:v>1.9655172413793103</c:v>
                </c:pt>
                <c:pt idx="57">
                  <c:v>1.9661016949152543</c:v>
                </c:pt>
                <c:pt idx="58">
                  <c:v>1.9666666666666668</c:v>
                </c:pt>
                <c:pt idx="59">
                  <c:v>1.9672131147540985</c:v>
                </c:pt>
                <c:pt idx="60">
                  <c:v>1.967741935483871</c:v>
                </c:pt>
                <c:pt idx="61">
                  <c:v>1.9682539682539684</c:v>
                </c:pt>
                <c:pt idx="62">
                  <c:v>1.96875</c:v>
                </c:pt>
                <c:pt idx="63">
                  <c:v>1.9692307692307693</c:v>
                </c:pt>
              </c:numCache>
            </c:numRef>
          </c:val>
          <c:smooth val="1"/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100%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Sheet1!$H$2:$H$65</c:f>
              <c:numCache>
                <c:formatCode>General</c:formatCode>
                <c:ptCount val="6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270856"/>
        <c:axId val="124271248"/>
      </c:lineChart>
      <c:catAx>
        <c:axId val="124270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44274514018419636"/>
              <c:y val="0.926296208674500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24271248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124271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Speedup</a:t>
                </a:r>
              </a:p>
            </c:rich>
          </c:tx>
          <c:layout>
            <c:manualLayout>
              <c:xMode val="edge"/>
              <c:yMode val="edge"/>
              <c:x val="1.0306425447619418E-2"/>
              <c:y val="0.365861586854756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24270856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2549597498726769"/>
          <c:y val="8.577870739125272E-2"/>
          <c:w val="0.16712523877144461"/>
          <c:h val="0.37463671165759693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dobbs.com/parallel/writing-lock-free-code-a-corrected-queue/210604448" TargetMode="External"/><Relationship Id="rId2" Type="http://schemas.openxmlformats.org/officeDocument/2006/relationships/hyperlink" Target="http://www.cs.cmu.edu/~410-s05/lectures/L31_LockFre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5: Synchronization, Deadlock, and Lock-free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487"/>
          </a:xfrm>
        </p:spPr>
        <p:txBody>
          <a:bodyPr>
            <a:normAutofit/>
          </a:bodyPr>
          <a:lstStyle/>
          <a:p>
            <a:r>
              <a:rPr lang="en-US" dirty="0" smtClean="0"/>
              <a:t>Amdahl’s Law is a simplification of reality</a:t>
            </a:r>
          </a:p>
          <a:p>
            <a:pPr lvl="1"/>
            <a:r>
              <a:rPr lang="en-US" dirty="0" smtClean="0"/>
              <a:t>Assumes code can be cleanly </a:t>
            </a:r>
            <a:r>
              <a:rPr lang="en-US" dirty="0"/>
              <a:t>divided </a:t>
            </a:r>
            <a:r>
              <a:rPr lang="en-US" dirty="0" smtClean="0"/>
              <a:t>into serial and parallel portions</a:t>
            </a:r>
          </a:p>
          <a:p>
            <a:pPr lvl="1"/>
            <a:r>
              <a:rPr lang="en-US" dirty="0" smtClean="0"/>
              <a:t>In other words, </a:t>
            </a:r>
            <a:r>
              <a:rPr lang="en-US" dirty="0" smtClean="0">
                <a:solidFill>
                  <a:schemeClr val="accent1"/>
                </a:solidFill>
              </a:rPr>
              <a:t>trivial parallelism</a:t>
            </a:r>
          </a:p>
          <a:p>
            <a:r>
              <a:rPr lang="en-US" dirty="0" smtClean="0"/>
              <a:t>Real-world code is typically more complex</a:t>
            </a:r>
          </a:p>
          <a:p>
            <a:pPr lvl="1"/>
            <a:r>
              <a:rPr lang="en-US" dirty="0" smtClean="0"/>
              <a:t>Multiple threads depend on the same data</a:t>
            </a:r>
          </a:p>
          <a:p>
            <a:pPr lvl="1"/>
            <a:r>
              <a:rPr lang="en-US" dirty="0" smtClean="0"/>
              <a:t>In these cases, parallelism may introduce errors</a:t>
            </a:r>
          </a:p>
          <a:p>
            <a:r>
              <a:rPr lang="en-US" dirty="0" smtClean="0"/>
              <a:t>Real-world speedups are typically &lt; what is predicted by Amdahl’s Law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Gustafson's </a:t>
            </a:r>
            <a:r>
              <a:rPr lang="en-US" dirty="0"/>
              <a:t>L</a:t>
            </a:r>
            <a:r>
              <a:rPr lang="en-US" dirty="0" smtClean="0"/>
              <a:t>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Amdahl’s law assumes the problem size remains constant.</a:t>
            </a:r>
          </a:p>
          <a:p>
            <a:r>
              <a:rPr lang="en-US" dirty="0" smtClean="0"/>
              <a:t>Generally if you have twice as much processing power, you’re going to attack a problem of twice the size.</a:t>
            </a:r>
          </a:p>
          <a:p>
            <a:r>
              <a:rPr lang="en-US" dirty="0" smtClean="0"/>
              <a:t>As long as the parallel part of your algorithm is most expensive in terms of the problem size, Amdahl is wrong and more processors will scale nicely.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Gustafson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Parallel Merge Sort</a:t>
            </a:r>
          </a:p>
          <a:p>
            <a:r>
              <a:rPr lang="en-US" dirty="0" smtClean="0"/>
              <a:t>Parallel work: n * log n</a:t>
            </a:r>
          </a:p>
          <a:p>
            <a:r>
              <a:rPr lang="en-US" dirty="0" smtClean="0"/>
              <a:t>Serial work n + (n/2) + (n/4) + … = 2</a:t>
            </a:r>
          </a:p>
          <a:p>
            <a:r>
              <a:rPr lang="en-US" dirty="0" smtClean="0"/>
              <a:t>Serial portion = 2/log 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18476"/>
              </p:ext>
            </p:extLst>
          </p:nvPr>
        </p:nvGraphicFramePr>
        <p:xfrm>
          <a:off x="1542473" y="41910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Alpha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2/(2+1) = 66%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2/(2+8)</a:t>
                      </a:r>
                      <a:r>
                        <a:rPr lang="en-US" sz="2400" baseline="0" dirty="0" smtClean="0"/>
                        <a:t> = 20%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2/(2+20) = 10%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2/(2+40)</a:t>
                      </a:r>
                      <a:r>
                        <a:rPr lang="en-US" sz="2400" baseline="0" dirty="0" smtClean="0"/>
                        <a:t> = 5%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35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Parallelism</a:t>
            </a:r>
          </a:p>
          <a:p>
            <a:r>
              <a:rPr lang="en-US" sz="4400" dirty="0" smtClean="0"/>
              <a:t>Synchronization Basics</a:t>
            </a:r>
          </a:p>
          <a:p>
            <a:r>
              <a:rPr lang="en-US" sz="4400" dirty="0" smtClean="0"/>
              <a:t>Types of Locks and Deadlock</a:t>
            </a:r>
          </a:p>
          <a:p>
            <a:r>
              <a:rPr lang="en-US" sz="4400" dirty="0" smtClean="0"/>
              <a:t>Lock-Free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Bank of Lost Funds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2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Consider a simple banking application</a:t>
            </a:r>
          </a:p>
          <a:p>
            <a:pPr lvl="1"/>
            <a:r>
              <a:rPr lang="en-US" dirty="0" smtClean="0"/>
              <a:t>Multi-threaded, centralized architecture</a:t>
            </a:r>
          </a:p>
          <a:p>
            <a:pPr lvl="1"/>
            <a:r>
              <a:rPr lang="en-US" dirty="0" smtClean="0"/>
              <a:t>All deposits and withdrawals sent to the central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3830" y="3245789"/>
            <a:ext cx="5193949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dirty="0" smtClean="0">
                <a:latin typeface="Courier New"/>
                <a:cs typeface="Courier New"/>
              </a:rPr>
              <a:t> account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private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money_t</a:t>
            </a:r>
            <a:r>
              <a:rPr lang="en-US" dirty="0" smtClean="0">
                <a:latin typeface="Courier New"/>
                <a:cs typeface="Courier New"/>
              </a:rPr>
              <a:t> balance;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public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deposit(money_t</a:t>
            </a:r>
            <a:r>
              <a:rPr lang="en-US" dirty="0" smtClean="0">
                <a:latin typeface="Courier New"/>
                <a:cs typeface="Courier New"/>
              </a:rPr>
              <a:t> sum) {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  balance = balance + sum;</a:t>
            </a:r>
          </a:p>
          <a:p>
            <a:r>
              <a:rPr lang="en-US" dirty="0" smtClean="0">
                <a:latin typeface="Courier New"/>
                <a:cs typeface="Courier New"/>
              </a:rPr>
              <a:t>    }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588" y="5082654"/>
            <a:ext cx="8229600" cy="155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happens if two people try to deposit money into the same account at the same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406472" y="2375587"/>
            <a:ext cx="2505516" cy="3881911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C4B5E"/>
            </a:solidFill>
            <a:prstDash val="sysDash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66474" y="2373009"/>
            <a:ext cx="2485138" cy="3884489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C4B5E"/>
            </a:solidFill>
            <a:prstDash val="sysDash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796" y="166440"/>
            <a:ext cx="4420682" cy="1646605"/>
          </a:xfrm>
          <a:prstGeom prst="rect">
            <a:avLst/>
          </a:prstGeom>
          <a:solidFill>
            <a:schemeClr val="bg1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latin typeface="Courier New"/>
                <a:cs typeface="Courier New"/>
              </a:rPr>
              <a:t>balance = balance + sum;</a:t>
            </a:r>
          </a:p>
          <a:p>
            <a:endParaRPr lang="en-US" sz="1100" dirty="0" smtClean="0">
              <a:solidFill>
                <a:srgbClr val="3C4B5E"/>
              </a:solidFill>
              <a:latin typeface="Helvetica LT Std Bold"/>
              <a:cs typeface="Helvetica LT Std Bold"/>
            </a:endParaRPr>
          </a:p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balance</a:t>
            </a:r>
          </a:p>
          <a:p>
            <a:r>
              <a:rPr lang="en-US" dirty="0" err="1">
                <a:solidFill>
                  <a:srgbClr val="3C4B5E"/>
                </a:solidFill>
                <a:latin typeface="Courier New"/>
                <a:cs typeface="Courier New"/>
              </a:rPr>
              <a:t>m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sum</a:t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balance,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2128" y="2429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1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0637" y="2430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2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618" y="165418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balance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6715" y="19657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$0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4981" y="4261919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balance</a:t>
            </a:r>
          </a:p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sum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50234" y="5474691"/>
            <a:ext cx="248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balance,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81331" y="291630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deposit($50) 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46614" y="200049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81331" y="3285632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balance</a:t>
            </a:r>
          </a:p>
          <a:p>
            <a:r>
              <a:rPr lang="en-US" dirty="0" err="1">
                <a:solidFill>
                  <a:srgbClr val="3C4B5E"/>
                </a:solidFill>
                <a:latin typeface="Courier New"/>
                <a:cs typeface="Courier New"/>
              </a:rPr>
              <a:t>m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sum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46385" y="198877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43903" y="20023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$50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45007" y="19794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$100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4981" y="388579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deposit($100) 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39546" y="196576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$100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07785" y="196576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$50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3576529" y="3931963"/>
            <a:ext cx="2878451" cy="3026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755966" y="5462248"/>
            <a:ext cx="2878451" cy="369332"/>
            <a:chOff x="5492506" y="-653037"/>
            <a:chExt cx="2878451" cy="369332"/>
          </a:xfrm>
        </p:grpSpPr>
        <p:sp>
          <p:nvSpPr>
            <p:cNvPr id="35" name="Pentagon 34"/>
            <p:cNvSpPr/>
            <p:nvPr/>
          </p:nvSpPr>
          <p:spPr>
            <a:xfrm rot="10800000">
              <a:off x="5492506" y="-619701"/>
              <a:ext cx="2878451" cy="30266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95192" y="-653037"/>
              <a:ext cx="1581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Context Switch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448492" y="4842085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balance,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endParaRPr lang="en-US" dirty="0">
              <a:solidFill>
                <a:srgbClr val="3C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  <p:bldP spid="17" grpId="1"/>
      <p:bldP spid="18" grpId="0"/>
      <p:bldP spid="23" grpId="0"/>
      <p:bldP spid="23" grpId="1"/>
      <p:bldP spid="24" grpId="0"/>
      <p:bldP spid="25" grpId="0"/>
      <p:bldP spid="26" grpId="0"/>
      <p:bldP spid="29" grpId="0"/>
      <p:bldP spid="29" grpId="1"/>
      <p:bldP spid="31" grpId="0"/>
      <p:bldP spid="34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example shows a </a:t>
            </a:r>
            <a:r>
              <a:rPr lang="en-US" dirty="0" smtClean="0">
                <a:solidFill>
                  <a:schemeClr val="accent1"/>
                </a:solidFill>
              </a:rPr>
              <a:t>race condition</a:t>
            </a:r>
          </a:p>
          <a:p>
            <a:pPr lvl="1"/>
            <a:r>
              <a:rPr lang="en-US" dirty="0" smtClean="0"/>
              <a:t>Two threads “race” to execute code and update shared (dependent) data</a:t>
            </a:r>
          </a:p>
          <a:p>
            <a:pPr lvl="1"/>
            <a:r>
              <a:rPr lang="en-US" dirty="0" smtClean="0"/>
              <a:t>Errors emerge based on the ordering of operations, and the scheduling of threads</a:t>
            </a:r>
          </a:p>
          <a:p>
            <a:pPr lvl="1"/>
            <a:r>
              <a:rPr lang="en-US" dirty="0" smtClean="0"/>
              <a:t>Thus, </a:t>
            </a:r>
            <a:r>
              <a:rPr lang="en-US" dirty="0" smtClean="0">
                <a:solidFill>
                  <a:schemeClr val="accent2"/>
                </a:solidFill>
              </a:rPr>
              <a:t>errors are nondeterministic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59" y="0"/>
            <a:ext cx="8229600" cy="779914"/>
          </a:xfrm>
        </p:spPr>
        <p:txBody>
          <a:bodyPr/>
          <a:lstStyle/>
          <a:p>
            <a:r>
              <a:rPr lang="en-US" dirty="0" smtClean="0"/>
              <a:t>Example: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1349"/>
            <a:ext cx="3295521" cy="2147991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happens if one thread calls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pop()</a:t>
            </a:r>
            <a:r>
              <a:rPr lang="en-US" sz="2800" dirty="0" smtClean="0"/>
              <a:t>, and another calls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push() </a:t>
            </a:r>
            <a:r>
              <a:rPr lang="en-US" sz="2800" dirty="0" smtClean="0"/>
              <a:t>at the same time?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6449" y="830879"/>
            <a:ext cx="3451586" cy="1477328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pop(&amp;list):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tmp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list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list = list-&gt;next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tmp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-&gt;next = NULL</a:t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return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tmp</a:t>
            </a:r>
            <a:endParaRPr lang="en-US" dirty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9791" y="830879"/>
            <a:ext cx="2989921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push(&amp;list,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):</a:t>
            </a:r>
          </a:p>
          <a:p>
            <a:pPr lvl="1"/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-&gt;next = list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list =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933136" y="5371570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3C4B5E"/>
                </a:solidFill>
                <a:latin typeface="Helvetica LT Std Light"/>
              </a:rPr>
              <a:t>1</a:t>
            </a:r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4216867" y="5375011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3C4B5E"/>
                </a:solidFill>
                <a:latin typeface="Helvetica LT Std Light"/>
              </a:rPr>
              <a:t>2</a:t>
            </a:r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514254" y="5375011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3C4B5E"/>
                </a:solidFill>
                <a:latin typeface="Helvetica LT Std Light"/>
              </a:rPr>
              <a:t>3</a:t>
            </a:r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3631945" y="5583364"/>
            <a:ext cx="584922" cy="3441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915676" y="5586805"/>
            <a:ext cx="598578" cy="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9" idx="1"/>
          </p:cNvCxnSpPr>
          <p:nvPr/>
        </p:nvCxnSpPr>
        <p:spPr>
          <a:xfrm flipV="1">
            <a:off x="6213063" y="5578079"/>
            <a:ext cx="374653" cy="87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86800" y="5409250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list</a:t>
            </a:r>
            <a:endParaRPr lang="en-US" sz="1600" dirty="0">
              <a:solidFill>
                <a:srgbClr val="3C4B5E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>
            <a:off x="2627946" y="5578527"/>
            <a:ext cx="305190" cy="483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87716" y="531646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∅</a:t>
            </a:r>
            <a:endParaRPr lang="en-US" sz="28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70719"/>
              </p:ext>
            </p:extLst>
          </p:nvPr>
        </p:nvGraphicFramePr>
        <p:xfrm>
          <a:off x="3361656" y="2657237"/>
          <a:ext cx="570281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054"/>
                <a:gridCol w="122739"/>
                <a:gridCol w="2780021"/>
              </a:tblGrid>
              <a:tr h="480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Thread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Thread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9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1.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tmp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= list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9492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2.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elem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-&gt;next = list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43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3. list = list-&gt;next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43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4. list =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elem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05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5.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tmp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-&gt;next = NULL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35" idx="3"/>
          </p:cNvCxnSpPr>
          <p:nvPr/>
        </p:nvCxnSpPr>
        <p:spPr>
          <a:xfrm>
            <a:off x="2177881" y="4927894"/>
            <a:ext cx="737517" cy="5414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50172" y="4758617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tmp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1708564" y="6099655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3C4B5E"/>
                </a:solidFill>
                <a:latin typeface="Helvetica LT Std Light"/>
              </a:rPr>
              <a:t>4</a:t>
            </a: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 flipV="1">
            <a:off x="2407373" y="5747804"/>
            <a:ext cx="525763" cy="5636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2" idx="3"/>
          </p:cNvCxnSpPr>
          <p:nvPr/>
        </p:nvCxnSpPr>
        <p:spPr>
          <a:xfrm>
            <a:off x="3503113" y="4927894"/>
            <a:ext cx="662487" cy="49391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61967" y="4758617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list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7550" y="6142172"/>
            <a:ext cx="685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elem</a:t>
            </a:r>
            <a:endParaRPr lang="en-US" sz="1600" dirty="0">
              <a:solidFill>
                <a:srgbClr val="3C4B5E"/>
              </a:solidFill>
            </a:endParaRPr>
          </a:p>
        </p:txBody>
      </p:sp>
      <p:cxnSp>
        <p:nvCxnSpPr>
          <p:cNvPr id="46" name="Straight Arrow Connector 45"/>
          <p:cNvCxnSpPr>
            <a:stCxn id="45" idx="3"/>
            <a:endCxn id="36" idx="1"/>
          </p:cNvCxnSpPr>
          <p:nvPr/>
        </p:nvCxnSpPr>
        <p:spPr>
          <a:xfrm>
            <a:off x="1403374" y="6311449"/>
            <a:ext cx="305190" cy="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3"/>
          </p:cNvCxnSpPr>
          <p:nvPr/>
        </p:nvCxnSpPr>
        <p:spPr>
          <a:xfrm>
            <a:off x="1005743" y="5730949"/>
            <a:ext cx="662487" cy="49391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64597" y="5561672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list</a:t>
            </a:r>
            <a:endParaRPr lang="en-US" sz="1600" dirty="0">
              <a:solidFill>
                <a:srgbClr val="3C4B5E"/>
              </a:solidFill>
            </a:endParaRPr>
          </a:p>
        </p:txBody>
      </p:sp>
      <p:cxnSp>
        <p:nvCxnSpPr>
          <p:cNvPr id="55" name="Straight Arrow Connector 54"/>
          <p:cNvCxnSpPr>
            <a:stCxn id="13" idx="3"/>
            <a:endCxn id="58" idx="1"/>
          </p:cNvCxnSpPr>
          <p:nvPr/>
        </p:nvCxnSpPr>
        <p:spPr>
          <a:xfrm>
            <a:off x="3631945" y="5583364"/>
            <a:ext cx="608069" cy="58755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240014" y="590931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∅</a:t>
            </a:r>
            <a:endParaRPr lang="en-US" sz="28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8063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36" grpId="0" animBg="1"/>
      <p:bldP spid="42" grpId="0"/>
      <p:bldP spid="42" grpId="1"/>
      <p:bldP spid="45" grpId="0"/>
      <p:bldP spid="54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69" y="1600200"/>
            <a:ext cx="8734301" cy="4943901"/>
          </a:xfrm>
        </p:spPr>
        <p:txBody>
          <a:bodyPr>
            <a:normAutofit/>
          </a:bodyPr>
          <a:lstStyle/>
          <a:p>
            <a:r>
              <a:rPr lang="en-US" dirty="0" smtClean="0"/>
              <a:t>These examples highlight the </a:t>
            </a:r>
            <a:r>
              <a:rPr lang="en-US" dirty="0" smtClean="0">
                <a:solidFill>
                  <a:schemeClr val="accent1"/>
                </a:solidFill>
              </a:rPr>
              <a:t>critical section problem</a:t>
            </a:r>
          </a:p>
          <a:p>
            <a:r>
              <a:rPr lang="en-US" dirty="0" smtClean="0"/>
              <a:t>Classical definition of a critical section:</a:t>
            </a:r>
          </a:p>
          <a:p>
            <a:pPr marL="0" indent="0" algn="ctr">
              <a:buNone/>
            </a:pPr>
            <a:r>
              <a:rPr lang="en-US" i="1" dirty="0" smtClean="0"/>
              <a:t>“A piece of </a:t>
            </a:r>
            <a:r>
              <a:rPr lang="en-US" i="1" dirty="0"/>
              <a:t>code that accesses a shared </a:t>
            </a:r>
            <a:r>
              <a:rPr lang="en-US" i="1" dirty="0" smtClean="0"/>
              <a:t>resource </a:t>
            </a:r>
            <a:r>
              <a:rPr lang="en-US" i="1" dirty="0"/>
              <a:t>that must </a:t>
            </a:r>
            <a:r>
              <a:rPr lang="en-US" i="1" dirty="0" smtClean="0"/>
              <a:t>not </a:t>
            </a:r>
            <a:r>
              <a:rPr lang="en-US" i="1" dirty="0"/>
              <a:t>be concurrently accessed by more than one thread of execution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Unfortunately, this definition is misleading</a:t>
            </a:r>
          </a:p>
          <a:p>
            <a:pPr lvl="1"/>
            <a:r>
              <a:rPr lang="en-US" dirty="0" smtClean="0"/>
              <a:t>Implies that the </a:t>
            </a:r>
            <a:r>
              <a:rPr lang="en-US" dirty="0" smtClean="0">
                <a:solidFill>
                  <a:schemeClr val="accent1"/>
                </a:solidFill>
              </a:rPr>
              <a:t>piece of code </a:t>
            </a:r>
            <a:r>
              <a:rPr lang="en-US" dirty="0" smtClean="0"/>
              <a:t>is the problem</a:t>
            </a:r>
          </a:p>
          <a:p>
            <a:pPr lvl="1"/>
            <a:r>
              <a:rPr lang="en-US" dirty="0" smtClean="0"/>
              <a:t>In fact, the </a:t>
            </a:r>
            <a:r>
              <a:rPr lang="en-US" u="sng" dirty="0" smtClean="0">
                <a:solidFill>
                  <a:schemeClr val="accent2"/>
                </a:solidFill>
              </a:rPr>
              <a:t>shared resource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the root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7379" cy="13917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Race conditions lead to errors when sections of code are </a:t>
            </a:r>
            <a:r>
              <a:rPr lang="en-US" sz="2400" dirty="0" smtClean="0">
                <a:solidFill>
                  <a:schemeClr val="accent1"/>
                </a:solidFill>
              </a:rPr>
              <a:t>interleaved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7137" y="5793504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Interleaved Execution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42257" y="2991931"/>
            <a:ext cx="1335194" cy="2712041"/>
            <a:chOff x="1155818" y="2026187"/>
            <a:chExt cx="1335194" cy="2712041"/>
          </a:xfrm>
        </p:grpSpPr>
        <p:sp>
          <p:nvSpPr>
            <p:cNvPr id="7" name="Rectangle 6"/>
            <p:cNvSpPr/>
            <p:nvPr/>
          </p:nvSpPr>
          <p:spPr>
            <a:xfrm>
              <a:off x="1155818" y="2390044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8" name="Straight Arrow Connector 7"/>
            <p:cNvCxnSpPr>
              <a:endCxn id="7" idx="0"/>
            </p:cNvCxnSpPr>
            <p:nvPr/>
          </p:nvCxnSpPr>
          <p:spPr>
            <a:xfrm flipH="1">
              <a:off x="1515338" y="2026187"/>
              <a:ext cx="4351" cy="36385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2"/>
              <a:endCxn id="12" idx="0"/>
            </p:cNvCxnSpPr>
            <p:nvPr/>
          </p:nvCxnSpPr>
          <p:spPr>
            <a:xfrm>
              <a:off x="1515338" y="2638410"/>
              <a:ext cx="2572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2"/>
              <a:endCxn id="13" idx="0"/>
            </p:cNvCxnSpPr>
            <p:nvPr/>
          </p:nvCxnSpPr>
          <p:spPr>
            <a:xfrm flipH="1">
              <a:off x="1517909" y="3342502"/>
              <a:ext cx="1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10154" y="4047133"/>
              <a:ext cx="0" cy="691095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58390" y="3094136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8389" y="3798228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1973" y="2742090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7410" y="3446182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67410" y="4150274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124359" y="2026187"/>
              <a:ext cx="1" cy="72315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  <a:endCxn id="15" idx="0"/>
            </p:cNvCxnSpPr>
            <p:nvPr/>
          </p:nvCxnSpPr>
          <p:spPr>
            <a:xfrm flipH="1">
              <a:off x="2126930" y="2990456"/>
              <a:ext cx="4563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2"/>
              <a:endCxn id="16" idx="0"/>
            </p:cNvCxnSpPr>
            <p:nvPr/>
          </p:nvCxnSpPr>
          <p:spPr>
            <a:xfrm>
              <a:off x="2126930" y="3694548"/>
              <a:ext cx="0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2"/>
            </p:cNvCxnSpPr>
            <p:nvPr/>
          </p:nvCxnSpPr>
          <p:spPr>
            <a:xfrm flipH="1">
              <a:off x="2126138" y="4398640"/>
              <a:ext cx="792" cy="33864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594746" y="1600200"/>
            <a:ext cx="3937379" cy="139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These errors can be prevented by ensuring code executes </a:t>
            </a:r>
            <a:r>
              <a:rPr lang="en-US" sz="2400" dirty="0" smtClean="0">
                <a:solidFill>
                  <a:schemeClr val="accent1"/>
                </a:solidFill>
              </a:rPr>
              <a:t>atomically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1513" y="5808892"/>
            <a:ext cx="3663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Non-Interleaved (Atomic) Execution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05142" y="2997371"/>
            <a:ext cx="721611" cy="2718230"/>
            <a:chOff x="3806641" y="2019052"/>
            <a:chExt cx="721611" cy="2718230"/>
          </a:xfrm>
        </p:grpSpPr>
        <p:cxnSp>
          <p:nvCxnSpPr>
            <p:cNvPr id="46" name="Straight Arrow Connector 45"/>
            <p:cNvCxnSpPr>
              <a:endCxn id="49" idx="0"/>
            </p:cNvCxnSpPr>
            <p:nvPr/>
          </p:nvCxnSpPr>
          <p:spPr>
            <a:xfrm flipH="1">
              <a:off x="4166161" y="2019052"/>
              <a:ext cx="499" cy="38070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1" idx="2"/>
            </p:cNvCxnSpPr>
            <p:nvPr/>
          </p:nvCxnSpPr>
          <p:spPr>
            <a:xfrm>
              <a:off x="4168732" y="3207303"/>
              <a:ext cx="0" cy="152997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806641" y="2399754"/>
              <a:ext cx="721611" cy="807549"/>
              <a:chOff x="2779246" y="2392620"/>
              <a:chExt cx="721611" cy="80754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7672628" y="2999948"/>
            <a:ext cx="721611" cy="2718230"/>
            <a:chOff x="6884265" y="2021629"/>
            <a:chExt cx="721611" cy="2718230"/>
          </a:xfrm>
        </p:grpSpPr>
        <p:cxnSp>
          <p:nvCxnSpPr>
            <p:cNvPr id="40" name="Straight Arrow Connector 39"/>
            <p:cNvCxnSpPr>
              <a:endCxn id="43" idx="0"/>
            </p:cNvCxnSpPr>
            <p:nvPr/>
          </p:nvCxnSpPr>
          <p:spPr>
            <a:xfrm flipH="1">
              <a:off x="7243785" y="2021629"/>
              <a:ext cx="499" cy="38070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5" idx="2"/>
            </p:cNvCxnSpPr>
            <p:nvPr/>
          </p:nvCxnSpPr>
          <p:spPr>
            <a:xfrm>
              <a:off x="7246356" y="3209880"/>
              <a:ext cx="0" cy="152997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884265" y="2402331"/>
              <a:ext cx="721611" cy="807549"/>
              <a:chOff x="2779246" y="2392620"/>
              <a:chExt cx="721611" cy="80754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24894" y="2997371"/>
            <a:ext cx="721611" cy="2718230"/>
            <a:chOff x="6294657" y="2019052"/>
            <a:chExt cx="721611" cy="2718230"/>
          </a:xfrm>
        </p:grpSpPr>
        <p:cxnSp>
          <p:nvCxnSpPr>
            <p:cNvPr id="34" name="Straight Arrow Connector 33"/>
            <p:cNvCxnSpPr>
              <a:endCxn id="37" idx="0"/>
            </p:cNvCxnSpPr>
            <p:nvPr/>
          </p:nvCxnSpPr>
          <p:spPr>
            <a:xfrm>
              <a:off x="6654177" y="2019052"/>
              <a:ext cx="0" cy="13062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9" idx="2"/>
            </p:cNvCxnSpPr>
            <p:nvPr/>
          </p:nvCxnSpPr>
          <p:spPr>
            <a:xfrm>
              <a:off x="6656748" y="4132801"/>
              <a:ext cx="0" cy="60448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294657" y="3325252"/>
              <a:ext cx="721611" cy="807549"/>
              <a:chOff x="2779246" y="2392620"/>
              <a:chExt cx="721611" cy="80754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352878" y="2999947"/>
            <a:ext cx="721611" cy="2718230"/>
            <a:chOff x="4420805" y="2021628"/>
            <a:chExt cx="721611" cy="2718230"/>
          </a:xfrm>
        </p:grpSpPr>
        <p:cxnSp>
          <p:nvCxnSpPr>
            <p:cNvPr id="28" name="Straight Arrow Connector 27"/>
            <p:cNvCxnSpPr>
              <a:endCxn id="31" idx="0"/>
            </p:cNvCxnSpPr>
            <p:nvPr/>
          </p:nvCxnSpPr>
          <p:spPr>
            <a:xfrm>
              <a:off x="4780325" y="2021628"/>
              <a:ext cx="0" cy="13062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3" idx="2"/>
            </p:cNvCxnSpPr>
            <p:nvPr/>
          </p:nvCxnSpPr>
          <p:spPr>
            <a:xfrm>
              <a:off x="4782896" y="4135377"/>
              <a:ext cx="0" cy="60448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420805" y="3327828"/>
              <a:ext cx="721611" cy="807549"/>
              <a:chOff x="2779246" y="2392620"/>
              <a:chExt cx="721611" cy="80754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cxnSp>
        <p:nvCxnSpPr>
          <p:cNvPr id="53" name="Straight Connector 52"/>
          <p:cNvCxnSpPr/>
          <p:nvPr/>
        </p:nvCxnSpPr>
        <p:spPr>
          <a:xfrm flipH="1">
            <a:off x="6563435" y="2924884"/>
            <a:ext cx="10330" cy="27929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90000" y="2999947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(a)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23644" y="2999947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(b)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6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Motivating Parallelism</a:t>
            </a:r>
          </a:p>
          <a:p>
            <a:r>
              <a:rPr lang="en-US" sz="4400" dirty="0" smtClean="0"/>
              <a:t>Synchronization Basics</a:t>
            </a:r>
          </a:p>
          <a:p>
            <a:r>
              <a:rPr lang="en-US" sz="4400" dirty="0" smtClean="0"/>
              <a:t>Types of Locks and Deadlock</a:t>
            </a:r>
          </a:p>
          <a:p>
            <a:r>
              <a:rPr lang="en-US" sz="4400" dirty="0" smtClean="0"/>
              <a:t>Lock-Free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r>
              <a:rPr lang="en-US" dirty="0" smtClean="0"/>
              <a:t> for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3125"/>
          </a:xfrm>
        </p:spPr>
        <p:txBody>
          <a:bodyPr>
            <a:normAutofit/>
          </a:bodyPr>
          <a:lstStyle/>
          <a:p>
            <a:r>
              <a:rPr lang="en-US" dirty="0" smtClean="0"/>
              <a:t>Mutual exclusion lock (</a:t>
            </a:r>
            <a:r>
              <a:rPr lang="en-US" dirty="0" err="1" smtClean="0">
                <a:solidFill>
                  <a:schemeClr val="accent1"/>
                </a:solidFill>
              </a:rPr>
              <a:t>mutex</a:t>
            </a:r>
            <a:r>
              <a:rPr lang="en-US" dirty="0" smtClean="0"/>
              <a:t>) is a construct that can enforce atomicity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6645" y="3138985"/>
            <a:ext cx="2884228" cy="334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 =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mutex_create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mutex_lock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do some stuff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mutex_unlock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(m);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89830" y="3873735"/>
            <a:ext cx="1053894" cy="2084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03745" y="3498489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mutex_lock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(m)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20828" y="4157954"/>
            <a:ext cx="991899" cy="1136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62598" y="4280565"/>
            <a:ext cx="97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(returns)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392043" y="4508632"/>
            <a:ext cx="249405" cy="862279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>
            <a:solidFill>
              <a:srgbClr val="3C4B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3C4B5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500172" y="4238883"/>
            <a:ext cx="991899" cy="1136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38177" y="5446022"/>
            <a:ext cx="1053894" cy="2084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28460" y="5624433"/>
            <a:ext cx="101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(returns)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62598" y="4742229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85914E"/>
                </a:solidFill>
                <a:latin typeface="Courier New"/>
                <a:cs typeface="Courier New"/>
              </a:rPr>
              <a:t>unlock(m)</a:t>
            </a:r>
            <a:endParaRPr lang="en-US" sz="1600" dirty="0">
              <a:solidFill>
                <a:srgbClr val="85914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40504" y="4275218"/>
            <a:ext cx="0" cy="664553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none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33557" y="4750275"/>
            <a:ext cx="889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blocked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59791" y="2848103"/>
            <a:ext cx="1148170" cy="37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1 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4354" y="2851900"/>
            <a:ext cx="115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2</a:t>
            </a:r>
            <a:endParaRPr lang="en-US" dirty="0">
              <a:solidFill>
                <a:srgbClr val="3C4B5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33876" y="3280785"/>
            <a:ext cx="0" cy="47707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06022" y="3280785"/>
            <a:ext cx="2" cy="88652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355" y="5011647"/>
            <a:ext cx="1053894" cy="2084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31353" y="5295866"/>
            <a:ext cx="991899" cy="1136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35568" y="5413189"/>
            <a:ext cx="0" cy="908013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none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85247" y="5717718"/>
            <a:ext cx="0" cy="62219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none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99993" y="4326731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critical</a:t>
            </a:r>
          </a:p>
          <a:p>
            <a:pPr algn="r"/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section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73515" y="5736427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critical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section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62598" y="5401168"/>
            <a:ext cx="97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(returns)</a:t>
            </a:r>
            <a:endParaRPr lang="en-US" sz="1600" dirty="0">
              <a:solidFill>
                <a:srgbClr val="3C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/>
      <p:bldP spid="18" grpId="0"/>
      <p:bldP spid="50" grpId="0"/>
      <p:bldP spid="51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Bank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2" y="2297149"/>
            <a:ext cx="4128448" cy="36200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account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mutex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money_t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balance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deposit(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money_t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sum)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m.lock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balance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 balance + sum;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m.unlock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55551" y="1767385"/>
            <a:ext cx="3142037" cy="4626591"/>
            <a:chOff x="1439950" y="3663198"/>
            <a:chExt cx="1981459" cy="286548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97393" y="3673695"/>
              <a:ext cx="1" cy="28741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2"/>
            </p:cNvCxnSpPr>
            <p:nvPr/>
          </p:nvCxnSpPr>
          <p:spPr>
            <a:xfrm>
              <a:off x="1797394" y="5085646"/>
              <a:ext cx="0" cy="1443033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2" idx="0"/>
            </p:cNvCxnSpPr>
            <p:nvPr/>
          </p:nvCxnSpPr>
          <p:spPr>
            <a:xfrm>
              <a:off x="3062292" y="3663198"/>
              <a:ext cx="0" cy="65622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3" idx="2"/>
            </p:cNvCxnSpPr>
            <p:nvPr/>
          </p:nvCxnSpPr>
          <p:spPr>
            <a:xfrm>
              <a:off x="3062292" y="6161718"/>
              <a:ext cx="1674" cy="36694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440554" y="3988581"/>
              <a:ext cx="713679" cy="167941"/>
            </a:xfrm>
            <a:prstGeom prst="rect">
              <a:avLst/>
            </a:prstGeom>
            <a:solidFill>
              <a:srgbClr val="6B261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LOCK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0554" y="4917705"/>
              <a:ext cx="713679" cy="167941"/>
            </a:xfrm>
            <a:prstGeom prst="rect">
              <a:avLst/>
            </a:prstGeom>
            <a:solidFill>
              <a:srgbClr val="85914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UNLOCK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05452" y="4319418"/>
              <a:ext cx="713679" cy="907724"/>
            </a:xfrm>
            <a:prstGeom prst="rect">
              <a:avLst/>
            </a:prstGeom>
            <a:solidFill>
              <a:srgbClr val="6B261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LOCK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05452" y="5993777"/>
              <a:ext cx="713679" cy="167941"/>
            </a:xfrm>
            <a:prstGeom prst="rect">
              <a:avLst/>
            </a:prstGeom>
            <a:solidFill>
              <a:srgbClr val="85914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UNLOCK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>
              <a:off x="2154233" y="5001676"/>
              <a:ext cx="511534" cy="11000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39950" y="4172230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39950" y="4420722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39950" y="4669214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06522" y="5244213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06522" y="5494068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6522" y="5743923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69624" y="1357952"/>
            <a:ext cx="111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1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78051" y="1384223"/>
            <a:ext cx="111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20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015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developers don’t write their own locking-primitives</a:t>
            </a:r>
          </a:p>
          <a:p>
            <a:pPr lvl="1"/>
            <a:r>
              <a:rPr lang="en-US" dirty="0" smtClean="0"/>
              <a:t>You use an API from the OS or a library</a:t>
            </a:r>
          </a:p>
          <a:p>
            <a:r>
              <a:rPr lang="en-US" dirty="0" smtClean="0"/>
              <a:t>Why don’t people write their own locks?</a:t>
            </a:r>
          </a:p>
          <a:p>
            <a:pPr lvl="1"/>
            <a:r>
              <a:rPr lang="en-US" dirty="0" smtClean="0"/>
              <a:t>Much more complicated than they at-first appear</a:t>
            </a:r>
          </a:p>
          <a:p>
            <a:pPr lvl="1"/>
            <a:r>
              <a:rPr lang="en-US" dirty="0" smtClean="0"/>
              <a:t>Very, very difficult to get correct</a:t>
            </a:r>
          </a:p>
          <a:p>
            <a:pPr lvl="1"/>
            <a:r>
              <a:rPr lang="en-US" dirty="0" smtClean="0"/>
              <a:t>May require access to privileged instructions</a:t>
            </a:r>
          </a:p>
          <a:p>
            <a:pPr lvl="1"/>
            <a:r>
              <a:rPr lang="en-US" dirty="0" smtClean="0"/>
              <a:t>May require specific assembly instructions</a:t>
            </a:r>
          </a:p>
          <a:p>
            <a:pPr lvl="2"/>
            <a:r>
              <a:rPr lang="en-US" dirty="0" smtClean="0"/>
              <a:t>Instruction architecture dependent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on a Single-CPU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9266"/>
            <a:ext cx="8229600" cy="2707399"/>
          </a:xfrm>
        </p:spPr>
        <p:txBody>
          <a:bodyPr/>
          <a:lstStyle/>
          <a:p>
            <a:r>
              <a:rPr lang="en-US" dirty="0" smtClean="0"/>
              <a:t>On a single-CPU system, the only preemption mechanism is interrupts</a:t>
            </a:r>
          </a:p>
          <a:p>
            <a:pPr lvl="1"/>
            <a:r>
              <a:rPr lang="en-US" dirty="0" smtClean="0"/>
              <a:t>If are interrupts are disabled, the currently executing code is guaranteed to be atomic</a:t>
            </a:r>
          </a:p>
          <a:p>
            <a:r>
              <a:rPr lang="en-US" dirty="0" smtClean="0"/>
              <a:t>This system is </a:t>
            </a:r>
            <a:r>
              <a:rPr lang="en-US" i="1" dirty="0" smtClean="0"/>
              <a:t>concurrent</a:t>
            </a:r>
            <a:r>
              <a:rPr lang="en-US" dirty="0" smtClean="0"/>
              <a:t>, but not </a:t>
            </a:r>
            <a:r>
              <a:rPr lang="en-US" i="1" dirty="0" smtClean="0"/>
              <a:t>parallel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390" y="1958454"/>
            <a:ext cx="4114800" cy="2125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lock_acquire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/>
              <a:t> lock * lock) {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sema_down</a:t>
            </a:r>
            <a:r>
              <a:rPr lang="en-US" sz="2000" dirty="0" smtClean="0"/>
              <a:t>(&amp;lock-&gt;semaphore);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lock-&gt;holder = </a:t>
            </a:r>
            <a:r>
              <a:rPr lang="en-US" sz="2000" dirty="0" err="1" smtClean="0"/>
              <a:t>thread_current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7109" y="1376150"/>
            <a:ext cx="5017827" cy="270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sema_down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/>
              <a:t> semaphore * </a:t>
            </a:r>
            <a:r>
              <a:rPr lang="en-US" sz="2000" dirty="0" err="1" smtClean="0"/>
              <a:t>sema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>
                <a:solidFill>
                  <a:schemeClr val="accent1"/>
                </a:solidFill>
              </a:rPr>
              <a:t>enum</a:t>
            </a:r>
            <a:r>
              <a:rPr lang="en-US" sz="2000" dirty="0" smtClean="0"/>
              <a:t> </a:t>
            </a:r>
            <a:r>
              <a:rPr lang="en-US" sz="2000" dirty="0" err="1" smtClean="0"/>
              <a:t>intr_level</a:t>
            </a:r>
            <a:r>
              <a:rPr lang="en-US" sz="2000" dirty="0" smtClean="0"/>
              <a:t> </a:t>
            </a:r>
            <a:r>
              <a:rPr lang="en-US" sz="2000" dirty="0" err="1" smtClean="0"/>
              <a:t>old_level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old_level</a:t>
            </a:r>
            <a:r>
              <a:rPr lang="en-US" sz="2000" dirty="0" smtClean="0"/>
              <a:t> = </a:t>
            </a:r>
            <a:r>
              <a:rPr lang="en-US" sz="2000" dirty="0" err="1" smtClean="0"/>
              <a:t>intr_disable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1"/>
                </a:solidFill>
              </a:rPr>
              <a:t>while</a:t>
            </a:r>
            <a:r>
              <a:rPr lang="en-US" sz="2000" dirty="0" smtClean="0"/>
              <a:t> (</a:t>
            </a:r>
            <a:r>
              <a:rPr lang="en-US" sz="2000" dirty="0" err="1" smtClean="0"/>
              <a:t>sema</a:t>
            </a:r>
            <a:r>
              <a:rPr lang="en-US" sz="2000" dirty="0" smtClean="0"/>
              <a:t>-&gt;value == </a:t>
            </a:r>
            <a:r>
              <a:rPr lang="en-US" sz="2000" dirty="0" smtClean="0">
                <a:solidFill>
                  <a:schemeClr val="accent4"/>
                </a:solidFill>
              </a:rPr>
              <a:t>0</a:t>
            </a:r>
            <a:r>
              <a:rPr lang="en-US" sz="2000" dirty="0" smtClean="0"/>
              <a:t>) { </a:t>
            </a:r>
            <a:r>
              <a:rPr lang="en-US" sz="2000" dirty="0" smtClean="0">
                <a:solidFill>
                  <a:schemeClr val="accent3"/>
                </a:solidFill>
              </a:rPr>
              <a:t>/* wait */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sema</a:t>
            </a:r>
            <a:r>
              <a:rPr lang="en-US" sz="2000" dirty="0" smtClean="0"/>
              <a:t>-&gt;value--;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intr_level</a:t>
            </a:r>
            <a:r>
              <a:rPr lang="en-US" sz="2000" dirty="0" smtClean="0"/>
              <a:t>(</a:t>
            </a:r>
            <a:r>
              <a:rPr lang="en-US" sz="2000" dirty="0" err="1" smtClean="0"/>
              <a:t>old_level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5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Multiple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598"/>
            <a:ext cx="8229600" cy="2173406"/>
          </a:xfrm>
        </p:spPr>
        <p:txBody>
          <a:bodyPr/>
          <a:lstStyle/>
          <a:p>
            <a:r>
              <a:rPr lang="en-US" dirty="0" smtClean="0"/>
              <a:t>In a multi-CPU (SMP) system, two or more threads may execute in </a:t>
            </a:r>
            <a:r>
              <a:rPr lang="en-US" i="1" dirty="0" smtClean="0"/>
              <a:t>parallel</a:t>
            </a:r>
          </a:p>
          <a:p>
            <a:pPr lvl="1"/>
            <a:r>
              <a:rPr lang="en-US" dirty="0" smtClean="0"/>
              <a:t>Data can be read or written by parallel threads, even if interrupts are disabled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524" y="4886244"/>
            <a:ext cx="3406100" cy="2711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sema_down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() {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566" y="5182762"/>
            <a:ext cx="3407288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while (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 == 0) { … 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566" y="5583976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-&gt;value--;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6566" y="5985190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566" y="4396883"/>
            <a:ext cx="1940276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CPU 1 - Thread 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05573" y="4886244"/>
            <a:ext cx="3406100" cy="2711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sema_down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() {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04615" y="5182762"/>
            <a:ext cx="3407288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while (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 == 0) { … 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4615" y="5583976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-&gt;value--;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04615" y="5985190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4615" y="4396883"/>
            <a:ext cx="1940276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CPU 2 - Thread 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655415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177362" y="4785767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915411" y="4785767"/>
            <a:ext cx="489204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51185" y="3612310"/>
            <a:ext cx="2101756" cy="3548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ema</a:t>
            </a:r>
            <a:r>
              <a:rPr lang="en-US" dirty="0" smtClean="0"/>
              <a:t>-&gt;value = 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243922" y="3695352"/>
            <a:ext cx="2101756" cy="3548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ema</a:t>
            </a:r>
            <a:r>
              <a:rPr lang="en-US" dirty="0" smtClean="0"/>
              <a:t>-&gt;value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232 L -5.55556E-7 0.11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139 L 3.88889E-6 0.1134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Instruction-level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586552"/>
            <a:ext cx="8918813" cy="4643651"/>
          </a:xfrm>
        </p:spPr>
        <p:txBody>
          <a:bodyPr>
            <a:normAutofit/>
          </a:bodyPr>
          <a:lstStyle/>
          <a:p>
            <a:r>
              <a:rPr lang="en-US" dirty="0" smtClean="0"/>
              <a:t>Modern CPUs have atomic instruction(s)</a:t>
            </a:r>
          </a:p>
          <a:p>
            <a:pPr lvl="1"/>
            <a:r>
              <a:rPr lang="en-US" dirty="0" smtClean="0"/>
              <a:t>Enable you to build high-level synchronized objects</a:t>
            </a:r>
          </a:p>
          <a:p>
            <a:r>
              <a:rPr lang="en-US" dirty="0" smtClean="0"/>
              <a:t>On x86: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lock</a:t>
            </a:r>
            <a:r>
              <a:rPr lang="en-US" dirty="0" smtClean="0"/>
              <a:t> prefix makes an instruction atomic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lock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; atomic increment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lock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; atomic decrement</a:t>
            </a:r>
          </a:p>
          <a:p>
            <a:pPr lvl="2"/>
            <a:r>
              <a:rPr lang="en-US" dirty="0" smtClean="0"/>
              <a:t>Only legal with some instructions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xchg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instruction is guaranteed to be atomic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xchg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dirty="0" smtClean="0">
                <a:solidFill>
                  <a:schemeClr val="accent3"/>
                </a:solidFill>
              </a:rPr>
              <a:t>; swap </a:t>
            </a:r>
            <a:r>
              <a:rPr lang="en-US" dirty="0" err="1" smtClean="0">
                <a:solidFill>
                  <a:schemeClr val="accent3"/>
                </a:solidFill>
              </a:rPr>
              <a:t>eax</a:t>
            </a:r>
            <a:r>
              <a:rPr lang="en-US" dirty="0" smtClean="0">
                <a:solidFill>
                  <a:schemeClr val="accent3"/>
                </a:solidFill>
              </a:rPr>
              <a:t> and the value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</a:t>
            </a:r>
            <a:r>
              <a:rPr lang="en-US" dirty="0" err="1" smtClean="0"/>
              <a:t>xchg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290"/>
            <a:ext cx="8229600" cy="1642873"/>
          </a:xfrm>
        </p:spPr>
        <p:txBody>
          <a:bodyPr/>
          <a:lstStyle/>
          <a:p>
            <a:r>
              <a:rPr lang="en-US" dirty="0" smtClean="0"/>
              <a:t>Atomicity ensures that each </a:t>
            </a:r>
            <a:r>
              <a:rPr lang="en-US" dirty="0" err="1" smtClean="0"/>
              <a:t>xchg</a:t>
            </a:r>
            <a:r>
              <a:rPr lang="en-US" dirty="0" smtClean="0"/>
              <a:t> occurs before or after </a:t>
            </a:r>
            <a:r>
              <a:rPr lang="en-US" dirty="0" err="1" smtClean="0"/>
              <a:t>xchg’s</a:t>
            </a:r>
            <a:r>
              <a:rPr lang="en-US" dirty="0" smtClean="0"/>
              <a:t> from other CPUs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8388" y="1911886"/>
            <a:ext cx="3878268" cy="2160897"/>
            <a:chOff x="4751382" y="2531759"/>
            <a:chExt cx="3878268" cy="2160897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4751382" y="2531759"/>
              <a:ext cx="3878268" cy="2160897"/>
            </a:xfrm>
            <a:prstGeom prst="roundRect">
              <a:avLst>
                <a:gd name="adj" fmla="val 106"/>
              </a:avLst>
            </a:prstGeom>
            <a:solidFill>
              <a:schemeClr val="accent2">
                <a:alpha val="39000"/>
              </a:schemeClr>
            </a:solidFill>
            <a:ln w="12700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40005" dist="22987" dir="5400000" algn="ctr" rotWithShape="0">
                <a:srgbClr val="000000">
                  <a:alpha val="35000"/>
                </a:srgb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3C4B5E"/>
                </a:solidFill>
                <a:latin typeface="Helvetica LT Std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5128" y="2892398"/>
              <a:ext cx="788229" cy="1040129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10000"/>
                </a:lnSpc>
              </a:pPr>
              <a:r>
                <a:rPr lang="en-US" sz="1400" dirty="0" err="1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eax</a:t>
              </a: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: 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2548" y="2844903"/>
              <a:ext cx="788229" cy="866711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10000"/>
                </a:lnSpc>
              </a:pPr>
              <a:r>
                <a:rPr lang="en-US" sz="1400" dirty="0" err="1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eax</a:t>
              </a: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: 2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2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15888" y="2849489"/>
              <a:ext cx="722543" cy="133486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8275" y="3382265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xchg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48235" y="3379044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xchg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0292" y="4265436"/>
              <a:ext cx="3320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Illegal execution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1791" y="2567374"/>
              <a:ext cx="7873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CPU 1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76882" y="2567374"/>
              <a:ext cx="7873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CPU 2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1876" y="2567374"/>
              <a:ext cx="9829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memory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874261" y="3420869"/>
              <a:ext cx="810124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60736" y="3410029"/>
              <a:ext cx="810124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322331" y="3401519"/>
              <a:ext cx="736476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322331" y="3433480"/>
              <a:ext cx="736476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020537" y="3417407"/>
              <a:ext cx="663527" cy="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60382" y="3419983"/>
              <a:ext cx="663527" cy="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397561" y="1357954"/>
            <a:ext cx="235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Non-Atomic </a:t>
            </a:r>
            <a:r>
              <a:rPr lang="en-US" sz="2400" b="1" dirty="0" err="1" smtClean="0"/>
              <a:t>xchg</a:t>
            </a:r>
            <a:endParaRPr lang="en-US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786686" y="1911886"/>
            <a:ext cx="3878268" cy="2160897"/>
            <a:chOff x="392107" y="2419041"/>
            <a:chExt cx="3878268" cy="2160897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auto">
            <a:xfrm>
              <a:off x="392107" y="2419041"/>
              <a:ext cx="3878268" cy="2160897"/>
            </a:xfrm>
            <a:prstGeom prst="roundRect">
              <a:avLst>
                <a:gd name="adj" fmla="val 106"/>
              </a:avLst>
            </a:prstGeom>
            <a:solidFill>
              <a:schemeClr val="accent3">
                <a:alpha val="35000"/>
              </a:schemeClr>
            </a:solidFill>
            <a:ln w="12700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40005" dist="22987" dir="5400000" algn="ctr" rotWithShape="0">
                <a:srgbClr val="000000">
                  <a:alpha val="35000"/>
                </a:srgb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3C4B5E"/>
                </a:solidFill>
                <a:latin typeface="Helvetica LT Std Light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80224" y="2521519"/>
              <a:ext cx="3593453" cy="2000530"/>
              <a:chOff x="580224" y="2521519"/>
              <a:chExt cx="3593453" cy="200053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80234" y="2978046"/>
                <a:ext cx="788229" cy="1040129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10000"/>
                  </a:lnSpc>
                </a:pPr>
                <a:r>
                  <a:rPr lang="en-US" sz="1400" dirty="0" err="1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eax</a:t>
                </a: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: 1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1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endParaRPr lang="en-US" sz="14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349114" y="2910028"/>
                <a:ext cx="788229" cy="897789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10000"/>
                  </a:lnSpc>
                </a:pPr>
                <a:r>
                  <a:rPr lang="en-US" sz="1400" dirty="0" err="1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eax</a:t>
                </a:r>
                <a: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: 2</a:t>
                </a:r>
                <a:b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2</a:t>
                </a:r>
                <a:b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1</a:t>
                </a:r>
                <a:endParaRPr lang="en-US" sz="1400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73219" y="3475046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xchg</a:t>
                </a:r>
                <a:endParaRPr lang="en-US" sz="1600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04640" y="3464696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xchg</a:t>
                </a:r>
                <a:endParaRPr lang="en-US" sz="1600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21715" y="4183495"/>
                <a:ext cx="17347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Legal execution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1191" y="2527684"/>
                <a:ext cx="787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CPU 1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86282" y="2527684"/>
                <a:ext cx="787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CPU 2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01658" y="2813819"/>
                <a:ext cx="722543" cy="1334864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1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2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2</a:t>
                </a:r>
                <a:endParaRPr lang="en-US" sz="14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97619" y="2521519"/>
                <a:ext cx="9829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memory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580224" y="3514533"/>
                <a:ext cx="810124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349105" y="3497054"/>
                <a:ext cx="810124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00814" y="3384812"/>
                <a:ext cx="725143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06619" y="3505598"/>
                <a:ext cx="663527" cy="0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367869" y="3515308"/>
                <a:ext cx="663527" cy="0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96251" y="3615689"/>
                <a:ext cx="725143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5890183" y="1357953"/>
            <a:ext cx="172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Atomic </a:t>
            </a:r>
            <a:r>
              <a:rPr lang="en-US" sz="2400" b="1" dirty="0" err="1" smtClean="0"/>
              <a:t>xchg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81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Spin Lock with </a:t>
            </a:r>
            <a:r>
              <a:rPr lang="en-US" dirty="0" err="1" smtClean="0"/>
              <a:t>xchg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3" y="1613849"/>
            <a:ext cx="2763671" cy="3879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</a:rPr>
              <a:t>spin_lock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xchg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[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lock_addr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test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jnz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spinlock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</a:rPr>
              <a:t>spin_unlock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lock_addr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], 0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85"/>
          <a:stretch/>
        </p:blipFill>
        <p:spPr>
          <a:xfrm>
            <a:off x="3352617" y="1337737"/>
            <a:ext cx="3419628" cy="4283337"/>
          </a:xfrm>
          <a:prstGeom prst="rect">
            <a:avLst/>
          </a:prstGeom>
        </p:spPr>
      </p:pic>
      <p:pic>
        <p:nvPicPr>
          <p:cNvPr id="6" name="Picture 5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09"/>
          <a:stretch/>
        </p:blipFill>
        <p:spPr>
          <a:xfrm>
            <a:off x="3352617" y="1331600"/>
            <a:ext cx="3419628" cy="2738993"/>
          </a:xfrm>
          <a:prstGeom prst="rect">
            <a:avLst/>
          </a:prstGeom>
        </p:spPr>
      </p:pic>
      <p:pic>
        <p:nvPicPr>
          <p:cNvPr id="7" name="Picture 6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26"/>
          <a:stretch/>
        </p:blipFill>
        <p:spPr>
          <a:xfrm>
            <a:off x="3352617" y="1331600"/>
            <a:ext cx="3419628" cy="24865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0127" y="2150795"/>
            <a:ext cx="1307238" cy="307777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 1 locks.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70127" y="3060827"/>
            <a:ext cx="2002722" cy="523220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CPUs 0 and 2 both try to lock, but cannot.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pic>
        <p:nvPicPr>
          <p:cNvPr id="10" name="Picture 9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46"/>
          <a:stretch/>
        </p:blipFill>
        <p:spPr>
          <a:xfrm>
            <a:off x="3352617" y="1331600"/>
            <a:ext cx="3419628" cy="11629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69522" y="3841009"/>
            <a:ext cx="1451144" cy="307777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 1 unlocks.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8916" y="4634745"/>
            <a:ext cx="1908950" cy="954107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 0 locks, simply because it requested it </a:t>
            </a:r>
            <a:r>
              <a:rPr lang="en-US" sz="1400" i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slightly</a:t>
            </a: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 before CPU 2. 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1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Well-Behaved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600200"/>
            <a:ext cx="8775510" cy="4525963"/>
          </a:xfrm>
        </p:spPr>
        <p:txBody>
          <a:bodyPr/>
          <a:lstStyle/>
          <a:p>
            <a:r>
              <a:rPr lang="en-US" dirty="0" smtClean="0"/>
              <a:t>Textbooks refer to the </a:t>
            </a:r>
            <a:r>
              <a:rPr lang="en-US" dirty="0" smtClean="0">
                <a:solidFill>
                  <a:schemeClr val="accent1"/>
                </a:solidFill>
              </a:rPr>
              <a:t>Mutual Exclusion Problem</a:t>
            </a:r>
          </a:p>
          <a:p>
            <a:pPr lvl="1"/>
            <a:r>
              <a:rPr lang="en-US" dirty="0" smtClean="0"/>
              <a:t>Design a lock mechanism that guarantees the following properties: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Mutual exclusion</a:t>
            </a:r>
            <a:r>
              <a:rPr lang="en-US" dirty="0" smtClean="0"/>
              <a:t>: only one process may hold the lock at a time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Progress</a:t>
            </a:r>
            <a:r>
              <a:rPr lang="en-US" dirty="0" smtClean="0"/>
              <a:t>: the decision about which process gets the lock next cannot be postponed indefinitely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Bounded waiting</a:t>
            </a:r>
            <a:r>
              <a:rPr lang="en-US" dirty="0" smtClean="0"/>
              <a:t>: if all lockers unlock, no process can wait forever to get the lock</a:t>
            </a:r>
          </a:p>
          <a:p>
            <a:pPr marL="971550" lvl="1" indent="-457200"/>
            <a:r>
              <a:rPr lang="en-US" dirty="0" smtClean="0"/>
              <a:t>A </a:t>
            </a:r>
            <a:r>
              <a:rPr lang="en-US" dirty="0" err="1" smtClean="0"/>
              <a:t>mutex</a:t>
            </a:r>
            <a:r>
              <a:rPr lang="en-US" dirty="0" smtClean="0"/>
              <a:t> having these properties is </a:t>
            </a:r>
            <a:r>
              <a:rPr lang="en-US" dirty="0" smtClean="0">
                <a:solidFill>
                  <a:schemeClr val="accent3"/>
                </a:solidFill>
              </a:rPr>
              <a:t>well-behaved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0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8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a Multi-CPU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109" y="1093183"/>
            <a:ext cx="85453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Courier New"/>
                <a:cs typeface="Courier New"/>
              </a:rPr>
              <a:t>t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ypedef</a:t>
            </a:r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mutex_struct</a:t>
            </a:r>
            <a:r>
              <a:rPr lang="en-US" sz="1600" b="1" dirty="0" smtClean="0"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spinlock =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;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// spinlock variable</a:t>
            </a:r>
          </a:p>
          <a:p>
            <a:pPr lvl="1"/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locked =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// is the </a:t>
            </a:r>
            <a:r>
              <a:rPr lang="en-US" sz="16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mutex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 locked? guarded by spinlock</a:t>
            </a:r>
          </a:p>
          <a:p>
            <a:pPr lvl="1"/>
            <a:r>
              <a:rPr lang="en-US" sz="1600" b="1" dirty="0" smtClean="0">
                <a:latin typeface="Courier New"/>
                <a:cs typeface="Courier New"/>
              </a:rPr>
              <a:t>queue waitlist;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// waiting threads, guarded by spinlock</a:t>
            </a:r>
          </a:p>
          <a:p>
            <a:pPr marL="0" lvl="1"/>
            <a:r>
              <a:rPr lang="en-US" sz="1600" b="1" dirty="0" smtClean="0">
                <a:latin typeface="Courier New"/>
                <a:cs typeface="Courier New"/>
              </a:rPr>
              <a:t>} </a:t>
            </a:r>
            <a:r>
              <a:rPr lang="en-US" sz="1600" b="1" dirty="0" err="1" smtClean="0">
                <a:latin typeface="Courier New"/>
                <a:cs typeface="Courier New"/>
              </a:rPr>
              <a:t>mutex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pPr marL="0" lvl="1"/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void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mutex_lock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mutex</a:t>
            </a:r>
            <a:r>
              <a:rPr lang="en-US" sz="1600" b="1" dirty="0" smtClean="0">
                <a:latin typeface="Courier New"/>
                <a:cs typeface="Courier New"/>
              </a:rPr>
              <a:t> * m) {</a:t>
            </a:r>
          </a:p>
          <a:p>
            <a:pPr marL="457200"/>
            <a:r>
              <a:rPr lang="en-US" sz="1600" b="1" dirty="0" err="1" smtClean="0">
                <a:latin typeface="Courier New"/>
                <a:cs typeface="Courier New"/>
              </a:rPr>
              <a:t>spin_lock</a:t>
            </a:r>
            <a:r>
              <a:rPr lang="en-US" sz="1600" b="1" dirty="0" smtClean="0">
                <a:latin typeface="Courier New"/>
                <a:cs typeface="Courier New"/>
              </a:rPr>
              <a:t>(&amp;m-&gt;spinlock);</a:t>
            </a:r>
          </a:p>
          <a:p>
            <a:pPr marL="457200" lvl="2"/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(!m-&gt;locked){</a:t>
            </a:r>
          </a:p>
          <a:p>
            <a:pPr marL="914400" lvl="4"/>
            <a:r>
              <a:rPr lang="en-US" sz="1600" b="1" dirty="0">
                <a:latin typeface="Courier New"/>
                <a:cs typeface="Courier New"/>
              </a:rPr>
              <a:t>m</a:t>
            </a:r>
            <a:r>
              <a:rPr lang="en-US" sz="1600" b="1" dirty="0" smtClean="0">
                <a:latin typeface="Courier New"/>
                <a:cs typeface="Courier New"/>
              </a:rPr>
              <a:t>-&gt;locked =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1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pPr marL="914400" lvl="4"/>
            <a:r>
              <a:rPr lang="en-US" sz="1600" b="1" dirty="0" err="1" smtClean="0">
                <a:latin typeface="Courier New"/>
                <a:cs typeface="Courier New"/>
              </a:rPr>
              <a:t>spin_unlock</a:t>
            </a:r>
            <a:r>
              <a:rPr lang="en-US" sz="1600" b="1" dirty="0" smtClean="0">
                <a:latin typeface="Courier New"/>
                <a:cs typeface="Courier New"/>
              </a:rPr>
              <a:t>(&amp;m-&gt;spinlock);</a:t>
            </a:r>
          </a:p>
          <a:p>
            <a:pPr marL="457200" lvl="3"/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457200" lvl="2"/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{	</a:t>
            </a:r>
          </a:p>
          <a:p>
            <a:pPr marL="914400" lvl="4"/>
            <a:r>
              <a:rPr lang="en-US" sz="1600" b="1" dirty="0">
                <a:latin typeface="Courier New"/>
                <a:cs typeface="Courier New"/>
              </a:rPr>
              <a:t>m</a:t>
            </a:r>
            <a:r>
              <a:rPr lang="en-US" sz="1600" b="1" dirty="0" smtClean="0">
                <a:latin typeface="Courier New"/>
                <a:cs typeface="Courier New"/>
              </a:rPr>
              <a:t>-&gt;</a:t>
            </a:r>
            <a:r>
              <a:rPr lang="en-US" sz="1600" b="1" dirty="0" err="1" smtClean="0">
                <a:latin typeface="Courier New"/>
                <a:cs typeface="Courier New"/>
              </a:rPr>
              <a:t>waitlist.add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current_process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pPr marL="914400" lvl="4"/>
            <a:r>
              <a:rPr lang="en-US" sz="1600" b="1" dirty="0" err="1" smtClean="0">
                <a:latin typeface="Courier New"/>
                <a:cs typeface="Courier New"/>
              </a:rPr>
              <a:t>spin_unlock</a:t>
            </a:r>
            <a:r>
              <a:rPr lang="en-US" sz="1600" b="1" dirty="0" smtClean="0">
                <a:latin typeface="Courier New"/>
                <a:cs typeface="Courier New"/>
              </a:rPr>
              <a:t>(&amp;m-&gt;spinlock);</a:t>
            </a:r>
          </a:p>
          <a:p>
            <a:pPr marL="914400" lvl="4"/>
            <a:r>
              <a:rPr lang="en-US" sz="1600" b="1" dirty="0" smtClean="0">
                <a:latin typeface="Courier New"/>
                <a:cs typeface="Courier New"/>
              </a:rPr>
              <a:t>yield();</a:t>
            </a:r>
          </a:p>
          <a:p>
            <a:pPr marL="914400" lvl="4"/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// wake up here when the mutex is acquired</a:t>
            </a:r>
            <a:endParaRPr lang="en-US" sz="1600" b="1" dirty="0">
              <a:solidFill>
                <a:schemeClr val="accent3"/>
              </a:solidFill>
              <a:latin typeface="Courier New"/>
              <a:cs typeface="Courier New"/>
            </a:endParaRPr>
          </a:p>
          <a:p>
            <a:pPr marL="457200" lvl="3"/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pPr marL="0" lvl="2"/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359" y="2504319"/>
            <a:ext cx="8217768" cy="4217156"/>
            <a:chOff x="312109" y="2736376"/>
            <a:chExt cx="8217768" cy="3712191"/>
          </a:xfrm>
        </p:grpSpPr>
        <p:sp>
          <p:nvSpPr>
            <p:cNvPr id="7" name="Rectangle 6"/>
            <p:cNvSpPr/>
            <p:nvPr/>
          </p:nvSpPr>
          <p:spPr>
            <a:xfrm>
              <a:off x="312109" y="2736376"/>
              <a:ext cx="7890195" cy="3712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9682" y="3068977"/>
              <a:ext cx="7890195" cy="268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latin typeface="Courier New"/>
                  <a:cs typeface="Courier New"/>
                </a:rPr>
                <a:t>void</a:t>
              </a:r>
              <a:r>
                <a:rPr lang="en-US" sz="1600" b="1" dirty="0" smtClean="0">
                  <a:latin typeface="Courier New"/>
                  <a:cs typeface="Courier New"/>
                </a:rPr>
                <a:t>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mutex_unlock</a:t>
              </a:r>
              <a:r>
                <a:rPr lang="en-US" sz="1600" b="1" dirty="0" smtClean="0">
                  <a:latin typeface="Courier New"/>
                  <a:cs typeface="Courier New"/>
                </a:rPr>
                <a:t>(</a:t>
              </a:r>
              <a:r>
                <a:rPr lang="en-US" sz="1600" b="1" dirty="0" err="1" smtClean="0">
                  <a:latin typeface="Courier New"/>
                  <a:cs typeface="Courier New"/>
                </a:rPr>
                <a:t>mutex</a:t>
              </a:r>
              <a:r>
                <a:rPr lang="en-US" sz="1600" b="1" dirty="0" smtClean="0">
                  <a:latin typeface="Courier New"/>
                  <a:cs typeface="Courier New"/>
                </a:rPr>
                <a:t> * m) {</a:t>
              </a:r>
            </a:p>
            <a:p>
              <a:pPr lvl="1"/>
              <a:r>
                <a:rPr lang="en-US" sz="1600" b="1" dirty="0" err="1" smtClean="0">
                  <a:latin typeface="Courier New"/>
                  <a:cs typeface="Courier New"/>
                </a:rPr>
                <a:t>spin_lock</a:t>
              </a:r>
              <a:r>
                <a:rPr lang="en-US" sz="1600" b="1" dirty="0" smtClean="0">
                  <a:latin typeface="Courier New"/>
                  <a:cs typeface="Courier New"/>
                </a:rPr>
                <a:t>(&amp;m-&gt;spinlock);</a:t>
              </a:r>
            </a:p>
            <a:p>
              <a:pPr lvl="1"/>
              <a:r>
                <a:rPr lang="en-US" sz="1600" b="1" dirty="0" smtClean="0">
                  <a:solidFill>
                    <a:schemeClr val="accent1"/>
                  </a:solidFill>
                  <a:latin typeface="Courier New"/>
                  <a:cs typeface="Courier New"/>
                </a:rPr>
                <a:t>if</a:t>
              </a:r>
              <a:r>
                <a:rPr lang="en-US" sz="1600" b="1" dirty="0" smtClean="0">
                  <a:latin typeface="Courier New"/>
                  <a:cs typeface="Courier New"/>
                </a:rPr>
                <a:t> (m-&gt;</a:t>
              </a:r>
              <a:r>
                <a:rPr lang="en-US" sz="1600" b="1" dirty="0" err="1" smtClean="0">
                  <a:latin typeface="Courier New"/>
                  <a:cs typeface="Courier New"/>
                </a:rPr>
                <a:t>waitlist.empty</a:t>
              </a:r>
              <a:r>
                <a:rPr lang="en-US" sz="1600" b="1" dirty="0" smtClean="0">
                  <a:latin typeface="Courier New"/>
                  <a:cs typeface="Courier New"/>
                </a:rPr>
                <a:t>()) {</a:t>
              </a:r>
            </a:p>
            <a:p>
              <a:pPr lvl="2"/>
              <a:r>
                <a:rPr lang="en-US" sz="1600" b="1" dirty="0">
                  <a:latin typeface="Courier New"/>
                  <a:cs typeface="Courier New"/>
                </a:rPr>
                <a:t>m</a:t>
              </a:r>
              <a:r>
                <a:rPr lang="en-US" sz="1600" b="1" dirty="0" smtClean="0">
                  <a:latin typeface="Courier New"/>
                  <a:cs typeface="Courier New"/>
                </a:rPr>
                <a:t>-&gt;locked = </a:t>
              </a:r>
              <a:r>
                <a:rPr lang="en-US" sz="1600" b="1" dirty="0" smtClean="0">
                  <a:solidFill>
                    <a:schemeClr val="accent4"/>
                  </a:solidFill>
                  <a:latin typeface="Courier New"/>
                  <a:cs typeface="Courier New"/>
                </a:rPr>
                <a:t>0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</a:p>
            <a:p>
              <a:pPr lvl="2"/>
              <a:r>
                <a:rPr lang="en-US" sz="1600" b="1" dirty="0" err="1" smtClean="0">
                  <a:latin typeface="Courier New"/>
                  <a:cs typeface="Courier New"/>
                </a:rPr>
                <a:t>spin_unlock</a:t>
              </a:r>
              <a:r>
                <a:rPr lang="en-US" sz="1600" b="1" dirty="0" smtClean="0">
                  <a:latin typeface="Courier New"/>
                  <a:cs typeface="Courier New"/>
                </a:rPr>
                <a:t>(&amp;m-&gt;spinlock);</a:t>
              </a:r>
            </a:p>
            <a:p>
              <a:pPr marL="457200" lvl="2"/>
              <a:r>
                <a:rPr lang="en-US" sz="1600" b="1" dirty="0">
                  <a:latin typeface="Courier New"/>
                  <a:cs typeface="Courier New"/>
                </a:rPr>
                <a:t>}</a:t>
              </a:r>
              <a:endParaRPr lang="en-US" sz="1600" b="1" dirty="0" smtClean="0">
                <a:latin typeface="Courier New"/>
                <a:cs typeface="Courier New"/>
              </a:endParaRPr>
            </a:p>
            <a:p>
              <a:pPr lvl="1"/>
              <a:r>
                <a:rPr lang="en-US" sz="1600" b="1" dirty="0" smtClean="0">
                  <a:solidFill>
                    <a:schemeClr val="accent1"/>
                  </a:solidFill>
                  <a:latin typeface="Courier New"/>
                  <a:cs typeface="Courier New"/>
                </a:rPr>
                <a:t>else</a:t>
              </a:r>
              <a:r>
                <a:rPr lang="en-US" sz="1600" b="1" dirty="0" smtClean="0">
                  <a:latin typeface="Courier New"/>
                  <a:cs typeface="Courier New"/>
                </a:rPr>
                <a:t> {</a:t>
              </a:r>
            </a:p>
            <a:p>
              <a:pPr lvl="2"/>
              <a:r>
                <a:rPr lang="en-US" sz="1600" b="1" dirty="0" err="1" smtClean="0">
                  <a:latin typeface="Courier New"/>
                  <a:cs typeface="Courier New"/>
                </a:rPr>
                <a:t>next_thread</a:t>
              </a:r>
              <a:r>
                <a:rPr lang="en-US" sz="1600" b="1" dirty="0" smtClean="0">
                  <a:latin typeface="Courier New"/>
                  <a:cs typeface="Courier New"/>
                </a:rPr>
                <a:t> = m-&gt;</a:t>
              </a:r>
              <a:r>
                <a:rPr lang="en-US" sz="1600" b="1" dirty="0" err="1" smtClean="0">
                  <a:latin typeface="Courier New"/>
                  <a:cs typeface="Courier New"/>
                </a:rPr>
                <a:t>waitlist.pop_from_head</a:t>
              </a:r>
              <a:r>
                <a:rPr lang="en-US" sz="1600" b="1" dirty="0" smtClean="0">
                  <a:latin typeface="Courier New"/>
                  <a:cs typeface="Courier New"/>
                </a:rPr>
                <a:t>();</a:t>
              </a:r>
            </a:p>
            <a:p>
              <a:pPr lvl="2"/>
              <a:r>
                <a:rPr lang="en-US" sz="1600" b="1" dirty="0" err="1" smtClean="0">
                  <a:latin typeface="Courier New"/>
                  <a:cs typeface="Courier New"/>
                </a:rPr>
                <a:t>spin_unlock</a:t>
              </a:r>
              <a:r>
                <a:rPr lang="en-US" sz="1600" b="1" dirty="0" smtClean="0">
                  <a:latin typeface="Courier New"/>
                  <a:cs typeface="Courier New"/>
                </a:rPr>
                <a:t>(&amp;m-&gt;spinlock);</a:t>
              </a:r>
            </a:p>
            <a:p>
              <a:pPr lvl="2"/>
              <a:r>
                <a:rPr lang="en-US" sz="1600" b="1" dirty="0" smtClean="0">
                  <a:latin typeface="Courier New"/>
                  <a:cs typeface="Courier New"/>
                </a:rPr>
                <a:t>wake(</a:t>
              </a:r>
              <a:r>
                <a:rPr lang="en-US" sz="1600" b="1" dirty="0" err="1" smtClean="0">
                  <a:latin typeface="Courier New"/>
                  <a:cs typeface="Courier New"/>
                </a:rPr>
                <a:t>next_thread</a:t>
              </a:r>
              <a:r>
                <a:rPr lang="en-US" sz="1600" b="1" dirty="0" smtClean="0">
                  <a:latin typeface="Courier New"/>
                  <a:cs typeface="Courier New"/>
                </a:rPr>
                <a:t>);</a:t>
              </a:r>
            </a:p>
            <a:p>
              <a:pPr marL="457200" lvl="2"/>
              <a:r>
                <a:rPr lang="en-US" sz="1600" b="1" dirty="0" smtClean="0">
                  <a:latin typeface="Courier New"/>
                  <a:cs typeface="Courier New"/>
                </a:rPr>
                <a:t>}</a:t>
              </a:r>
            </a:p>
            <a:p>
              <a:pPr marL="0" lvl="2"/>
              <a:r>
                <a:rPr lang="en-US" sz="1600" b="1" dirty="0">
                  <a:latin typeface="Courier New"/>
                  <a:cs typeface="Courier New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6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 descr="D:\Classes\5600\assets\CPU-Scaling-640x63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-8976"/>
            <a:ext cx="6909534" cy="68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7159861" y="327546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Transistors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7159861" y="2670411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tx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Clock Speed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7159861" y="3771330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Power Draw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7159861" y="4865425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Perf</a:t>
            </a:r>
            <a:r>
              <a:rPr lang="en-US" sz="2400" dirty="0" smtClean="0"/>
              <a:t>/Clock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5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30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Sometimes, literature on locks refers to </a:t>
            </a:r>
            <a:r>
              <a:rPr lang="en-US" i="1" dirty="0" smtClean="0"/>
              <a:t>compare and swap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CAS</a:t>
            </a:r>
            <a:r>
              <a:rPr lang="en-US" dirty="0" smtClean="0"/>
              <a:t>) instructions</a:t>
            </a:r>
          </a:p>
          <a:p>
            <a:pPr lvl="1"/>
            <a:r>
              <a:rPr lang="en-US" dirty="0" smtClean="0"/>
              <a:t>CAS instructions combine an </a:t>
            </a:r>
            <a:r>
              <a:rPr lang="en-US" dirty="0" err="1" smtClean="0">
                <a:solidFill>
                  <a:schemeClr val="accent1"/>
                </a:solidFill>
              </a:rPr>
              <a:t>xchg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1"/>
                </a:solidFill>
              </a:rPr>
              <a:t>test</a:t>
            </a:r>
          </a:p>
          <a:p>
            <a:r>
              <a:rPr lang="en-US" dirty="0" smtClean="0"/>
              <a:t>On x86, known as </a:t>
            </a:r>
            <a:r>
              <a:rPr lang="en-US" i="1" dirty="0" smtClean="0"/>
              <a:t>compare and exchange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chemeClr val="tx2"/>
                </a:solidFill>
              </a:rPr>
              <a:t>spin_lock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cmpxchg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lock_addr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jnz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spinlock</a:t>
            </a:r>
          </a:p>
          <a:p>
            <a:pPr marL="801688" lvl="3" indent="-342900"/>
            <a:r>
              <a:rPr lang="en-US" sz="2800" dirty="0" err="1" smtClean="0"/>
              <a:t>cmpxchg</a:t>
            </a:r>
            <a:r>
              <a:rPr lang="en-US" sz="2800" dirty="0" smtClean="0"/>
              <a:t> compares </a:t>
            </a:r>
            <a:r>
              <a:rPr lang="en-US" sz="2800" dirty="0" err="1" smtClean="0"/>
              <a:t>eax</a:t>
            </a:r>
            <a:r>
              <a:rPr lang="en-US" sz="2800" dirty="0" smtClean="0"/>
              <a:t> and the value of </a:t>
            </a:r>
            <a:r>
              <a:rPr lang="en-US" sz="2800" dirty="0" err="1" smtClean="0"/>
              <a:t>lock_addr</a:t>
            </a:r>
            <a:endParaRPr lang="en-US" sz="2800" dirty="0" smtClean="0"/>
          </a:p>
          <a:p>
            <a:pPr marL="801688" lvl="3" indent="-342900"/>
            <a:r>
              <a:rPr lang="en-US" sz="2800" dirty="0" smtClean="0"/>
              <a:t>If </a:t>
            </a:r>
            <a:r>
              <a:rPr lang="en-US" sz="2800" dirty="0" err="1" smtClean="0"/>
              <a:t>eax</a:t>
            </a:r>
            <a:r>
              <a:rPr lang="en-US" sz="2800" dirty="0" smtClean="0"/>
              <a:t> == [</a:t>
            </a:r>
            <a:r>
              <a:rPr lang="en-US" sz="2800" dirty="0" err="1" smtClean="0"/>
              <a:t>lock_addr</a:t>
            </a:r>
            <a:r>
              <a:rPr lang="en-US" sz="2800" dirty="0" smtClean="0"/>
              <a:t>], swap </a:t>
            </a:r>
            <a:r>
              <a:rPr lang="en-US" sz="2800" dirty="0" err="1" smtClean="0"/>
              <a:t>ecx</a:t>
            </a:r>
            <a:r>
              <a:rPr lang="en-US" sz="2800" dirty="0" smtClean="0"/>
              <a:t> and [</a:t>
            </a:r>
            <a:r>
              <a:rPr lang="en-US" sz="2800" dirty="0" err="1" smtClean="0"/>
              <a:t>lock_addr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Price of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488"/>
            <a:ext cx="8229600" cy="5107675"/>
          </a:xfrm>
        </p:spPr>
        <p:txBody>
          <a:bodyPr/>
          <a:lstStyle/>
          <a:p>
            <a:r>
              <a:rPr lang="en-US" dirty="0" smtClean="0"/>
              <a:t>Atomic operations are very expensive on a multi-core system</a:t>
            </a:r>
          </a:p>
          <a:p>
            <a:pPr lvl="1"/>
            <a:r>
              <a:rPr lang="en-US" dirty="0" smtClean="0"/>
              <a:t>Caches must be flushed</a:t>
            </a:r>
          </a:p>
          <a:p>
            <a:pPr lvl="2"/>
            <a:r>
              <a:rPr lang="en-US" dirty="0" smtClean="0"/>
              <a:t>CPU cores may see different values for the same variable if they have out-of-date caches</a:t>
            </a:r>
          </a:p>
          <a:p>
            <a:pPr lvl="2"/>
            <a:r>
              <a:rPr lang="en-US" dirty="0" smtClean="0"/>
              <a:t>Cache flush can be forced using a </a:t>
            </a:r>
            <a:r>
              <a:rPr lang="en-US" dirty="0" smtClean="0">
                <a:solidFill>
                  <a:schemeClr val="accent1"/>
                </a:solidFill>
              </a:rPr>
              <a:t>memory fence </a:t>
            </a:r>
            <a:r>
              <a:rPr lang="en-US" dirty="0" smtClean="0"/>
              <a:t>(sometimes called a </a:t>
            </a:r>
            <a:r>
              <a:rPr lang="en-US" dirty="0" smtClean="0">
                <a:solidFill>
                  <a:schemeClr val="accent1"/>
                </a:solidFill>
              </a:rPr>
              <a:t>memory barrier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Memory bus must be locked</a:t>
            </a:r>
          </a:p>
          <a:p>
            <a:pPr lvl="2"/>
            <a:r>
              <a:rPr lang="en-US" dirty="0" smtClean="0"/>
              <a:t>No concurrent reading or writing</a:t>
            </a:r>
          </a:p>
          <a:p>
            <a:pPr lvl="1"/>
            <a:r>
              <a:rPr lang="en-US" dirty="0" smtClean="0"/>
              <a:t>Other CPUs may stall</a:t>
            </a:r>
          </a:p>
          <a:p>
            <a:pPr lvl="2"/>
            <a:r>
              <a:rPr lang="en-US" dirty="0" smtClean="0"/>
              <a:t>May block on the memory bus or atomic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Parallelism</a:t>
            </a:r>
          </a:p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Synchronization Basics</a:t>
            </a:r>
          </a:p>
          <a:p>
            <a:r>
              <a:rPr lang="en-US" sz="4400" dirty="0" smtClean="0"/>
              <a:t>Types of Locks and Deadlock</a:t>
            </a:r>
          </a:p>
          <a:p>
            <a:r>
              <a:rPr lang="en-US" sz="4400" dirty="0" smtClean="0"/>
              <a:t>Lock-Free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23" y="1600200"/>
            <a:ext cx="8536675" cy="4525963"/>
          </a:xfrm>
        </p:spPr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is perhaps the most common type of lock</a:t>
            </a:r>
          </a:p>
          <a:p>
            <a:r>
              <a:rPr lang="en-US" dirty="0" smtClean="0"/>
              <a:t>But there are several other common types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Semaphore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Read/write lock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Condition variable</a:t>
            </a:r>
          </a:p>
          <a:p>
            <a:pPr lvl="2"/>
            <a:r>
              <a:rPr lang="en-US" dirty="0" smtClean="0"/>
              <a:t>Used to build </a:t>
            </a:r>
            <a:r>
              <a:rPr lang="en-US" dirty="0" smtClean="0">
                <a:solidFill>
                  <a:schemeClr val="accent1"/>
                </a:solidFill>
              </a:rPr>
              <a:t>monitors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600200"/>
            <a:ext cx="8980227" cy="4525963"/>
          </a:xfrm>
        </p:spPr>
        <p:txBody>
          <a:bodyPr/>
          <a:lstStyle/>
          <a:p>
            <a:r>
              <a:rPr lang="en-US" dirty="0" smtClean="0"/>
              <a:t>Generalization of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Invented by 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lvl="1"/>
            <a:r>
              <a:rPr lang="en-US" dirty="0" smtClean="0"/>
              <a:t>Associated with a positive integer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May be locked by up to </a:t>
            </a:r>
            <a:r>
              <a:rPr lang="en-US" i="1" dirty="0" smtClean="0"/>
              <a:t>N</a:t>
            </a:r>
            <a:r>
              <a:rPr lang="en-US" dirty="0" smtClean="0"/>
              <a:t> concurrent threads</a:t>
            </a:r>
          </a:p>
          <a:p>
            <a:r>
              <a:rPr lang="en-US" dirty="0" smtClean="0"/>
              <a:t>Semaphore methods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wait() – if </a:t>
            </a:r>
            <a:r>
              <a:rPr lang="en-US" i="1" dirty="0" smtClean="0"/>
              <a:t>N </a:t>
            </a:r>
            <a:r>
              <a:rPr lang="en-US" dirty="0" smtClean="0"/>
              <a:t>&gt; 0, </a:t>
            </a:r>
            <a:r>
              <a:rPr lang="en-US" i="1" dirty="0" smtClean="0"/>
              <a:t>N</a:t>
            </a:r>
            <a:r>
              <a:rPr lang="en-US" dirty="0" smtClean="0"/>
              <a:t>--; else sleep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signal() – if waiting threads &gt; 0, wake one up; else </a:t>
            </a:r>
            <a:r>
              <a:rPr lang="en-US" i="1" dirty="0" smtClean="0"/>
              <a:t>N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Bounded Buffer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00200"/>
            <a:ext cx="8598089" cy="19004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Canonical example of semaphore usage</a:t>
            </a:r>
          </a:p>
          <a:p>
            <a:pPr lvl="1"/>
            <a:r>
              <a:rPr lang="en-US" dirty="0" smtClean="0"/>
              <a:t>Some threads </a:t>
            </a:r>
            <a:r>
              <a:rPr lang="en-US" dirty="0" smtClean="0">
                <a:solidFill>
                  <a:schemeClr val="accent1"/>
                </a:solidFill>
              </a:rPr>
              <a:t>produce</a:t>
            </a:r>
            <a:r>
              <a:rPr lang="en-US" dirty="0" smtClean="0"/>
              <a:t> items, add items to a list</a:t>
            </a:r>
          </a:p>
          <a:p>
            <a:pPr lvl="1"/>
            <a:r>
              <a:rPr lang="en-US" dirty="0" smtClean="0"/>
              <a:t>Some threads </a:t>
            </a:r>
            <a:r>
              <a:rPr lang="en-US" dirty="0" smtClean="0">
                <a:solidFill>
                  <a:schemeClr val="accent1"/>
                </a:solidFill>
              </a:rPr>
              <a:t>consume</a:t>
            </a:r>
            <a:r>
              <a:rPr lang="en-US" dirty="0" smtClean="0"/>
              <a:t> items, remove items from the list</a:t>
            </a:r>
          </a:p>
          <a:p>
            <a:pPr lvl="1"/>
            <a:r>
              <a:rPr lang="en-US" b="1" dirty="0" smtClean="0"/>
              <a:t>Size of the list is bounded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985" y="355541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semaphore_bounded_buffer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mutex</a:t>
            </a:r>
            <a:r>
              <a:rPr lang="en-US" sz="1600" dirty="0">
                <a:latin typeface="Courier New"/>
                <a:cs typeface="Courier New"/>
              </a:rPr>
              <a:t>     m</a:t>
            </a:r>
          </a:p>
          <a:p>
            <a:r>
              <a:rPr lang="en-US" sz="1600" dirty="0">
                <a:latin typeface="Courier New"/>
                <a:cs typeface="Courier New"/>
              </a:rPr>
              <a:t>  list      buffer</a:t>
            </a:r>
          </a:p>
          <a:p>
            <a:r>
              <a:rPr lang="en-US" sz="1600" dirty="0">
                <a:latin typeface="Courier New"/>
                <a:cs typeface="Courier New"/>
              </a:rPr>
              <a:t>  semaphore </a:t>
            </a:r>
            <a:r>
              <a:rPr lang="en-US" sz="1600" dirty="0" err="1">
                <a:latin typeface="Courier New"/>
                <a:cs typeface="Courier New"/>
              </a:rPr>
              <a:t>S_space</a:t>
            </a:r>
            <a:r>
              <a:rPr lang="en-US" sz="1600" dirty="0">
                <a:latin typeface="Courier New"/>
                <a:cs typeface="Courier New"/>
              </a:rPr>
              <a:t> = semaphore(N)</a:t>
            </a:r>
          </a:p>
          <a:p>
            <a:r>
              <a:rPr lang="en-US" sz="1600" dirty="0">
                <a:latin typeface="Courier New"/>
                <a:cs typeface="Courier New"/>
              </a:rPr>
              <a:t>  semaphore </a:t>
            </a:r>
            <a:r>
              <a:rPr lang="en-US" sz="1600" dirty="0" err="1">
                <a:latin typeface="Courier New"/>
                <a:cs typeface="Courier New"/>
              </a:rPr>
              <a:t>S_items</a:t>
            </a:r>
            <a:r>
              <a:rPr lang="en-US" sz="1600" dirty="0">
                <a:latin typeface="Courier New"/>
                <a:cs typeface="Courier New"/>
              </a:rPr>
              <a:t> = semaphore(0)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put(item):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S_space.wait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buffer.add_tail</a:t>
            </a:r>
            <a:r>
              <a:rPr lang="en-US" sz="1600" dirty="0">
                <a:latin typeface="Courier New"/>
                <a:cs typeface="Courier New"/>
              </a:rPr>
              <a:t>(item)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S_items.signal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4313" y="4887591"/>
            <a:ext cx="42996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get():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S_items.wait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result 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S_space.signal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latin typeface="Courier New"/>
                <a:cs typeface="Courier New"/>
              </a:rPr>
              <a:t> result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50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Bounded Buffer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724870"/>
              </p:ext>
            </p:extLst>
          </p:nvPr>
        </p:nvGraphicFramePr>
        <p:xfrm>
          <a:off x="334373" y="1600200"/>
          <a:ext cx="3036627" cy="340170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2209"/>
                <a:gridCol w="1012209"/>
                <a:gridCol w="10122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83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382930"/>
              </p:ext>
            </p:extLst>
          </p:nvPr>
        </p:nvGraphicFramePr>
        <p:xfrm>
          <a:off x="4799466" y="1602474"/>
          <a:ext cx="4085228" cy="33994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1307"/>
                <a:gridCol w="1021307"/>
                <a:gridCol w="1021307"/>
                <a:gridCol w="10213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809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get()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302158" y="2668137"/>
            <a:ext cx="0" cy="263401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14367" y="3062927"/>
            <a:ext cx="0" cy="22392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26576" y="4910921"/>
            <a:ext cx="0" cy="39123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338785" y="4560627"/>
            <a:ext cx="0" cy="7415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38785" y="1999397"/>
            <a:ext cx="0" cy="224505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26576" y="1999397"/>
            <a:ext cx="0" cy="111456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14370" y="1999397"/>
            <a:ext cx="0" cy="7665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02158" y="1999397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46" y="2395181"/>
            <a:ext cx="3043451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27549" y="4286533"/>
            <a:ext cx="3043451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5790" y="4672083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1197" y="2779595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053355" y="3382175"/>
            <a:ext cx="249405" cy="1415014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201873" y="3475034"/>
            <a:ext cx="249405" cy="1415014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17660" y="2354239"/>
            <a:ext cx="4053385" cy="354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17660" y="3083400"/>
            <a:ext cx="4053385" cy="37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17660" y="4230307"/>
            <a:ext cx="4053385" cy="37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04013" y="2709080"/>
            <a:ext cx="4067032" cy="374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810832" y="3455160"/>
            <a:ext cx="4067032" cy="7751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04012" y="4602067"/>
            <a:ext cx="4073851" cy="4134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24479" y="5015552"/>
            <a:ext cx="4053385" cy="37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70998" y="2354239"/>
            <a:ext cx="1856095" cy="955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70997" y="2586251"/>
            <a:ext cx="1856096" cy="12283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70998" y="2765947"/>
            <a:ext cx="2893324" cy="955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0997" y="2970662"/>
            <a:ext cx="2893325" cy="922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78057" y="3113964"/>
            <a:ext cx="4068905" cy="1870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71000" y="4244454"/>
            <a:ext cx="4899543" cy="13320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70997" y="4485564"/>
            <a:ext cx="4899546" cy="12055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2" idx="7"/>
          </p:cNvCxnSpPr>
          <p:nvPr/>
        </p:nvCxnSpPr>
        <p:spPr>
          <a:xfrm>
            <a:off x="3193724" y="4797189"/>
            <a:ext cx="4053237" cy="1137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600200"/>
            <a:ext cx="8952932" cy="4525963"/>
          </a:xfrm>
        </p:spPr>
        <p:txBody>
          <a:bodyPr/>
          <a:lstStyle/>
          <a:p>
            <a:r>
              <a:rPr lang="en-US" dirty="0" smtClean="0"/>
              <a:t>Sometimes known as a </a:t>
            </a:r>
            <a:r>
              <a:rPr lang="en-US" dirty="0" smtClean="0">
                <a:solidFill>
                  <a:schemeClr val="accent1"/>
                </a:solidFill>
              </a:rPr>
              <a:t>shared </a:t>
            </a:r>
            <a:r>
              <a:rPr lang="en-US" dirty="0" err="1" smtClean="0">
                <a:solidFill>
                  <a:schemeClr val="accent1"/>
                </a:solidFill>
              </a:rPr>
              <a:t>mutex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/>
              <a:t>Many threads </a:t>
            </a:r>
            <a:r>
              <a:rPr lang="en-US" dirty="0" smtClean="0"/>
              <a:t>may hold the </a:t>
            </a:r>
            <a:r>
              <a:rPr lang="en-US" dirty="0" smtClean="0">
                <a:solidFill>
                  <a:schemeClr val="accent1"/>
                </a:solidFill>
              </a:rPr>
              <a:t>read lock </a:t>
            </a:r>
            <a:r>
              <a:rPr lang="en-US" dirty="0" smtClean="0"/>
              <a:t>in parallel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 smtClean="0"/>
              <a:t>one thread </a:t>
            </a:r>
            <a:r>
              <a:rPr lang="en-US" dirty="0" smtClean="0"/>
              <a:t>may hold the </a:t>
            </a:r>
            <a:r>
              <a:rPr lang="en-US" dirty="0" smtClean="0">
                <a:solidFill>
                  <a:schemeClr val="accent1"/>
                </a:solidFill>
              </a:rPr>
              <a:t>write lock </a:t>
            </a:r>
            <a:r>
              <a:rPr lang="en-US" dirty="0" smtClean="0"/>
              <a:t>at a time</a:t>
            </a:r>
          </a:p>
          <a:p>
            <a:pPr lvl="2"/>
            <a:r>
              <a:rPr lang="en-US" dirty="0" smtClean="0"/>
              <a:t>Write lock cannot be acquired until all read locks are released</a:t>
            </a:r>
          </a:p>
          <a:p>
            <a:pPr lvl="2"/>
            <a:r>
              <a:rPr lang="en-US" dirty="0" smtClean="0"/>
              <a:t>New read locks cannot be acquired if a writer is waiting</a:t>
            </a:r>
          </a:p>
          <a:p>
            <a:r>
              <a:rPr lang="en-US" dirty="0" smtClean="0"/>
              <a:t>Ideal for cases were updates to shared data are rare</a:t>
            </a:r>
          </a:p>
          <a:p>
            <a:pPr lvl="1"/>
            <a:r>
              <a:rPr lang="en-US" dirty="0" smtClean="0"/>
              <a:t>Permits maximum read parallelization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Read/Write Lock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673811"/>
              </p:ext>
            </p:extLst>
          </p:nvPr>
        </p:nvGraphicFramePr>
        <p:xfrm>
          <a:off x="334373" y="1600200"/>
          <a:ext cx="3036627" cy="45933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2209"/>
                <a:gridCol w="1012209"/>
                <a:gridCol w="10122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093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796277"/>
              </p:ext>
            </p:extLst>
          </p:nvPr>
        </p:nvGraphicFramePr>
        <p:xfrm>
          <a:off x="4799466" y="1602474"/>
          <a:ext cx="3634850" cy="45910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  <a:gridCol w="12692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988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unlock_w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363578" y="5719549"/>
            <a:ext cx="0" cy="75631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23733" y="4214458"/>
            <a:ext cx="0" cy="2261405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15640" y="5358880"/>
            <a:ext cx="0" cy="1116983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17904" y="1999397"/>
            <a:ext cx="0" cy="111456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621450" y="1999397"/>
            <a:ext cx="0" cy="7665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70398" y="1999397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47" y="2395751"/>
            <a:ext cx="3043451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1242" y="3910153"/>
            <a:ext cx="2925167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1242" y="3531075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2142" y="2768793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93201" y="3475034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68135" y="2685340"/>
            <a:ext cx="0" cy="87459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70418" y="3797207"/>
            <a:ext cx="0" cy="87459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21450" y="3062927"/>
            <a:ext cx="0" cy="87459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808817" y="4594250"/>
            <a:ext cx="9087" cy="43729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215588" y="4987120"/>
            <a:ext cx="249405" cy="70172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5358" y="4691771"/>
            <a:ext cx="2925167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25358" y="4312693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29907" y="5478650"/>
            <a:ext cx="2925167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29907" y="5099572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82142" y="5865694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04441" y="6213303"/>
            <a:ext cx="3629947" cy="38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804441" y="2354239"/>
            <a:ext cx="3629947" cy="35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04441" y="3062927"/>
            <a:ext cx="3629947" cy="388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04441" y="3867498"/>
            <a:ext cx="3629947" cy="34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04441" y="2709081"/>
            <a:ext cx="3642168" cy="345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804441" y="3451220"/>
            <a:ext cx="3648276" cy="4162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04441" y="4214457"/>
            <a:ext cx="3648275" cy="409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04441" y="4623603"/>
            <a:ext cx="3629947" cy="38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804441" y="5003348"/>
            <a:ext cx="3648275" cy="409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04441" y="5412494"/>
            <a:ext cx="3629947" cy="38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04441" y="5804157"/>
            <a:ext cx="3648275" cy="409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053355" y="3382175"/>
            <a:ext cx="249405" cy="1005580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70999" y="2354239"/>
            <a:ext cx="1909749" cy="955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70997" y="2586251"/>
            <a:ext cx="1909751" cy="12283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70998" y="2759693"/>
            <a:ext cx="3152632" cy="1017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0997" y="2970662"/>
            <a:ext cx="3152633" cy="922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78059" y="3113964"/>
            <a:ext cx="4573869" cy="1870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71000" y="5238325"/>
            <a:ext cx="4437817" cy="12055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2" idx="7"/>
          </p:cNvCxnSpPr>
          <p:nvPr/>
        </p:nvCxnSpPr>
        <p:spPr>
          <a:xfrm>
            <a:off x="3193724" y="4387755"/>
            <a:ext cx="4417589" cy="1858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371001" y="3475034"/>
            <a:ext cx="1909747" cy="1128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370998" y="3724346"/>
            <a:ext cx="1909750" cy="8995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371000" y="3884965"/>
            <a:ext cx="3152630" cy="1146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370998" y="4108757"/>
            <a:ext cx="3152632" cy="10570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207629" y="4652181"/>
            <a:ext cx="2073120" cy="1072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207629" y="5658134"/>
            <a:ext cx="2073119" cy="61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370997" y="5011075"/>
            <a:ext cx="4380931" cy="14145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3082927" y="4795812"/>
            <a:ext cx="249405" cy="862322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4" grpId="0" animBg="1"/>
      <p:bldP spid="85" grpId="0" animBg="1"/>
      <p:bldP spid="86" grpId="0" animBg="1"/>
      <p:bldP spid="62" grpId="0" animBg="1"/>
      <p:bldP spid="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0"/>
            <a:ext cx="8229600" cy="1143000"/>
          </a:xfrm>
        </p:spPr>
        <p:txBody>
          <a:bodyPr/>
          <a:lstStyle/>
          <a:p>
            <a:r>
              <a:rPr lang="en-US" dirty="0" smtClean="0"/>
              <a:t>When is a Semaphore Not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76838"/>
            <a:ext cx="8229600" cy="15716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case, semaphores are not sufficient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weight</a:t>
            </a:r>
            <a:r>
              <a:rPr lang="en-US" dirty="0" smtClean="0"/>
              <a:t> is an unknown parameter</a:t>
            </a:r>
          </a:p>
          <a:p>
            <a:pPr lvl="1"/>
            <a:r>
              <a:rPr lang="en-US" dirty="0" smtClean="0"/>
              <a:t>After each </a:t>
            </a:r>
            <a:r>
              <a:rPr lang="en-US" dirty="0" smtClean="0">
                <a:solidFill>
                  <a:schemeClr val="accent1"/>
                </a:solidFill>
              </a:rPr>
              <a:t>put()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totalweight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must be 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984" y="997910"/>
            <a:ext cx="548562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weighted_bounded_buffer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mutex</a:t>
            </a: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m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list      </a:t>
            </a:r>
            <a:r>
              <a:rPr lang="en-US" sz="1600" dirty="0" smtClean="0">
                <a:latin typeface="Courier New"/>
                <a:cs typeface="Courier New"/>
              </a:rPr>
              <a:t>buffer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get(weight):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latin typeface="Courier New"/>
                <a:cs typeface="Courier New"/>
              </a:rPr>
              <a:t> (1):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&gt;= weight: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>
                <a:latin typeface="Courier New"/>
                <a:cs typeface="Courier New"/>
              </a:rPr>
              <a:t>result 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-= </a:t>
            </a:r>
            <a:r>
              <a:rPr lang="en-US" sz="1600" dirty="0" err="1" smtClean="0">
                <a:latin typeface="Courier New"/>
                <a:cs typeface="Courier New"/>
              </a:rPr>
              <a:t>result.weight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latin typeface="Courier New"/>
                <a:cs typeface="Courier New"/>
              </a:rPr>
              <a:t> result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>
                <a:latin typeface="Courier New"/>
                <a:cs typeface="Courier New"/>
              </a:rPr>
              <a:t>yield()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4413" y="1063266"/>
            <a:ext cx="4210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put(item</a:t>
            </a:r>
            <a:r>
              <a:rPr lang="en-US" sz="1600" dirty="0">
                <a:latin typeface="Courier New"/>
                <a:cs typeface="Courier New"/>
              </a:rPr>
              <a:t>):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buffer.add_tail</a:t>
            </a:r>
            <a:r>
              <a:rPr lang="en-US" sz="1600" dirty="0" smtClean="0">
                <a:latin typeface="Courier New"/>
                <a:cs typeface="Courier New"/>
              </a:rPr>
              <a:t>(item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+= </a:t>
            </a:r>
            <a:r>
              <a:rPr lang="en-US" sz="1600" dirty="0" err="1">
                <a:latin typeface="Courier New"/>
                <a:cs typeface="Courier New"/>
              </a:rPr>
              <a:t>item.weight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357688" y="2666263"/>
            <a:ext cx="466725" cy="212407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072063" y="2788075"/>
            <a:ext cx="3867149" cy="1880449"/>
          </a:xfrm>
          <a:prstGeom prst="wedgeRectCallout">
            <a:avLst>
              <a:gd name="adj1" fmla="val -55582"/>
              <a:gd name="adj2" fmla="val -322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guarantee the condition will be satisfied when this thread wakes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Lots of useless looping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7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Implications of CPU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8907" cy="4525963"/>
          </a:xfrm>
        </p:spPr>
        <p:txBody>
          <a:bodyPr/>
          <a:lstStyle/>
          <a:p>
            <a:r>
              <a:rPr lang="en-US" dirty="0" smtClean="0"/>
              <a:t>Increasing transistor count/clock speed</a:t>
            </a:r>
          </a:p>
          <a:p>
            <a:pPr lvl="1"/>
            <a:r>
              <a:rPr lang="en-US" dirty="0" smtClean="0"/>
              <a:t>Greater number of tasks can be executed </a:t>
            </a:r>
            <a:r>
              <a:rPr lang="en-US" dirty="0" smtClean="0">
                <a:solidFill>
                  <a:schemeClr val="accent1"/>
                </a:solidFill>
              </a:rPr>
              <a:t>concurrently</a:t>
            </a:r>
          </a:p>
          <a:p>
            <a:r>
              <a:rPr lang="en-US" dirty="0" smtClean="0"/>
              <a:t>However, clock speed increases have essentially stopped in the past few years</a:t>
            </a:r>
          </a:p>
          <a:p>
            <a:pPr lvl="1"/>
            <a:r>
              <a:rPr lang="en-US" dirty="0" smtClean="0"/>
              <a:t>Instead, more transistors = more CPU cores</a:t>
            </a:r>
          </a:p>
          <a:p>
            <a:pPr lvl="1"/>
            <a:r>
              <a:rPr lang="en-US" dirty="0" smtClean="0"/>
              <a:t>More cores = increased opportunity for </a:t>
            </a:r>
            <a:r>
              <a:rPr lang="en-US" dirty="0" smtClean="0">
                <a:solidFill>
                  <a:schemeClr val="accent1"/>
                </a:solidFill>
              </a:rPr>
              <a:t>parallelism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5888"/>
            <a:ext cx="8367713" cy="5472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Construct for managing control flow amongst competing threads</a:t>
            </a:r>
          </a:p>
          <a:p>
            <a:pPr lvl="1"/>
            <a:r>
              <a:rPr lang="en-US" dirty="0" smtClean="0"/>
              <a:t>Each condition variable is associated with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Threads that cannot run yet </a:t>
            </a:r>
            <a:r>
              <a:rPr lang="en-US" dirty="0" smtClean="0">
                <a:solidFill>
                  <a:schemeClr val="accent1"/>
                </a:solidFill>
              </a:rPr>
              <a:t>wait() </a:t>
            </a:r>
            <a:r>
              <a:rPr lang="en-US" dirty="0" smtClean="0"/>
              <a:t>for some condition to become satisfied</a:t>
            </a:r>
          </a:p>
          <a:p>
            <a:pPr lvl="1"/>
            <a:r>
              <a:rPr lang="en-US" dirty="0" smtClean="0"/>
              <a:t>When the condition is satisfied, some other thread can </a:t>
            </a:r>
            <a:r>
              <a:rPr lang="en-US" dirty="0" smtClean="0">
                <a:solidFill>
                  <a:schemeClr val="accent1"/>
                </a:solidFill>
              </a:rPr>
              <a:t>signal() </a:t>
            </a:r>
            <a:r>
              <a:rPr lang="en-US" dirty="0" smtClean="0"/>
              <a:t>to the waiting thread(s)</a:t>
            </a:r>
          </a:p>
          <a:p>
            <a:r>
              <a:rPr lang="en-US" b="1" dirty="0" smtClean="0"/>
              <a:t>Condition variables are not locks</a:t>
            </a:r>
          </a:p>
          <a:p>
            <a:pPr lvl="1"/>
            <a:r>
              <a:rPr lang="en-US" dirty="0" smtClean="0"/>
              <a:t>They are control-flow managers</a:t>
            </a:r>
          </a:p>
          <a:p>
            <a:pPr lvl="1"/>
            <a:r>
              <a:rPr lang="en-US" dirty="0" smtClean="0"/>
              <a:t>Some APIs combine the </a:t>
            </a:r>
            <a:r>
              <a:rPr lang="en-US" dirty="0" err="1" smtClean="0"/>
              <a:t>mutex</a:t>
            </a:r>
            <a:r>
              <a:rPr lang="en-US" dirty="0" smtClean="0"/>
              <a:t> and the condition variable, which makes things slightly easier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12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 Variable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984" y="950280"/>
            <a:ext cx="548562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weighted_bounded_buffer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mutex</a:t>
            </a: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m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condition c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list      </a:t>
            </a:r>
            <a:r>
              <a:rPr lang="en-US" sz="1600" dirty="0" smtClean="0">
                <a:latin typeface="Courier New"/>
                <a:cs typeface="Courier New"/>
              </a:rPr>
              <a:t>buffer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= 0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= 0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get(weight</a:t>
            </a:r>
            <a:r>
              <a:rPr lang="en-US" sz="1600" dirty="0" smtClean="0">
                <a:latin typeface="Courier New"/>
                <a:cs typeface="Courier New"/>
              </a:rPr>
              <a:t>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&lt; weight: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+= weight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c.wait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endParaRPr lang="en-US" sz="1600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-= weight  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-= </a:t>
            </a:r>
            <a:r>
              <a:rPr lang="en-US" sz="1600" dirty="0" err="1" smtClean="0">
                <a:latin typeface="Courier New"/>
                <a:cs typeface="Courier New"/>
              </a:rPr>
              <a:t>result.weight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smtClean="0">
                <a:latin typeface="Courier New"/>
                <a:cs typeface="Courier New"/>
              </a:rPr>
              <a:t>result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6763" y="1015636"/>
            <a:ext cx="4457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put(item</a:t>
            </a:r>
            <a:r>
              <a:rPr lang="en-US" sz="1600" dirty="0">
                <a:latin typeface="Courier New"/>
                <a:cs typeface="Courier New"/>
              </a:rPr>
              <a:t>):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buffer.add_tail</a:t>
            </a:r>
            <a:r>
              <a:rPr lang="en-US" sz="1600" dirty="0" smtClean="0">
                <a:latin typeface="Courier New"/>
                <a:cs typeface="Courier New"/>
              </a:rPr>
              <a:t>(item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+= </a:t>
            </a:r>
            <a:r>
              <a:rPr lang="en-US" sz="1600" dirty="0" err="1">
                <a:latin typeface="Courier New"/>
                <a:cs typeface="Courier New"/>
              </a:rPr>
              <a:t>item.weight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&gt;=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    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and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&gt; 0: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c.signal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38646" y="4333835"/>
            <a:ext cx="3903199" cy="1482232"/>
          </a:xfrm>
          <a:prstGeom prst="wedgeRectCallout">
            <a:avLst>
              <a:gd name="adj1" fmla="val -115533"/>
              <a:gd name="adj2" fmla="val -8590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wait() unlocks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and blocks the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wait() returns,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is locked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4538647" y="3321218"/>
            <a:ext cx="3903199" cy="904875"/>
          </a:xfrm>
          <a:prstGeom prst="wedgeRectCallout">
            <a:avLst>
              <a:gd name="adj1" fmla="val 137"/>
              <a:gd name="adj2" fmla="val -1230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signal() hands the locked </a:t>
            </a:r>
            <a:r>
              <a:rPr lang="en-US" sz="2400" dirty="0" err="1" smtClean="0"/>
              <a:t>mutex</a:t>
            </a:r>
            <a:r>
              <a:rPr lang="en-US" sz="2400" dirty="0" smtClean="0"/>
              <a:t> to a waiting thread</a:t>
            </a:r>
            <a:endParaRPr lang="en-US" sz="2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2413" y="5862630"/>
            <a:ext cx="8782050" cy="9191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essence, we have built a construct of the form:</a:t>
            </a:r>
          </a:p>
          <a:p>
            <a:pPr marL="457200" lvl="1" indent="0">
              <a:buNone/>
            </a:pPr>
            <a:r>
              <a:rPr lang="en-US" dirty="0" err="1" smtClean="0"/>
              <a:t>wait_until</a:t>
            </a:r>
            <a:r>
              <a:rPr lang="en-US" dirty="0" smtClean="0"/>
              <a:t>(</a:t>
            </a:r>
            <a:r>
              <a:rPr lang="en-US" dirty="0" err="1" smtClean="0"/>
              <a:t>totalweight</a:t>
            </a:r>
            <a:r>
              <a:rPr lang="en-US" dirty="0" smtClean="0"/>
              <a:t> &gt;= weight)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9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22"/>
            <a:ext cx="8229600" cy="1143000"/>
          </a:xfrm>
        </p:spPr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54"/>
            <a:ext cx="8229600" cy="5529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textbooks refer to </a:t>
            </a:r>
            <a:r>
              <a:rPr lang="en-US" dirty="0" smtClean="0">
                <a:solidFill>
                  <a:schemeClr val="accent1"/>
                </a:solidFill>
              </a:rPr>
              <a:t>monitors</a:t>
            </a:r>
            <a:r>
              <a:rPr lang="en-US" dirty="0" smtClean="0"/>
              <a:t> when they discuss synchronization</a:t>
            </a:r>
          </a:p>
          <a:p>
            <a:pPr lvl="1"/>
            <a:r>
              <a:rPr lang="en-US" dirty="0" smtClean="0"/>
              <a:t>A monitor is just a combination of a </a:t>
            </a:r>
            <a:r>
              <a:rPr lang="en-US" dirty="0" err="1" smtClean="0"/>
              <a:t>mutex</a:t>
            </a:r>
            <a:r>
              <a:rPr lang="en-US" dirty="0" smtClean="0"/>
              <a:t> and a condition variable</a:t>
            </a:r>
          </a:p>
          <a:p>
            <a:r>
              <a:rPr lang="en-US" dirty="0" smtClean="0"/>
              <a:t>There is no API that gives you a monitor</a:t>
            </a:r>
          </a:p>
          <a:p>
            <a:pPr lvl="1"/>
            <a:r>
              <a:rPr lang="en-US" dirty="0" smtClean="0"/>
              <a:t>You </a:t>
            </a:r>
            <a:r>
              <a:rPr lang="en-US" b="1" i="1" dirty="0" smtClean="0"/>
              <a:t>use</a:t>
            </a:r>
            <a:r>
              <a:rPr lang="en-US" dirty="0" smtClean="0"/>
              <a:t> </a:t>
            </a:r>
            <a:r>
              <a:rPr lang="en-US" dirty="0" err="1" smtClean="0"/>
              <a:t>mutexes</a:t>
            </a:r>
            <a:r>
              <a:rPr lang="en-US" dirty="0"/>
              <a:t> </a:t>
            </a:r>
            <a:r>
              <a:rPr lang="en-US" dirty="0" smtClean="0"/>
              <a:t>and condition variables</a:t>
            </a:r>
          </a:p>
          <a:p>
            <a:pPr lvl="1"/>
            <a:r>
              <a:rPr lang="en-US" dirty="0" smtClean="0"/>
              <a:t>You have to </a:t>
            </a:r>
            <a:r>
              <a:rPr lang="en-US" b="1" i="1" dirty="0" smtClean="0"/>
              <a:t>write</a:t>
            </a:r>
            <a:r>
              <a:rPr lang="en-US" dirty="0" smtClean="0"/>
              <a:t> your own monitors</a:t>
            </a:r>
          </a:p>
          <a:p>
            <a:pPr lvl="2"/>
            <a:r>
              <a:rPr lang="en-US" dirty="0" smtClean="0"/>
              <a:t>In OO design, you typically make some user-defined object a monitor if it is shared between threads</a:t>
            </a:r>
          </a:p>
          <a:p>
            <a:r>
              <a:rPr lang="en-US" dirty="0" smtClean="0"/>
              <a:t>Monitors enforce mutual exclusion</a:t>
            </a:r>
          </a:p>
          <a:p>
            <a:pPr lvl="1"/>
            <a:r>
              <a:rPr lang="en-US" dirty="0" smtClean="0"/>
              <a:t>Only one thread may access an instance of a monitor at any given time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synchronized</a:t>
            </a:r>
            <a:r>
              <a:rPr lang="en-US" dirty="0" smtClean="0"/>
              <a:t> keyword in Java is a simple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41913"/>
            <a:ext cx="8229600" cy="1143000"/>
          </a:xfrm>
        </p:spPr>
        <p:txBody>
          <a:bodyPr/>
          <a:lstStyle/>
          <a:p>
            <a:r>
              <a:rPr lang="en-US" dirty="0" smtClean="0"/>
              <a:t>Be Careful When Writing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34" y="1455105"/>
            <a:ext cx="43521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get(weight):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&lt; weight: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+= weight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c.wait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endParaRPr lang="en-US" sz="1600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neededweight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-= weight  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-= </a:t>
            </a:r>
            <a:r>
              <a:rPr lang="en-US" sz="1600" dirty="0" err="1" smtClean="0">
                <a:latin typeface="Courier New"/>
                <a:cs typeface="Courier New"/>
              </a:rPr>
              <a:t>result.weight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smtClean="0">
                <a:latin typeface="Courier New"/>
                <a:cs typeface="Courier New"/>
              </a:rPr>
              <a:t>result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put(item):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buffer.add_tail</a:t>
            </a:r>
            <a:r>
              <a:rPr lang="en-US" sz="1600" dirty="0">
                <a:latin typeface="Courier New"/>
                <a:cs typeface="Courier New"/>
              </a:rPr>
              <a:t>(item)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+= </a:t>
            </a:r>
            <a:r>
              <a:rPr lang="en-US" sz="1600" dirty="0" err="1">
                <a:latin typeface="Courier New"/>
                <a:cs typeface="Courier New"/>
              </a:rPr>
              <a:t>item.weight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&gt;= </a:t>
            </a:r>
            <a:r>
              <a:rPr lang="en-US" sz="1600" dirty="0" err="1">
                <a:latin typeface="Courier New"/>
                <a:cs typeface="Courier New"/>
              </a:rPr>
              <a:t>neededweight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and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neededweight</a:t>
            </a:r>
            <a:r>
              <a:rPr lang="en-US" sz="1600" dirty="0">
                <a:latin typeface="Courier New"/>
                <a:cs typeface="Courier New"/>
              </a:rPr>
              <a:t> &gt; 0: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c.signal</a:t>
            </a:r>
            <a:r>
              <a:rPr lang="en-US" sz="1600" dirty="0">
                <a:latin typeface="Courier New"/>
                <a:cs typeface="Courier New"/>
              </a:rPr>
              <a:t>(m)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89" y="1455105"/>
            <a:ext cx="43521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get(weight):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&lt; weight: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+= weight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c.wait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-= </a:t>
            </a:r>
            <a:r>
              <a:rPr lang="en-US" sz="1600" dirty="0" err="1" smtClean="0">
                <a:latin typeface="Courier New"/>
                <a:cs typeface="Courier New"/>
              </a:rPr>
              <a:t>result.weight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smtClean="0">
                <a:latin typeface="Courier New"/>
                <a:cs typeface="Courier New"/>
              </a:rPr>
              <a:t>result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put(item):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buffer.add_tail</a:t>
            </a:r>
            <a:r>
              <a:rPr lang="en-US" sz="1600" dirty="0">
                <a:latin typeface="Courier New"/>
                <a:cs typeface="Courier New"/>
              </a:rPr>
              <a:t>(item)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+= </a:t>
            </a:r>
            <a:r>
              <a:rPr lang="en-US" sz="1600" dirty="0" err="1">
                <a:latin typeface="Courier New"/>
                <a:cs typeface="Courier New"/>
              </a:rPr>
              <a:t>item.weight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&gt;= </a:t>
            </a:r>
            <a:r>
              <a:rPr lang="en-US" sz="1600" dirty="0" err="1">
                <a:latin typeface="Courier New"/>
                <a:cs typeface="Courier New"/>
              </a:rPr>
              <a:t>neededweight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and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neededweight</a:t>
            </a:r>
            <a:r>
              <a:rPr lang="en-US" sz="1600" dirty="0">
                <a:latin typeface="Courier New"/>
                <a:cs typeface="Courier New"/>
              </a:rPr>
              <a:t> &gt; 0: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c.signal</a:t>
            </a:r>
            <a:r>
              <a:rPr lang="en-US" sz="1600" dirty="0">
                <a:latin typeface="Courier New"/>
                <a:cs typeface="Courier New"/>
              </a:rPr>
              <a:t>(m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neededweight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/>
                <a:cs typeface="Courier New"/>
              </a:rPr>
              <a:t>-=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item.weight</a:t>
            </a:r>
            <a:endParaRPr lang="en-US" sz="16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8762" y="993440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Original Code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2365" y="993440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Modified Code</a:t>
            </a:r>
            <a:endParaRPr lang="en-US" sz="24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4618828" y="4174074"/>
            <a:ext cx="4305316" cy="904875"/>
          </a:xfrm>
          <a:prstGeom prst="wedgeRectCallout">
            <a:avLst>
              <a:gd name="adj1" fmla="val 8323"/>
              <a:gd name="adj2" fmla="val 13696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Incorrect!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is not locked at this point in the code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424360" y="1062038"/>
            <a:ext cx="0" cy="565604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6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Synchronization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020" y="1900171"/>
            <a:ext cx="46346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NULL);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pthread_mutex_trylock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pthread_mutex_destroy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&amp;m);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pthread_rwlock_init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pthread_rwlock_rdlock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pthread_rwlock_wrlock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pthread_rwlock_tryrdlock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pthread_rwlock_trywrlock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pthread_rwlock_unlock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pthread_rwlock_destroy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6478" y="1899345"/>
            <a:ext cx="40455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pthread_cond_init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 &amp;m);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pthread_cond_broadcast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pthread_cond_destroy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(&amp;c);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NULL, &lt;value&gt;);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em_wait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sem_getvalue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&amp;value);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em_destroy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0768" y="1438506"/>
            <a:ext cx="101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Mutex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85655" y="1438506"/>
            <a:ext cx="255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Condition Variable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58024" y="3940274"/>
            <a:ext cx="231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Read/Write Lock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9767" y="3940273"/>
            <a:ext cx="248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POSIX Semaphore</a:t>
            </a:r>
          </a:p>
        </p:txBody>
      </p:sp>
    </p:spTree>
    <p:extLst>
      <p:ext uri="{BB962C8B-B14F-4D97-AF65-F5344CB8AC3E}">
        <p14:creationId xmlns:p14="http://schemas.microsoft.com/office/powerpoint/2010/main" val="28152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78" y="285750"/>
            <a:ext cx="8229600" cy="135733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Layers</a:t>
            </a:r>
            <a:br>
              <a:rPr lang="en-US" dirty="0" smtClean="0"/>
            </a:br>
            <a:r>
              <a:rPr lang="en-US" dirty="0" smtClean="0"/>
              <a:t>of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69962"/>
              </p:ext>
            </p:extLst>
          </p:nvPr>
        </p:nvGraphicFramePr>
        <p:xfrm>
          <a:off x="2552700" y="138113"/>
          <a:ext cx="6205541" cy="180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/>
                <a:gridCol w="2371727"/>
                <a:gridCol w="2266951"/>
              </a:tblGrid>
              <a:tr h="180975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b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 B </a:t>
                      </a:r>
                      <a:endParaRPr lang="en-US" sz="1600" b="0" dirty="0">
                        <a:solidFill>
                          <a:srgbClr val="3C4B5E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 1</a:t>
                      </a:r>
                    </a:p>
                    <a:p>
                      <a:endParaRPr lang="en-US" sz="1600" b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do something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</a:t>
                      </a: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 2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endParaRPr lang="en-US" sz="1600" b="0" baseline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 do something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8178"/>
              </p:ext>
            </p:extLst>
          </p:nvPr>
        </p:nvGraphicFramePr>
        <p:xfrm>
          <a:off x="451282" y="2488115"/>
          <a:ext cx="2365609" cy="402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63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728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18454" y="4791063"/>
            <a:ext cx="0" cy="195983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16116" y="6462713"/>
            <a:ext cx="0" cy="28818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16116" y="2848259"/>
            <a:ext cx="0" cy="202377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1739" y="284825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1739" y="3787964"/>
            <a:ext cx="0" cy="40779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15211" y="5430991"/>
            <a:ext cx="0" cy="48470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162514"/>
              </p:ext>
            </p:extLst>
          </p:nvPr>
        </p:nvGraphicFramePr>
        <p:xfrm>
          <a:off x="3370688" y="2488115"/>
          <a:ext cx="2365609" cy="402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</a:tr>
              <a:tr h="163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  <a:endParaRPr lang="en-US" sz="1600" dirty="0"/>
                    </a:p>
                  </a:txBody>
                  <a:tcPr/>
                </a:tc>
              </a:tr>
              <a:tr h="1728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3937860" y="4781538"/>
            <a:ext cx="0" cy="195983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35522" y="6148388"/>
            <a:ext cx="0" cy="59298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35522" y="2838734"/>
            <a:ext cx="0" cy="101188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51145" y="2838734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51145" y="3778439"/>
            <a:ext cx="0" cy="40779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50885" y="5186334"/>
            <a:ext cx="0" cy="376916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011619" y="4116838"/>
            <a:ext cx="245996" cy="450400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1560 w 333965"/>
              <a:gd name="connsiteY0" fmla="*/ 0 h 832058"/>
              <a:gd name="connsiteX1" fmla="*/ 333879 w 333965"/>
              <a:gd name="connsiteY1" fmla="*/ 137147 h 832058"/>
              <a:gd name="connsiteX2" fmla="*/ 1240 w 333965"/>
              <a:gd name="connsiteY2" fmla="*/ 371065 h 832058"/>
              <a:gd name="connsiteX3" fmla="*/ 318981 w 333965"/>
              <a:gd name="connsiteY3" fmla="*/ 598435 h 832058"/>
              <a:gd name="connsiteX4" fmla="*/ 13 w 333965"/>
              <a:gd name="connsiteY4" fmla="*/ 832058 h 832058"/>
              <a:gd name="connsiteX0" fmla="*/ 333879 w 333879"/>
              <a:gd name="connsiteY0" fmla="*/ 0 h 694911"/>
              <a:gd name="connsiteX1" fmla="*/ 1240 w 333879"/>
              <a:gd name="connsiteY1" fmla="*/ 233918 h 694911"/>
              <a:gd name="connsiteX2" fmla="*/ 318981 w 333879"/>
              <a:gd name="connsiteY2" fmla="*/ 461288 h 694911"/>
              <a:gd name="connsiteX3" fmla="*/ 13 w 333879"/>
              <a:gd name="connsiteY3" fmla="*/ 694911 h 6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79" h="694911">
                <a:moveTo>
                  <a:pt x="333879" y="0"/>
                </a:moveTo>
                <a:cubicBezTo>
                  <a:pt x="328958" y="92082"/>
                  <a:pt x="3723" y="136879"/>
                  <a:pt x="1240" y="233918"/>
                </a:cubicBezTo>
                <a:cubicBezTo>
                  <a:pt x="-1243" y="330957"/>
                  <a:pt x="319185" y="360938"/>
                  <a:pt x="318981" y="461288"/>
                </a:cubicBezTo>
                <a:cubicBezTo>
                  <a:pt x="318777" y="561638"/>
                  <a:pt x="-2263" y="582242"/>
                  <a:pt x="13" y="694911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graphicFrame>
        <p:nvGraphicFramePr>
          <p:cNvPr id="5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099776"/>
              </p:ext>
            </p:extLst>
          </p:nvPr>
        </p:nvGraphicFramePr>
        <p:xfrm>
          <a:off x="6280590" y="2488115"/>
          <a:ext cx="2365609" cy="335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6327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Freeform 52"/>
          <p:cNvSpPr/>
          <p:nvPr/>
        </p:nvSpPr>
        <p:spPr>
          <a:xfrm>
            <a:off x="5017850" y="4786300"/>
            <a:ext cx="245996" cy="420460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1560 w 333965"/>
              <a:gd name="connsiteY0" fmla="*/ 0 h 832058"/>
              <a:gd name="connsiteX1" fmla="*/ 333879 w 333965"/>
              <a:gd name="connsiteY1" fmla="*/ 137147 h 832058"/>
              <a:gd name="connsiteX2" fmla="*/ 1240 w 333965"/>
              <a:gd name="connsiteY2" fmla="*/ 371065 h 832058"/>
              <a:gd name="connsiteX3" fmla="*/ 318981 w 333965"/>
              <a:gd name="connsiteY3" fmla="*/ 598435 h 832058"/>
              <a:gd name="connsiteX4" fmla="*/ 13 w 333965"/>
              <a:gd name="connsiteY4" fmla="*/ 832058 h 832058"/>
              <a:gd name="connsiteX0" fmla="*/ 333879 w 333879"/>
              <a:gd name="connsiteY0" fmla="*/ 0 h 694911"/>
              <a:gd name="connsiteX1" fmla="*/ 1240 w 333879"/>
              <a:gd name="connsiteY1" fmla="*/ 233918 h 694911"/>
              <a:gd name="connsiteX2" fmla="*/ 318981 w 333879"/>
              <a:gd name="connsiteY2" fmla="*/ 461288 h 694911"/>
              <a:gd name="connsiteX3" fmla="*/ 13 w 333879"/>
              <a:gd name="connsiteY3" fmla="*/ 694911 h 6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79" h="694911">
                <a:moveTo>
                  <a:pt x="333879" y="0"/>
                </a:moveTo>
                <a:cubicBezTo>
                  <a:pt x="328958" y="92082"/>
                  <a:pt x="3723" y="136879"/>
                  <a:pt x="1240" y="233918"/>
                </a:cubicBezTo>
                <a:cubicBezTo>
                  <a:pt x="-1243" y="330957"/>
                  <a:pt x="319185" y="360938"/>
                  <a:pt x="318981" y="461288"/>
                </a:cubicBezTo>
                <a:cubicBezTo>
                  <a:pt x="318777" y="561638"/>
                  <a:pt x="-2263" y="582242"/>
                  <a:pt x="13" y="694911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6754549" y="382884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6754549" y="489133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7934770" y="3792737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7934770" y="489133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882283" y="284825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059472" y="284825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6569539" y="5989939"/>
            <a:ext cx="1861457" cy="783771"/>
          </a:xfrm>
          <a:prstGeom prst="wedgeRectCallout">
            <a:avLst>
              <a:gd name="adj1" fmla="val -7920"/>
              <a:gd name="adj2" fmla="val -11603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Deadlock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5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  <p:bldP spid="61" grpId="0" animBg="1"/>
      <p:bldP spid="77" grpId="0" animBg="1"/>
      <p:bldP spid="78" grpId="0" animBg="1"/>
      <p:bldP spid="79" grpId="0" animBg="1"/>
      <p:bldP spid="8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Deadlocks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15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Four classic conditions for deadlock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Mutual exclusion: resources can be exclusively held by one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Hold and wait: A process holding a resource can block, waiting for another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preemption: one process cannot force another to give up a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Circular wait: given conditions 1-3, if there is a </a:t>
            </a:r>
            <a:r>
              <a:rPr lang="en-US" dirty="0" smtClean="0">
                <a:solidFill>
                  <a:schemeClr val="accent1"/>
                </a:solidFill>
              </a:rPr>
              <a:t>circular wait </a:t>
            </a:r>
            <a:r>
              <a:rPr lang="en-US" dirty="0" smtClean="0"/>
              <a:t>then there is potential for deadlock</a:t>
            </a:r>
          </a:p>
          <a:p>
            <a:pPr marL="571500" indent="-514350"/>
            <a:r>
              <a:rPr lang="en-US" dirty="0" smtClean="0"/>
              <a:t>One more issue: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Buggy programming: programmer forgets to release one or more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338" y="1600200"/>
            <a:ext cx="5605461" cy="3014663"/>
          </a:xfrm>
        </p:spPr>
        <p:txBody>
          <a:bodyPr/>
          <a:lstStyle/>
          <a:p>
            <a:r>
              <a:rPr lang="en-US" dirty="0" smtClean="0"/>
              <a:t>Simple example of circular waiting</a:t>
            </a:r>
          </a:p>
          <a:p>
            <a:pPr lvl="1"/>
            <a:r>
              <a:rPr lang="en-US" dirty="0" smtClean="0"/>
              <a:t>Thread 1 holds lock </a:t>
            </a:r>
            <a:r>
              <a:rPr lang="en-US" i="1" dirty="0" smtClean="0"/>
              <a:t>a</a:t>
            </a:r>
            <a:r>
              <a:rPr lang="en-US" dirty="0" smtClean="0"/>
              <a:t>, waits on lock </a:t>
            </a:r>
            <a:r>
              <a:rPr lang="en-US" i="1" dirty="0" smtClean="0"/>
              <a:t>b</a:t>
            </a:r>
            <a:endParaRPr lang="en-US" dirty="0" smtClean="0"/>
          </a:p>
          <a:p>
            <a:pPr lvl="1"/>
            <a:r>
              <a:rPr lang="en-US" dirty="0" smtClean="0"/>
              <a:t>Thread 2 holds lock </a:t>
            </a:r>
            <a:r>
              <a:rPr lang="en-US" i="1" dirty="0" smtClean="0"/>
              <a:t>b</a:t>
            </a:r>
            <a:r>
              <a:rPr lang="en-US" dirty="0" smtClean="0"/>
              <a:t>, waits on lock </a:t>
            </a:r>
            <a:r>
              <a:rPr lang="en-US" i="1" dirty="0" smtClean="0"/>
              <a:t>a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28169"/>
              </p:ext>
            </p:extLst>
          </p:nvPr>
        </p:nvGraphicFramePr>
        <p:xfrm>
          <a:off x="308415" y="2011865"/>
          <a:ext cx="2365609" cy="335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6327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782374" y="335259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82374" y="441508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62595" y="3316487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962595" y="441508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0108" y="237200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87297" y="237200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29114" y="5247261"/>
            <a:ext cx="1276350" cy="54930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A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6605589" y="5247261"/>
            <a:ext cx="1276350" cy="54930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B</a:t>
            </a:r>
            <a:endParaRPr lang="en-US" sz="2000" dirty="0"/>
          </a:p>
        </p:txBody>
      </p:sp>
      <p:cxnSp>
        <p:nvCxnSpPr>
          <p:cNvPr id="15" name="Elbow Connector 14"/>
          <p:cNvCxnSpPr>
            <a:stCxn id="12" idx="2"/>
            <a:endCxn id="13" idx="2"/>
          </p:cNvCxnSpPr>
          <p:nvPr/>
        </p:nvCxnSpPr>
        <p:spPr>
          <a:xfrm rot="16200000" flipH="1">
            <a:off x="6105526" y="4658324"/>
            <a:ext cx="12700" cy="2276475"/>
          </a:xfrm>
          <a:prstGeom prst="bentConnector3">
            <a:avLst>
              <a:gd name="adj1" fmla="val 2925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12" idx="0"/>
          </p:cNvCxnSpPr>
          <p:nvPr/>
        </p:nvCxnSpPr>
        <p:spPr>
          <a:xfrm rot="16200000" flipV="1">
            <a:off x="6105527" y="4109023"/>
            <a:ext cx="12700" cy="2276475"/>
          </a:xfrm>
          <a:prstGeom prst="bentConnector3">
            <a:avLst>
              <a:gd name="adj1" fmla="val 2999969"/>
            </a:avLst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3088" y="4398533"/>
            <a:ext cx="1013611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87" y="6260645"/>
            <a:ext cx="1013612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8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circular waiting can be prevented, no deadlocks can occur</a:t>
            </a:r>
          </a:p>
          <a:p>
            <a:r>
              <a:rPr lang="en-US" dirty="0" smtClean="0"/>
              <a:t>Technique to prevent circles: </a:t>
            </a:r>
            <a:r>
              <a:rPr lang="en-US" dirty="0" smtClean="0">
                <a:solidFill>
                  <a:schemeClr val="accent1"/>
                </a:solidFill>
              </a:rPr>
              <a:t>lock ranking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Locate all locks in the program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Number the locks in the order (rank) they should be acquired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assertions that trigger if a lock is acquired out-of-order</a:t>
            </a:r>
          </a:p>
          <a:p>
            <a:pPr marL="571500" indent="-514350"/>
            <a:r>
              <a:rPr lang="en-US" dirty="0" smtClean="0"/>
              <a:t>No automated way of doing this analysis</a:t>
            </a:r>
          </a:p>
          <a:p>
            <a:pPr marL="971550" lvl="1" indent="-514350"/>
            <a:r>
              <a:rPr lang="en-US" dirty="0" smtClean="0"/>
              <a:t>Requires careful programming by the developer(s)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Ranking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6212"/>
            <a:ext cx="8229600" cy="2447925"/>
          </a:xfrm>
        </p:spPr>
        <p:txBody>
          <a:bodyPr/>
          <a:lstStyle/>
          <a:p>
            <a:r>
              <a:rPr lang="en-US" dirty="0" smtClean="0"/>
              <a:t>Rank the locks</a:t>
            </a:r>
          </a:p>
          <a:p>
            <a:r>
              <a:rPr lang="en-US" dirty="0" smtClean="0"/>
              <a:t>Add assertions to enforce rank ordering</a:t>
            </a:r>
          </a:p>
          <a:p>
            <a:r>
              <a:rPr lang="en-US" dirty="0" smtClean="0"/>
              <a:t>In this case, Thread 2 assertion will fail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185678"/>
              </p:ext>
            </p:extLst>
          </p:nvPr>
        </p:nvGraphicFramePr>
        <p:xfrm>
          <a:off x="752474" y="1414463"/>
          <a:ext cx="7358063" cy="226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68"/>
                <a:gridCol w="2812215"/>
                <a:gridCol w="2687980"/>
              </a:tblGrid>
              <a:tr h="226695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#1: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b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#2: </a:t>
                      </a:r>
                      <a:r>
                        <a:rPr lang="en-US" sz="1600" b="0" baseline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 B </a:t>
                      </a:r>
                      <a:endParaRPr lang="en-US" sz="1600" b="0" dirty="0">
                        <a:solidFill>
                          <a:srgbClr val="3C4B5E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 1</a:t>
                      </a:r>
                    </a:p>
                    <a:p>
                      <a:endParaRPr lang="en-US" sz="1600" b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assert(</a:t>
                      </a:r>
                      <a:r>
                        <a:rPr lang="en-US" sz="1600" b="0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islocked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(A))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do something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</a:t>
                      </a: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 2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endParaRPr lang="en-US" sz="1600" b="0" baseline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assert(</a:t>
                      </a:r>
                      <a:r>
                        <a:rPr lang="en-US" sz="1600" b="0" baseline="0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islocked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(A))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 do something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vs.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execution on a single-core system: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execution on a dual-core system: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1504" y="2575670"/>
            <a:ext cx="9917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 1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51205"/>
              </p:ext>
            </p:extLst>
          </p:nvPr>
        </p:nvGraphicFramePr>
        <p:xfrm>
          <a:off x="2534399" y="2621412"/>
          <a:ext cx="46726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12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546673" y="3228013"/>
            <a:ext cx="46396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63984" y="3306610"/>
            <a:ext cx="80502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92081" y="5644954"/>
            <a:ext cx="9917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 2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91855"/>
              </p:ext>
            </p:extLst>
          </p:nvPr>
        </p:nvGraphicFramePr>
        <p:xfrm>
          <a:off x="2624976" y="5690696"/>
          <a:ext cx="46726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12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637250" y="6297297"/>
            <a:ext cx="46396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4561" y="6375894"/>
            <a:ext cx="80502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91935" y="5000727"/>
            <a:ext cx="9917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 1</a:t>
            </a:r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85235"/>
              </p:ext>
            </p:extLst>
          </p:nvPr>
        </p:nvGraphicFramePr>
        <p:xfrm>
          <a:off x="2624830" y="5046469"/>
          <a:ext cx="46726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12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Ranking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8" y="1600200"/>
            <a:ext cx="40719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some cases, it may be impossible to rank order locks, or prevent circular waiting</a:t>
            </a:r>
          </a:p>
          <a:p>
            <a:r>
              <a:rPr lang="en-US" dirty="0" smtClean="0"/>
              <a:t>In these cases, eliminate the </a:t>
            </a:r>
            <a:r>
              <a:rPr lang="en-US" dirty="0" smtClean="0">
                <a:solidFill>
                  <a:schemeClr val="accent1"/>
                </a:solidFill>
              </a:rPr>
              <a:t>hold and wait </a:t>
            </a:r>
            <a:r>
              <a:rPr lang="en-US" dirty="0" smtClean="0"/>
              <a:t>condition using </a:t>
            </a:r>
            <a:r>
              <a:rPr lang="en-US" dirty="0" err="1" smtClean="0">
                <a:solidFill>
                  <a:schemeClr val="accent1"/>
                </a:solidFill>
              </a:rPr>
              <a:t>trylock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0863" y="6561249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7852" y="1787907"/>
            <a:ext cx="4042653" cy="954107"/>
          </a:xfrm>
          <a:prstGeom prst="rect">
            <a:avLst/>
          </a:prstGeom>
          <a:noFill/>
          <a:ln>
            <a:solidFill>
              <a:srgbClr val="3C4B5E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class </a:t>
            </a:r>
            <a:r>
              <a:rPr lang="en-US" sz="1400" dirty="0" err="1" smtClean="0">
                <a:latin typeface="Courier New"/>
                <a:cs typeface="Courier New"/>
              </a:rPr>
              <a:t>SafeList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method append(</a:t>
            </a:r>
            <a:r>
              <a:rPr lang="en-US" sz="1400" dirty="0" err="1" smtClean="0">
                <a:latin typeface="Courier New"/>
                <a:cs typeface="Courier New"/>
              </a:rPr>
              <a:t>SafeList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more_items</a:t>
            </a:r>
            <a:r>
              <a:rPr lang="en-US" sz="1400" dirty="0" smtClean="0">
                <a:latin typeface="Courier New"/>
                <a:cs typeface="Courier New"/>
              </a:rPr>
              <a:t>){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lock(</a:t>
            </a:r>
            <a:r>
              <a:rPr lang="en-US" sz="1400" dirty="0">
                <a:latin typeface="Courier New"/>
                <a:cs typeface="Courier New"/>
              </a:rPr>
              <a:t>self)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lock(</a:t>
            </a:r>
            <a:r>
              <a:rPr lang="en-US" sz="1400" dirty="0" err="1">
                <a:latin typeface="Courier New"/>
                <a:cs typeface="Courier New"/>
              </a:rPr>
              <a:t>more_items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7852" y="1381081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 Thread Safe List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67852" y="3267031"/>
            <a:ext cx="2300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Safelist</a:t>
            </a:r>
            <a:r>
              <a:rPr lang="en-US" dirty="0" smtClean="0"/>
              <a:t> A, B</a:t>
            </a:r>
          </a:p>
          <a:p>
            <a:r>
              <a:rPr lang="en-US" dirty="0" smtClean="0"/>
              <a:t>Thread 1: </a:t>
            </a:r>
            <a:r>
              <a:rPr lang="en-US" dirty="0" err="1" smtClean="0"/>
              <a:t>A.append</a:t>
            </a:r>
            <a:r>
              <a:rPr lang="en-US" dirty="0" smtClean="0"/>
              <a:t>(B)</a:t>
            </a:r>
          </a:p>
          <a:p>
            <a:r>
              <a:rPr lang="en-US" dirty="0" smtClean="0"/>
              <a:t>Thread 2: </a:t>
            </a:r>
            <a:r>
              <a:rPr lang="en-US" dirty="0" err="1" smtClean="0"/>
              <a:t>B.append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7852" y="2971756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67852" y="4438606"/>
            <a:ext cx="376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 Replace lock() with </a:t>
            </a:r>
            <a:r>
              <a:rPr lang="en-US" b="1" dirty="0" err="1" smtClean="0"/>
              <a:t>trylock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367852" y="4818381"/>
            <a:ext cx="4666611" cy="1815882"/>
          </a:xfrm>
          <a:prstGeom prst="rect">
            <a:avLst/>
          </a:prstGeom>
          <a:noFill/>
          <a:ln>
            <a:solidFill>
              <a:srgbClr val="3C4B5E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method append(</a:t>
            </a:r>
            <a:r>
              <a:rPr lang="en-US" sz="1400" dirty="0" err="1" smtClean="0">
                <a:latin typeface="Courier New"/>
                <a:cs typeface="Courier New"/>
              </a:rPr>
              <a:t>SafeList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more_items</a:t>
            </a:r>
            <a:r>
              <a:rPr lang="en-US" sz="1400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while (true) {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lock(</a:t>
            </a:r>
            <a:r>
              <a:rPr lang="en-US" sz="1400" dirty="0">
                <a:latin typeface="Courier New"/>
                <a:cs typeface="Courier New"/>
              </a:rPr>
              <a:t>self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if (</a:t>
            </a:r>
            <a:r>
              <a:rPr lang="en-US" sz="1400" dirty="0" err="1" smtClean="0">
                <a:latin typeface="Courier New"/>
                <a:cs typeface="Courier New"/>
              </a:rPr>
              <a:t>trylock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more_items</a:t>
            </a:r>
            <a:r>
              <a:rPr lang="en-US" sz="1400" dirty="0" smtClean="0">
                <a:latin typeface="Courier New"/>
                <a:cs typeface="Courier New"/>
              </a:rPr>
              <a:t>) == </a:t>
            </a:r>
            <a:r>
              <a:rPr lang="en-US" sz="1400" dirty="0" err="1" smtClean="0">
                <a:latin typeface="Courier New"/>
                <a:cs typeface="Courier New"/>
              </a:rPr>
              <a:t>locked_OK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break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unlock(self)</a:t>
            </a:r>
          </a:p>
          <a:p>
            <a:pPr marL="4763" lvl="1"/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}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// now both lists are safely locked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43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Parallelism</a:t>
            </a:r>
          </a:p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Synchronization Basics</a:t>
            </a:r>
          </a:p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Locks and Deadlock</a:t>
            </a:r>
          </a:p>
          <a:p>
            <a:r>
              <a:rPr lang="en-US" sz="4400" dirty="0" smtClean="0"/>
              <a:t>Lock-Free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 (locking) solves many issues in concurrent/parallel applications</a:t>
            </a:r>
          </a:p>
          <a:p>
            <a:pPr lvl="1"/>
            <a:r>
              <a:rPr lang="en-US" dirty="0" smtClean="0"/>
              <a:t>Simple, widely available in APIs</a:t>
            </a:r>
          </a:p>
          <a:p>
            <a:pPr lvl="1"/>
            <a:r>
              <a:rPr lang="en-US" dirty="0" smtClean="0"/>
              <a:t>(Relatively) straightforward to reason about</a:t>
            </a:r>
          </a:p>
          <a:p>
            <a:r>
              <a:rPr lang="en-US" dirty="0" smtClean="0"/>
              <a:t>However, locks have drawbacks</a:t>
            </a:r>
          </a:p>
          <a:p>
            <a:pPr lvl="1"/>
            <a:r>
              <a:rPr lang="en-US" dirty="0" smtClean="0"/>
              <a:t>Priority inversion and deadlock only exist because of locks</a:t>
            </a:r>
          </a:p>
          <a:p>
            <a:pPr lvl="1"/>
            <a:r>
              <a:rPr lang="en-US" dirty="0" smtClean="0"/>
              <a:t>Locks reduce parallelism, thus hinder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 possible to build data structures that are thread-safe without locks?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YES</a:t>
            </a:r>
            <a:endParaRPr lang="en-US" dirty="0" smtClean="0"/>
          </a:p>
          <a:p>
            <a:r>
              <a:rPr lang="en-US" dirty="0" smtClean="0"/>
              <a:t>Lock-free data structures</a:t>
            </a:r>
          </a:p>
          <a:p>
            <a:pPr lvl="1"/>
            <a:r>
              <a:rPr lang="en-US" dirty="0" smtClean="0"/>
              <a:t>Include no locks, but are thread safe</a:t>
            </a:r>
          </a:p>
          <a:p>
            <a:pPr lvl="1"/>
            <a:r>
              <a:rPr lang="en-US" dirty="0" smtClean="0"/>
              <a:t>However, may introduce starvation</a:t>
            </a:r>
          </a:p>
          <a:p>
            <a:pPr lvl="2"/>
            <a:r>
              <a:rPr lang="en-US" dirty="0" smtClean="0"/>
              <a:t>Due to retry loops (example in a few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Wait-Free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0113"/>
          </a:xfrm>
        </p:spPr>
        <p:txBody>
          <a:bodyPr>
            <a:normAutofit/>
          </a:bodyPr>
          <a:lstStyle/>
          <a:p>
            <a:r>
              <a:rPr lang="en-US" dirty="0"/>
              <a:t>Wait-free data structures</a:t>
            </a:r>
          </a:p>
          <a:p>
            <a:pPr lvl="1"/>
            <a:r>
              <a:rPr lang="en-US" dirty="0"/>
              <a:t>Include no locks, are thread safe, and avoid </a:t>
            </a:r>
            <a:r>
              <a:rPr lang="en-US" dirty="0" smtClean="0"/>
              <a:t>starvation</a:t>
            </a:r>
          </a:p>
          <a:p>
            <a:pPr lvl="1"/>
            <a:r>
              <a:rPr lang="en-US" dirty="0" smtClean="0"/>
              <a:t>Wait-free implies lock-free</a:t>
            </a:r>
          </a:p>
          <a:p>
            <a:pPr lvl="2"/>
            <a:r>
              <a:rPr lang="en-US" dirty="0" smtClean="0"/>
              <a:t>Wait-free is much stronger than lock-free</a:t>
            </a:r>
          </a:p>
          <a:p>
            <a:r>
              <a:rPr lang="en-US" dirty="0" smtClean="0"/>
              <a:t>Wait-free structures are </a:t>
            </a:r>
            <a:r>
              <a:rPr lang="en-US" b="1" u="sng" dirty="0" smtClean="0"/>
              <a:t>very</a:t>
            </a:r>
            <a:r>
              <a:rPr lang="en-US" dirty="0" smtClean="0"/>
              <a:t> hard to implement</a:t>
            </a:r>
          </a:p>
          <a:p>
            <a:pPr lvl="1"/>
            <a:r>
              <a:rPr lang="en-US" dirty="0" smtClean="0"/>
              <a:t>Impossible to implement for many data structures</a:t>
            </a:r>
          </a:p>
          <a:p>
            <a:pPr lvl="1"/>
            <a:r>
              <a:rPr lang="en-US" dirty="0" smtClean="0"/>
              <a:t>Often restricted to a fixed number of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Going Lock-Free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600200"/>
            <a:ext cx="8724900" cy="4525963"/>
          </a:xfrm>
        </p:spPr>
        <p:txBody>
          <a:bodyPr/>
          <a:lstStyle/>
          <a:p>
            <a:r>
              <a:rPr lang="en-US" dirty="0" smtClean="0"/>
              <a:t>Potentially much more </a:t>
            </a:r>
            <a:r>
              <a:rPr lang="en-US" dirty="0" err="1" smtClean="0"/>
              <a:t>performant</a:t>
            </a:r>
            <a:r>
              <a:rPr lang="en-US" dirty="0" smtClean="0"/>
              <a:t> than locking</a:t>
            </a:r>
          </a:p>
          <a:p>
            <a:pPr lvl="1"/>
            <a:r>
              <a:rPr lang="en-US" dirty="0" smtClean="0"/>
              <a:t>Locks necessitate waits, context switching, CPU stalls, etc…</a:t>
            </a:r>
          </a:p>
          <a:p>
            <a:r>
              <a:rPr lang="en-US" dirty="0" smtClean="0"/>
              <a:t>Immune to thread killing</a:t>
            </a:r>
          </a:p>
          <a:p>
            <a:pPr lvl="1"/>
            <a:r>
              <a:rPr lang="en-US" dirty="0" smtClean="0"/>
              <a:t>If a thread dies while holding a lock, you are screwed</a:t>
            </a:r>
          </a:p>
          <a:p>
            <a:r>
              <a:rPr lang="en-US" dirty="0" smtClean="0"/>
              <a:t>Immune to deadlock and priority inversion</a:t>
            </a:r>
          </a:p>
          <a:p>
            <a:pPr lvl="1"/>
            <a:r>
              <a:rPr lang="en-US" dirty="0" smtClean="0"/>
              <a:t>You can’t deadlock/invert when you have no locks :)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to Going Lock-Free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few standard libraries/APIs implement these data structures</a:t>
            </a:r>
          </a:p>
          <a:p>
            <a:pPr lvl="1"/>
            <a:r>
              <a:rPr lang="en-US" dirty="0" smtClean="0"/>
              <a:t>Implementations are often platform-dependent</a:t>
            </a:r>
          </a:p>
          <a:p>
            <a:pPr lvl="1"/>
            <a:r>
              <a:rPr lang="en-US" dirty="0" smtClean="0"/>
              <a:t>Rely on low-level assembly instructions</a:t>
            </a:r>
          </a:p>
          <a:p>
            <a:pPr lvl="1"/>
            <a:r>
              <a:rPr lang="en-US" dirty="0" smtClean="0"/>
              <a:t>Many structures are very new, not widely known</a:t>
            </a:r>
          </a:p>
          <a:p>
            <a:r>
              <a:rPr lang="en-US" dirty="0" smtClean="0"/>
              <a:t>Not all data structures can be made lock-free</a:t>
            </a:r>
          </a:p>
          <a:p>
            <a:pPr lvl="1"/>
            <a:r>
              <a:rPr lang="en-US" dirty="0" smtClean="0"/>
              <a:t>For many years, nobody could figure out how to make a lock-free doubly linked list</a:t>
            </a:r>
            <a:endParaRPr lang="en-US" dirty="0"/>
          </a:p>
          <a:p>
            <a:r>
              <a:rPr lang="en-US" dirty="0" smtClean="0"/>
              <a:t>Buyer beware if implementing yourself</a:t>
            </a:r>
          </a:p>
          <a:p>
            <a:pPr lvl="1"/>
            <a:r>
              <a:rPr lang="en-US" dirty="0" smtClean="0"/>
              <a:t>Very difficult to get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03188"/>
            <a:ext cx="84486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Lock-free Queue Example: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918491"/>
            <a:ext cx="6596063" cy="3577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last-&gt;next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Node(t);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last = last-&gt;next;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garbage collect </a:t>
            </a:r>
            <a:r>
              <a:rPr lang="en-US" sz="16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dequeued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nodes</a:t>
            </a: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(first != divider)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Node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first = first-&gt;next;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4548" y="1231096"/>
            <a:ext cx="3219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pointers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last;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divider;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lock_free_queue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the dummy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first = last = divider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new Node(0);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049" y="120015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one reader, one writer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56161" y="6135937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83515" y="5212012"/>
            <a:ext cx="955010" cy="56197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62563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8525" y="5492999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48225" y="5492999"/>
            <a:ext cx="41433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54" idx="2"/>
          </p:cNvCxnSpPr>
          <p:nvPr/>
        </p:nvCxnSpPr>
        <p:spPr>
          <a:xfrm flipV="1">
            <a:off x="1584786" y="5774577"/>
            <a:ext cx="0" cy="36136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24588" y="5492409"/>
            <a:ext cx="452438" cy="118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0"/>
            <a:endCxn id="13" idx="2"/>
          </p:cNvCxnSpPr>
          <p:nvPr/>
        </p:nvCxnSpPr>
        <p:spPr>
          <a:xfrm flipV="1">
            <a:off x="5743576" y="5773987"/>
            <a:ext cx="0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14951" y="6136002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483515" y="6135936"/>
            <a:ext cx="95501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4" idx="3"/>
          </p:cNvCxnSpPr>
          <p:nvPr/>
        </p:nvCxnSpPr>
        <p:spPr>
          <a:xfrm flipV="1">
            <a:off x="2065798" y="5492999"/>
            <a:ext cx="410702" cy="5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03773" y="521260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5" idx="0"/>
            <a:endCxn id="54" idx="2"/>
          </p:cNvCxnSpPr>
          <p:nvPr/>
        </p:nvCxnSpPr>
        <p:spPr>
          <a:xfrm flipH="1" flipV="1">
            <a:off x="1584786" y="5774577"/>
            <a:ext cx="1376234" cy="3613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0"/>
            <a:endCxn id="54" idx="2"/>
          </p:cNvCxnSpPr>
          <p:nvPr/>
        </p:nvCxnSpPr>
        <p:spPr>
          <a:xfrm flipH="1" flipV="1">
            <a:off x="1584786" y="5774577"/>
            <a:ext cx="4158790" cy="3614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0"/>
            <a:endCxn id="11" idx="2"/>
          </p:cNvCxnSpPr>
          <p:nvPr/>
        </p:nvCxnSpPr>
        <p:spPr>
          <a:xfrm flipH="1" flipV="1">
            <a:off x="2961020" y="5773987"/>
            <a:ext cx="2782556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12" idx="2"/>
          </p:cNvCxnSpPr>
          <p:nvPr/>
        </p:nvCxnSpPr>
        <p:spPr>
          <a:xfrm flipH="1" flipV="1">
            <a:off x="4367213" y="5773987"/>
            <a:ext cx="1376363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0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03188"/>
            <a:ext cx="84486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Lock-free Queue Example: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918491"/>
            <a:ext cx="6596063" cy="3577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(divider != last)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= divider-&gt;next-&gt;value;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divider = divider-&gt;next;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4548" y="1231096"/>
            <a:ext cx="3219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pointers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last;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divider;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lock_free_queue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the dummy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first = last = divider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new Node(0);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049" y="120015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one reader, one writer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56161" y="6135937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83515" y="5212012"/>
            <a:ext cx="955010" cy="56197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62563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8525" y="5492999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48225" y="5492999"/>
            <a:ext cx="41433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54" idx="2"/>
          </p:cNvCxnSpPr>
          <p:nvPr/>
        </p:nvCxnSpPr>
        <p:spPr>
          <a:xfrm flipV="1">
            <a:off x="1584786" y="5774577"/>
            <a:ext cx="0" cy="36136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24588" y="5492409"/>
            <a:ext cx="452438" cy="118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0"/>
            <a:endCxn id="13" idx="2"/>
          </p:cNvCxnSpPr>
          <p:nvPr/>
        </p:nvCxnSpPr>
        <p:spPr>
          <a:xfrm flipV="1">
            <a:off x="5743576" y="5773987"/>
            <a:ext cx="0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14951" y="6136002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483515" y="6135936"/>
            <a:ext cx="95501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4" idx="3"/>
          </p:cNvCxnSpPr>
          <p:nvPr/>
        </p:nvCxnSpPr>
        <p:spPr>
          <a:xfrm flipV="1">
            <a:off x="2065798" y="5492999"/>
            <a:ext cx="410702" cy="5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03773" y="521260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0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35" idx="0"/>
            <a:endCxn id="54" idx="2"/>
          </p:cNvCxnSpPr>
          <p:nvPr/>
        </p:nvCxnSpPr>
        <p:spPr>
          <a:xfrm flipH="1" flipV="1">
            <a:off x="1584786" y="5774577"/>
            <a:ext cx="1376234" cy="3613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5" idx="0"/>
            <a:endCxn id="11" idx="2"/>
          </p:cNvCxnSpPr>
          <p:nvPr/>
        </p:nvCxnSpPr>
        <p:spPr>
          <a:xfrm flipV="1">
            <a:off x="2961020" y="5773987"/>
            <a:ext cx="0" cy="3619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03188"/>
            <a:ext cx="84486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Lock-free Queue Example: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918491"/>
            <a:ext cx="6596063" cy="3577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last-&gt;next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Node(t);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last = last-&gt;next;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garbage collect </a:t>
            </a:r>
            <a:r>
              <a:rPr lang="en-US" sz="16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dequeued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nodes</a:t>
            </a: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(first != divider)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Node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first = first-&gt;next;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4548" y="1231096"/>
            <a:ext cx="3219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pointers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last;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divider;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lock_free_queue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the dummy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first = last = divider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new Node(0);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049" y="120015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one reader, one writer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56161" y="6135937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83515" y="5212012"/>
            <a:ext cx="955010" cy="56197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62563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8525" y="5492999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48225" y="5492999"/>
            <a:ext cx="41433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54" idx="2"/>
          </p:cNvCxnSpPr>
          <p:nvPr/>
        </p:nvCxnSpPr>
        <p:spPr>
          <a:xfrm flipV="1">
            <a:off x="1584786" y="5774577"/>
            <a:ext cx="0" cy="36136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24588" y="5492409"/>
            <a:ext cx="452438" cy="118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0"/>
            <a:endCxn id="13" idx="2"/>
          </p:cNvCxnSpPr>
          <p:nvPr/>
        </p:nvCxnSpPr>
        <p:spPr>
          <a:xfrm flipV="1">
            <a:off x="5743576" y="5773987"/>
            <a:ext cx="0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14951" y="6136002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483515" y="6135936"/>
            <a:ext cx="95501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4" idx="3"/>
          </p:cNvCxnSpPr>
          <p:nvPr/>
        </p:nvCxnSpPr>
        <p:spPr>
          <a:xfrm flipV="1">
            <a:off x="2065798" y="5492999"/>
            <a:ext cx="410702" cy="5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03773" y="521260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5" idx="0"/>
            <a:endCxn id="11" idx="2"/>
          </p:cNvCxnSpPr>
          <p:nvPr/>
        </p:nvCxnSpPr>
        <p:spPr>
          <a:xfrm flipV="1">
            <a:off x="2961020" y="5773987"/>
            <a:ext cx="0" cy="3619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26" idx="2"/>
          </p:cNvCxnSpPr>
          <p:nvPr/>
        </p:nvCxnSpPr>
        <p:spPr>
          <a:xfrm flipV="1">
            <a:off x="5743576" y="5769558"/>
            <a:ext cx="1415307" cy="36644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77870" y="5207583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639895" y="5487980"/>
            <a:ext cx="452438" cy="118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11" idx="2"/>
          </p:cNvCxnSpPr>
          <p:nvPr/>
        </p:nvCxnSpPr>
        <p:spPr>
          <a:xfrm flipV="1">
            <a:off x="1584786" y="5773987"/>
            <a:ext cx="1376234" cy="36195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1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7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parallelism</a:t>
            </a:r>
          </a:p>
          <a:p>
            <a:pPr lvl="1"/>
            <a:r>
              <a:rPr lang="en-US" b="1" dirty="0" smtClean="0"/>
              <a:t>Same task </a:t>
            </a:r>
            <a:r>
              <a:rPr lang="en-US" dirty="0" smtClean="0"/>
              <a:t>executes on many cores</a:t>
            </a:r>
          </a:p>
          <a:p>
            <a:pPr lvl="1"/>
            <a:r>
              <a:rPr lang="en-US" b="1" dirty="0" smtClean="0"/>
              <a:t>Different data</a:t>
            </a:r>
            <a:r>
              <a:rPr lang="en-US" dirty="0" smtClean="0"/>
              <a:t> given to each task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Task parallelism</a:t>
            </a:r>
          </a:p>
          <a:p>
            <a:pPr lvl="1"/>
            <a:r>
              <a:rPr lang="en-US" b="1" dirty="0" smtClean="0"/>
              <a:t>Different tasks </a:t>
            </a:r>
            <a:r>
              <a:rPr lang="en-US" dirty="0" smtClean="0"/>
              <a:t>execute on each core</a:t>
            </a:r>
          </a:p>
          <a:p>
            <a:pPr lvl="1"/>
            <a:r>
              <a:rPr lang="en-US" dirty="0" smtClean="0"/>
              <a:t>Example: any high-end videogame</a:t>
            </a:r>
          </a:p>
          <a:p>
            <a:pPr lvl="2"/>
            <a:r>
              <a:rPr lang="en-US" dirty="0" smtClean="0"/>
              <a:t>1 thread handles game AI</a:t>
            </a:r>
          </a:p>
          <a:p>
            <a:pPr lvl="2"/>
            <a:r>
              <a:rPr lang="en-US" dirty="0" smtClean="0"/>
              <a:t>1 thread handles physics</a:t>
            </a:r>
          </a:p>
          <a:p>
            <a:pPr lvl="2"/>
            <a:r>
              <a:rPr lang="en-US" dirty="0" smtClean="0"/>
              <a:t>1 thread handles sound effects</a:t>
            </a:r>
          </a:p>
          <a:p>
            <a:pPr lvl="2"/>
            <a:r>
              <a:rPr lang="en-US" dirty="0" smtClean="0"/>
              <a:t>1+ threads handle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519238"/>
            <a:ext cx="8591549" cy="49244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enqueue</a:t>
            </a:r>
            <a:r>
              <a:rPr lang="en-US" dirty="0" smtClean="0"/>
              <a:t> thread and </a:t>
            </a:r>
            <a:r>
              <a:rPr lang="en-US" dirty="0" err="1" smtClean="0"/>
              <a:t>dequeue</a:t>
            </a:r>
            <a:r>
              <a:rPr lang="en-US" dirty="0" smtClean="0"/>
              <a:t> thread write different pointers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: last, last-&gt;next, first, first-&gt;next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: divider, divider-&gt;next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operations are independent of </a:t>
            </a:r>
            <a:r>
              <a:rPr lang="en-US" dirty="0" err="1" smtClean="0"/>
              <a:t>dequeue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If these pointers overlap, then no work needs to be done</a:t>
            </a:r>
          </a:p>
          <a:p>
            <a:r>
              <a:rPr lang="en-US" dirty="0" smtClean="0"/>
              <a:t>The queue always has &gt;1 nodes (starting with the dummy node)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Lock-Free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0113" cy="49482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Many lock-free data structures can be built using compare and swap (CAS)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(*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*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true; }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This can be done atomically on x86 using the </a:t>
            </a:r>
            <a:r>
              <a:rPr lang="en-US" dirty="0" err="1" smtClean="0">
                <a:solidFill>
                  <a:schemeClr val="accent1"/>
                </a:solidFill>
              </a:rPr>
              <a:t>cmpxchg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instruction</a:t>
            </a:r>
          </a:p>
          <a:p>
            <a:r>
              <a:rPr lang="en-US" dirty="0" smtClean="0"/>
              <a:t>Many compilers have built in atomic swap functions</a:t>
            </a:r>
          </a:p>
          <a:p>
            <a:pPr lvl="1"/>
            <a:r>
              <a:rPr lang="en-US" dirty="0" smtClean="0"/>
              <a:t>GCC: </a:t>
            </a:r>
            <a:r>
              <a:rPr lang="en-US" b="1" dirty="0"/>
              <a:t>__</a:t>
            </a:r>
            <a:r>
              <a:rPr lang="en-US" b="1" dirty="0" err="1"/>
              <a:t>sync_bool_compare_and_swap</a:t>
            </a:r>
            <a:r>
              <a:rPr lang="en-US" b="1" dirty="0"/>
              <a:t>(</a:t>
            </a:r>
            <a:r>
              <a:rPr lang="en-US" b="1" dirty="0" err="1"/>
              <a:t>ptr</a:t>
            </a:r>
            <a:r>
              <a:rPr lang="en-US" b="1" dirty="0"/>
              <a:t>, </a:t>
            </a:r>
            <a:r>
              <a:rPr lang="en-US" b="1" dirty="0" err="1"/>
              <a:t>oldval</a:t>
            </a:r>
            <a:r>
              <a:rPr lang="en-US" b="1" dirty="0"/>
              <a:t>, </a:t>
            </a:r>
            <a:r>
              <a:rPr lang="en-US" b="1" dirty="0" err="1"/>
              <a:t>newval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MSVC: </a:t>
            </a:r>
            <a:r>
              <a:rPr lang="en-US" b="1" dirty="0" err="1" smtClean="0"/>
              <a:t>InterlockedCompareExchange</a:t>
            </a:r>
            <a:r>
              <a:rPr lang="en-US" b="1" dirty="0" smtClean="0"/>
              <a:t>(</a:t>
            </a:r>
            <a:r>
              <a:rPr lang="en-US" b="1" dirty="0" err="1" smtClean="0"/>
              <a:t>ptr,oldval,newval</a:t>
            </a:r>
            <a:r>
              <a:rPr lang="en-US" b="1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1143000"/>
          </a:xfrm>
        </p:spPr>
        <p:txBody>
          <a:bodyPr/>
          <a:lstStyle/>
          <a:p>
            <a:r>
              <a:rPr lang="en-US" dirty="0" smtClean="0"/>
              <a:t>Lock-free Stack Example: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1825633"/>
            <a:ext cx="5557838" cy="19487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node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Node(t);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node-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(&amp;head, node-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next, node));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823" y="1892055"/>
            <a:ext cx="30146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Root of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6263" y="4872149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67237" y="4872149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48362" y="4872146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58062" y="4872147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5529262" y="5153134"/>
            <a:ext cx="419100" cy="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6910387" y="5153134"/>
            <a:ext cx="447675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1433513" y="5153137"/>
            <a:ext cx="313372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447925" y="5448411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Node 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  <a:endCxn id="7" idx="1"/>
          </p:cNvCxnSpPr>
          <p:nvPr/>
        </p:nvCxnSpPr>
        <p:spPr>
          <a:xfrm flipV="1">
            <a:off x="3409950" y="5153137"/>
            <a:ext cx="1157287" cy="57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7" idx="1"/>
          </p:cNvCxnSpPr>
          <p:nvPr/>
        </p:nvCxnSpPr>
        <p:spPr>
          <a:xfrm>
            <a:off x="1433513" y="5153137"/>
            <a:ext cx="1014412" cy="57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400049" y="110490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any number of readers and writers</a:t>
            </a:r>
          </a:p>
        </p:txBody>
      </p:sp>
    </p:spTree>
    <p:extLst>
      <p:ext uri="{BB962C8B-B14F-4D97-AF65-F5344CB8AC3E}">
        <p14:creationId xmlns:p14="http://schemas.microsoft.com/office/powerpoint/2010/main" val="18515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1143000"/>
          </a:xfrm>
        </p:spPr>
        <p:txBody>
          <a:bodyPr/>
          <a:lstStyle/>
          <a:p>
            <a:r>
              <a:rPr lang="en-US" dirty="0" smtClean="0"/>
              <a:t>Lock-free Stack Example: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1825633"/>
            <a:ext cx="5557838" cy="19487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node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Node(t);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node-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(&amp;head, node-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next, node));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823" y="1892055"/>
            <a:ext cx="30146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Root of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00049" y="110490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any number of readers and writers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6263" y="4872149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67237" y="4872149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48362" y="4872146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58062" y="4872147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5529262" y="5153134"/>
            <a:ext cx="419100" cy="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6910387" y="5153134"/>
            <a:ext cx="447675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1433513" y="5153137"/>
            <a:ext cx="313372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124200" y="4317318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Node 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90700" y="5455555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Node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2752725" y="5160281"/>
            <a:ext cx="1814512" cy="57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1"/>
          </p:cNvCxnSpPr>
          <p:nvPr/>
        </p:nvCxnSpPr>
        <p:spPr>
          <a:xfrm flipV="1">
            <a:off x="1433513" y="4598306"/>
            <a:ext cx="1690687" cy="5619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</p:cNvCxnSpPr>
          <p:nvPr/>
        </p:nvCxnSpPr>
        <p:spPr>
          <a:xfrm>
            <a:off x="4086225" y="4598306"/>
            <a:ext cx="481012" cy="5619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y 31"/>
          <p:cNvSpPr/>
          <p:nvPr/>
        </p:nvSpPr>
        <p:spPr>
          <a:xfrm>
            <a:off x="3333749" y="5193618"/>
            <a:ext cx="542925" cy="54292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8" idx="3"/>
            <a:endCxn id="19" idx="1"/>
          </p:cNvCxnSpPr>
          <p:nvPr/>
        </p:nvCxnSpPr>
        <p:spPr>
          <a:xfrm flipV="1">
            <a:off x="2752725" y="4598306"/>
            <a:ext cx="371475" cy="113823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1433513" y="5160281"/>
            <a:ext cx="357187" cy="57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9873" y="608523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93373" y="3884957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Thread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07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32" grpId="0" animBg="1"/>
      <p:bldP spid="32" grpId="1" animBg="1"/>
      <p:bldP spid="35" grpId="0"/>
      <p:bldP spid="3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1143000"/>
          </a:xfrm>
        </p:spPr>
        <p:txBody>
          <a:bodyPr/>
          <a:lstStyle/>
          <a:p>
            <a:r>
              <a:rPr lang="en-US" dirty="0" smtClean="0"/>
              <a:t>Lock-free Stack Example: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012"/>
            <a:ext cx="6596063" cy="3577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Node* current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(current)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(&amp;head, current,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current-&gt;next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 = current-&gt;data;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4548" y="1323112"/>
            <a:ext cx="30146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Root of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90650" y="5575765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43299" y="5575765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24424" y="5575765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34124" y="5575765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5324" y="5856752"/>
            <a:ext cx="4191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86449" y="5856752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47900" y="5856752"/>
            <a:ext cx="1295399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7756" y="4892159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urrent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  <a:endCxn id="9" idx="1"/>
          </p:cNvCxnSpPr>
          <p:nvPr/>
        </p:nvCxnSpPr>
        <p:spPr>
          <a:xfrm>
            <a:off x="2751393" y="5076825"/>
            <a:ext cx="791906" cy="7799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</p:cNvCxnSpPr>
          <p:nvPr/>
        </p:nvCxnSpPr>
        <p:spPr>
          <a:xfrm>
            <a:off x="2247900" y="5856753"/>
            <a:ext cx="1776411" cy="739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0" idx="1"/>
          </p:cNvCxnSpPr>
          <p:nvPr/>
        </p:nvCxnSpPr>
        <p:spPr>
          <a:xfrm flipV="1">
            <a:off x="4024311" y="5856753"/>
            <a:ext cx="900113" cy="739310"/>
          </a:xfrm>
          <a:prstGeom prst="bentConnector3">
            <a:avLst>
              <a:gd name="adj1" fmla="val 7645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Looping is the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548688" cy="50149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Lock free data structures often make use of the </a:t>
            </a:r>
            <a:r>
              <a:rPr lang="en-US" dirty="0"/>
              <a:t>retry </a:t>
            </a:r>
            <a:r>
              <a:rPr lang="en-US" dirty="0" smtClean="0"/>
              <a:t>loop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some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a useful operation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Attempt to modify global state if it hasn’t changed (using CAS)</a:t>
            </a:r>
          </a:p>
          <a:p>
            <a:r>
              <a:rPr lang="en-US" dirty="0" smtClean="0"/>
              <a:t>This is similar to a spinlock</a:t>
            </a:r>
          </a:p>
          <a:p>
            <a:pPr lvl="1"/>
            <a:r>
              <a:rPr lang="en-US" dirty="0" smtClean="0"/>
              <a:t>But, the assumption is that wait times will be small</a:t>
            </a:r>
          </a:p>
          <a:p>
            <a:pPr lvl="1"/>
            <a:r>
              <a:rPr lang="en-US" dirty="0" smtClean="0"/>
              <a:t>However, retry loops may introduce starvation</a:t>
            </a:r>
          </a:p>
          <a:p>
            <a:r>
              <a:rPr lang="en-US" dirty="0" smtClean="0"/>
              <a:t>Wait-free data structures remove retry loops</a:t>
            </a:r>
          </a:p>
          <a:p>
            <a:pPr lvl="1"/>
            <a:r>
              <a:rPr lang="en-US" dirty="0" smtClean="0"/>
              <a:t>But are much more complicated to implement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2875"/>
            <a:ext cx="8229600" cy="1143000"/>
          </a:xfrm>
        </p:spPr>
        <p:txBody>
          <a:bodyPr/>
          <a:lstStyle/>
          <a:p>
            <a:r>
              <a:rPr lang="en-US" dirty="0" smtClean="0"/>
              <a:t>Many Reads, Few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4" y="1414490"/>
            <a:ext cx="4500563" cy="4324323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 map (</a:t>
            </a:r>
            <a:r>
              <a:rPr lang="en-US" dirty="0" err="1" smtClean="0"/>
              <a:t>hashtable</a:t>
            </a:r>
            <a:r>
              <a:rPr lang="en-US" dirty="0" smtClean="0"/>
              <a:t>) that is:</a:t>
            </a:r>
          </a:p>
          <a:p>
            <a:pPr lvl="1"/>
            <a:r>
              <a:rPr lang="en-US" dirty="0" smtClean="0"/>
              <a:t>Constantly read by many threads</a:t>
            </a:r>
          </a:p>
          <a:p>
            <a:pPr lvl="1"/>
            <a:r>
              <a:rPr lang="en-US" dirty="0" smtClean="0"/>
              <a:t>Rarely, but occasionally written</a:t>
            </a:r>
          </a:p>
          <a:p>
            <a:r>
              <a:rPr lang="en-US" dirty="0" smtClean="0"/>
              <a:t>How can we make this structure lock free?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9637" y="1572843"/>
            <a:ext cx="44386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map&lt;string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string&gt; map; 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map[k];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string&amp; v) 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lock(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map[k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v;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02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and Swap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6812" y="1296618"/>
            <a:ext cx="69532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map&lt;string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map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map&lt;string, string&gt;(); }</a:t>
            </a:r>
          </a:p>
          <a:p>
            <a:pPr marL="0"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(*map)[k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string&amp; v) 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map&lt;string, string&gt;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map&lt;string, string&gt;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map;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clone the existing map data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map&lt;string, string&gt;(*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)[k] = v;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swap the old map for the new, updated map!</a:t>
            </a: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(&amp;map,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20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problem with the previous code?</a:t>
            </a:r>
            <a:endParaRPr lang="en-US" sz="1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(&amp;map,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 smtClean="0"/>
              <a:t>The old map is not deleted (memory leak)</a:t>
            </a:r>
          </a:p>
          <a:p>
            <a:r>
              <a:rPr lang="en-US" dirty="0" smtClean="0"/>
              <a:t>Does this fix things?</a:t>
            </a:r>
          </a:p>
          <a:p>
            <a:pPr marL="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(&amp;map,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Readers may still be accessing the old map!</a:t>
            </a:r>
          </a:p>
          <a:p>
            <a:pPr lvl="1"/>
            <a:r>
              <a:rPr lang="en-US" dirty="0" smtClean="0"/>
              <a:t>Deleting it will cause nondeterministic behavior</a:t>
            </a:r>
          </a:p>
          <a:p>
            <a:r>
              <a:rPr lang="en-US" dirty="0" smtClean="0"/>
              <a:t>Possible solution: store the </a:t>
            </a:r>
            <a:r>
              <a:rPr lang="en-US" dirty="0" err="1" smtClean="0"/>
              <a:t>old_map</a:t>
            </a:r>
            <a:r>
              <a:rPr lang="en-US" dirty="0" smtClean="0"/>
              <a:t> pointer, delete it after some time has gone by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66824"/>
            <a:ext cx="8229600" cy="55340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Construct for managing memory in lock-free data structures</a:t>
            </a:r>
          </a:p>
          <a:p>
            <a:r>
              <a:rPr lang="en-US" dirty="0" smtClean="0"/>
              <a:t>Straightforward concept:</a:t>
            </a:r>
          </a:p>
          <a:p>
            <a:pPr lvl="1"/>
            <a:r>
              <a:rPr lang="en-US" dirty="0" smtClean="0"/>
              <a:t>Read threads publish hazard pointers that point to any data they are currently reading</a:t>
            </a:r>
          </a:p>
          <a:p>
            <a:pPr lvl="1"/>
            <a:r>
              <a:rPr lang="en-US" dirty="0" smtClean="0"/>
              <a:t>When a write thread wants to delete data:</a:t>
            </a:r>
          </a:p>
          <a:p>
            <a:pPr lvl="2"/>
            <a:r>
              <a:rPr lang="en-US" dirty="0" smtClean="0"/>
              <a:t>If it is not associated with any hazard pointers, delete it</a:t>
            </a:r>
          </a:p>
          <a:p>
            <a:pPr lvl="2"/>
            <a:r>
              <a:rPr lang="en-US" dirty="0" smtClean="0"/>
              <a:t>If it is associated with a hazard pointer, add it to a list</a:t>
            </a:r>
          </a:p>
          <a:p>
            <a:pPr lvl="2"/>
            <a:r>
              <a:rPr lang="en-US" dirty="0" smtClean="0"/>
              <a:t>Periodically go through the list and reevaluate the data</a:t>
            </a:r>
          </a:p>
          <a:p>
            <a:r>
              <a:rPr lang="en-US" dirty="0" smtClean="0"/>
              <a:t>Of course, this is tricky in practice</a:t>
            </a:r>
          </a:p>
          <a:p>
            <a:pPr lvl="1"/>
            <a:r>
              <a:rPr lang="en-US" dirty="0" smtClean="0"/>
              <a:t>You need lock-free structures to: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nable publishing/updating hazard pointers</a:t>
            </a:r>
          </a:p>
          <a:p>
            <a:pPr lvl="2"/>
            <a:r>
              <a:rPr lang="en-US" dirty="0" smtClean="0"/>
              <a:t>Store the list of data blocked by hazards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836" y="1392072"/>
                <a:ext cx="8768686" cy="53635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Upper bound on performance gains from parallelism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f I take a single-threaded task and parallelize it over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CPUs, how much more quickly will my task complete?</a:t>
                </a:r>
              </a:p>
              <a:p>
                <a:r>
                  <a:rPr lang="en-US" dirty="0" smtClean="0"/>
                  <a:t>Definition:</a:t>
                </a:r>
              </a:p>
              <a:p>
                <a:pPr lvl="1"/>
                <a:r>
                  <a:rPr lang="en-US" i="1" dirty="0" smtClean="0"/>
                  <a:t>S</a:t>
                </a:r>
                <a:r>
                  <a:rPr lang="en-US" dirty="0" smtClean="0"/>
                  <a:t> is the fraction of processing time that is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serial </a:t>
                </a:r>
                <a:r>
                  <a:rPr lang="en-US" dirty="0" smtClean="0"/>
                  <a:t>(sequential)</a:t>
                </a:r>
              </a:p>
              <a:p>
                <a:pPr lvl="1"/>
                <a:r>
                  <a:rPr lang="en-US" i="1" dirty="0" smtClean="0"/>
                  <a:t>N </a:t>
                </a:r>
                <a:r>
                  <a:rPr lang="en-US" dirty="0" smtClean="0"/>
                  <a:t>is the number of CPU cores</a:t>
                </a:r>
              </a:p>
              <a:p>
                <a:pPr marL="457200" lvl="1" indent="0" algn="ctr">
                  <a:buNone/>
                </a:pPr>
                <a:r>
                  <a:rPr lang="en-US" sz="3600" b="0" dirty="0" smtClean="0"/>
                  <a:t>Speedup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836" y="1392072"/>
                <a:ext cx="8768686" cy="5363570"/>
              </a:xfrm>
              <a:blipFill rotWithShape="1">
                <a:blip r:embed="rId2"/>
                <a:stretch>
                  <a:fillRect l="-1529" t="-1477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6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Subtle problem that impacts many lock-free algorithms</a:t>
            </a:r>
          </a:p>
          <a:p>
            <a:r>
              <a:rPr lang="en-US" dirty="0" smtClean="0"/>
              <a:t>Compare and swap relies on the uniqueness of pointers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>
                <a:cs typeface="Courier New" panose="02070309020205020404" pitchFamily="49" charset="0"/>
              </a:rPr>
              <a:t>cas</a:t>
            </a:r>
            <a:r>
              <a:rPr lang="en-US" dirty="0">
                <a:cs typeface="Courier New" panose="02070309020205020404" pitchFamily="49" charset="0"/>
              </a:rPr>
              <a:t>(&amp;head, </a:t>
            </a:r>
            <a:r>
              <a:rPr lang="en-US" dirty="0" smtClean="0">
                <a:cs typeface="Courier New" panose="02070309020205020404" pitchFamily="49" charset="0"/>
              </a:rPr>
              <a:t>current</a:t>
            </a:r>
            <a:r>
              <a:rPr lang="en-US" dirty="0">
                <a:cs typeface="Courier New" panose="02070309020205020404" pitchFamily="49" charset="0"/>
              </a:rPr>
              <a:t>, current-&gt;next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However, sometimes the memory manager will </a:t>
            </a: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reuse</a:t>
            </a:r>
            <a:r>
              <a:rPr lang="en-US" dirty="0" smtClean="0">
                <a:cs typeface="Courier New" panose="02070309020205020404" pitchFamily="49" charset="0"/>
              </a:rPr>
              <a:t> pointers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* a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* b = 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item();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assert(a != b); </a:t>
            </a:r>
            <a:r>
              <a:rPr lang="en-US" sz="2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assertion may fail!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ABA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285012"/>
            <a:ext cx="6596063" cy="3577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Node* current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(current)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(&amp;head, current,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current-&gt;next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 = current-&gt;data;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0650" y="5575765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34124" y="5498375"/>
            <a:ext cx="1041234" cy="71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0xA8B0: Node 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505324" y="5856752"/>
            <a:ext cx="45870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86449" y="5856752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47900" y="5856752"/>
            <a:ext cx="1295399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6815" y="4892159"/>
            <a:ext cx="18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 1: current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  <a:endCxn id="7" idx="1"/>
          </p:cNvCxnSpPr>
          <p:nvPr/>
        </p:nvCxnSpPr>
        <p:spPr>
          <a:xfrm>
            <a:off x="2751394" y="5076825"/>
            <a:ext cx="791905" cy="77992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>
            <a:off x="2247900" y="5856753"/>
            <a:ext cx="1776411" cy="739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8" idx="1"/>
          </p:cNvCxnSpPr>
          <p:nvPr/>
        </p:nvCxnSpPr>
        <p:spPr>
          <a:xfrm flipV="1">
            <a:off x="4024311" y="5856752"/>
            <a:ext cx="939718" cy="739311"/>
          </a:xfrm>
          <a:prstGeom prst="bentConnector3">
            <a:avLst>
              <a:gd name="adj1" fmla="val 7432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 rot="523329">
            <a:off x="3109373" y="1487861"/>
            <a:ext cx="633205" cy="59201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523329">
            <a:off x="3188572" y="2413986"/>
            <a:ext cx="633205" cy="59201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10078"/>
              </p:ext>
            </p:extLst>
          </p:nvPr>
        </p:nvGraphicFramePr>
        <p:xfrm>
          <a:off x="4328114" y="2768719"/>
          <a:ext cx="45464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739"/>
                <a:gridCol w="255069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of 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1: pop()</a:t>
                      </a:r>
                      <a:r>
                        <a:rPr lang="en-US" baseline="0" dirty="0" smtClean="0"/>
                        <a:t> {</a:t>
                      </a:r>
                    </a:p>
                    <a:p>
                      <a:r>
                        <a:rPr lang="en-US" baseline="0" dirty="0" smtClean="0"/>
                        <a:t>     current = head;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 2: pop() {…}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 2: push(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N) {…}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cas</a:t>
                      </a:r>
                      <a:r>
                        <a:rPr lang="en-US" dirty="0" smtClean="0"/>
                        <a:t>(...);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964029" y="5498376"/>
            <a:ext cx="1041234" cy="716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0x055D:Node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43299" y="5498376"/>
            <a:ext cx="1041234" cy="71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0x0F12: Node 1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543299" y="5490061"/>
            <a:ext cx="1041234" cy="716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0x0F12: Node </a:t>
            </a:r>
            <a:r>
              <a:rPr lang="en-US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25815" y="3774831"/>
            <a:ext cx="459544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25815" y="4152900"/>
            <a:ext cx="459544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25815" y="4533900"/>
            <a:ext cx="459544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9" y="274638"/>
            <a:ext cx="842962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 Lock-Free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600199"/>
            <a:ext cx="4595813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Deque</a:t>
            </a:r>
            <a:endParaRPr lang="en-US" dirty="0" smtClean="0"/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Doubly linked list</a:t>
            </a:r>
          </a:p>
          <a:p>
            <a:r>
              <a:rPr lang="en-US" dirty="0" smtClean="0"/>
              <a:t>Hash table</a:t>
            </a:r>
          </a:p>
          <a:p>
            <a:r>
              <a:rPr lang="en-US" dirty="0" smtClean="0"/>
              <a:t>Many variations on each</a:t>
            </a:r>
          </a:p>
          <a:p>
            <a:pPr lvl="1"/>
            <a:r>
              <a:rPr lang="en-US" dirty="0" smtClean="0"/>
              <a:t>Lock free vs. wait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57700" y="1600200"/>
            <a:ext cx="45958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managers</a:t>
            </a:r>
          </a:p>
          <a:p>
            <a:pPr lvl="1"/>
            <a:r>
              <a:rPr lang="en-US" dirty="0" smtClean="0"/>
              <a:t>Lock free </a:t>
            </a:r>
            <a:r>
              <a:rPr lang="en-US" dirty="0" err="1" smtClean="0"/>
              <a:t>malloc</a:t>
            </a:r>
            <a:r>
              <a:rPr lang="en-US" dirty="0" smtClean="0"/>
              <a:t>() and free()</a:t>
            </a:r>
          </a:p>
          <a:p>
            <a:r>
              <a:rPr lang="en-US" dirty="0" smtClean="0"/>
              <a:t>The Linux kernel</a:t>
            </a:r>
          </a:p>
          <a:p>
            <a:pPr lvl="1"/>
            <a:r>
              <a:rPr lang="en-US" dirty="0" smtClean="0"/>
              <a:t>Many key structures are lock-free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Geoff </a:t>
            </a:r>
            <a:r>
              <a:rPr lang="en-US" dirty="0" err="1" smtClean="0"/>
              <a:t>Langdale</a:t>
            </a:r>
            <a:r>
              <a:rPr lang="en-US" dirty="0" smtClean="0"/>
              <a:t>, Lock-free Programming</a:t>
            </a:r>
          </a:p>
          <a:p>
            <a:pPr lvl="1"/>
            <a:r>
              <a:rPr lang="en-US" dirty="0">
                <a:hlinkClick r:id="rId2"/>
              </a:rPr>
              <a:t>http://www.cs.cmu.edu/~</a:t>
            </a:r>
            <a:r>
              <a:rPr lang="en-US" dirty="0" smtClean="0">
                <a:hlinkClick r:id="rId2"/>
              </a:rPr>
              <a:t>410-s05/lectures/L31_LockFree.pdf</a:t>
            </a:r>
            <a:endParaRPr lang="en-US" dirty="0" smtClean="0"/>
          </a:p>
          <a:p>
            <a:r>
              <a:rPr lang="en-US" dirty="0" smtClean="0"/>
              <a:t> Herb Sutter, Writing Lock-Free Code: A Corrected Queue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www.drdobbs.com/parallel/writing-lock-free-code-a-corrected-queue/210604448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85" y="1405720"/>
            <a:ext cx="8974015" cy="536357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an application that is 75% parallel and 25% serial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core: 1/(.25+(1-.25)/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) = 1 (no speedup, obviously)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core: </a:t>
            </a:r>
            <a:r>
              <a:rPr lang="en-US" dirty="0"/>
              <a:t>1/(.25+(1-.25</a:t>
            </a:r>
            <a:r>
              <a:rPr lang="en-US" dirty="0" smtClean="0"/>
              <a:t>)/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) = 1.6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core: </a:t>
            </a:r>
            <a:r>
              <a:rPr lang="en-US" dirty="0"/>
              <a:t>1/(.25+(1-.25</a:t>
            </a:r>
            <a:r>
              <a:rPr lang="en-US" dirty="0" smtClean="0"/>
              <a:t>)/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2.29</a:t>
            </a:r>
          </a:p>
          <a:p>
            <a:r>
              <a:rPr lang="en-US" dirty="0" smtClean="0"/>
              <a:t>What happens as N</a:t>
            </a:r>
            <a:r>
              <a:rPr lang="en-US" dirty="0" smtClean="0">
                <a:sym typeface="Wingdings" panose="05000000000000000000" pitchFamily="2" charset="2"/>
              </a:rPr>
              <a:t>∞?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Speedup approaches 1/</a:t>
            </a:r>
            <a:r>
              <a:rPr lang="en-US" i="1" dirty="0" smtClean="0">
                <a:sym typeface="Wingdings" panose="05000000000000000000" pitchFamily="2" charset="2"/>
              </a:rPr>
              <a:t>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The serial portion of the process has a disproportionate effect on performance improvement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7582" y="2483893"/>
            <a:ext cx="3841845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?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9856" y="2995684"/>
            <a:ext cx="3841845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?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7581" y="3507475"/>
            <a:ext cx="3841845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?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582825"/>
              </p:ext>
            </p:extLst>
          </p:nvPr>
        </p:nvGraphicFramePr>
        <p:xfrm>
          <a:off x="211540" y="825690"/>
          <a:ext cx="8625687" cy="585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16407" y="300250"/>
            <a:ext cx="2526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Amdahl’s Law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82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75029</TotalTime>
  <Words>4960</Words>
  <Application>Microsoft Office PowerPoint</Application>
  <PresentationFormat>On-screen Show (4:3)</PresentationFormat>
  <Paragraphs>1219</Paragraphs>
  <Slides>73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Cambria Math</vt:lpstr>
      <vt:lpstr>Courier New</vt:lpstr>
      <vt:lpstr>Helvetica LT Std Bold</vt:lpstr>
      <vt:lpstr>Helvetica LT Std Light</vt:lpstr>
      <vt:lpstr>Wingdings</vt:lpstr>
      <vt:lpstr>Office Theme</vt:lpstr>
      <vt:lpstr>CS 5600 Computer Systems</vt:lpstr>
      <vt:lpstr>PowerPoint Presentation</vt:lpstr>
      <vt:lpstr>PowerPoint Presentation</vt:lpstr>
      <vt:lpstr>Implications of CPU Evolution</vt:lpstr>
      <vt:lpstr>Concurrency vs. Parallelism</vt:lpstr>
      <vt:lpstr>Two Types of Parallelism</vt:lpstr>
      <vt:lpstr>Amdahl’s Law</vt:lpstr>
      <vt:lpstr>Example of Amdahl’s Law</vt:lpstr>
      <vt:lpstr>PowerPoint Presentation</vt:lpstr>
      <vt:lpstr>Limits of Parallelism</vt:lpstr>
      <vt:lpstr>Gustafson's Law</vt:lpstr>
      <vt:lpstr>Gustafson Example</vt:lpstr>
      <vt:lpstr>PowerPoint Presentation</vt:lpstr>
      <vt:lpstr>The Bank of Lost Funds</vt:lpstr>
      <vt:lpstr>PowerPoint Presentation</vt:lpstr>
      <vt:lpstr>Race Conditions</vt:lpstr>
      <vt:lpstr>Example: Linked List</vt:lpstr>
      <vt:lpstr>Critical Sections</vt:lpstr>
      <vt:lpstr>Atomicity</vt:lpstr>
      <vt:lpstr>Mutexes for Atomicity</vt:lpstr>
      <vt:lpstr>Fixing the Bank Example</vt:lpstr>
      <vt:lpstr>Implementing Mutual Exclusion</vt:lpstr>
      <vt:lpstr>Mutex on a Single-CPU System</vt:lpstr>
      <vt:lpstr>The Problem With Multiple CPUs</vt:lpstr>
      <vt:lpstr>Instruction-level Atomicity</vt:lpstr>
      <vt:lpstr>Behavior of xchg</vt:lpstr>
      <vt:lpstr>Building a Spin Lock with xchg</vt:lpstr>
      <vt:lpstr>Well-Behaved Mutexes</vt:lpstr>
      <vt:lpstr>Building a Multi-CPU Mutex</vt:lpstr>
      <vt:lpstr>Compare and Swap</vt:lpstr>
      <vt:lpstr>The Price of Atomicity</vt:lpstr>
      <vt:lpstr>PowerPoint Presentation</vt:lpstr>
      <vt:lpstr>Other Types of Locks</vt:lpstr>
      <vt:lpstr>Semaphores</vt:lpstr>
      <vt:lpstr>The Bounded Buffer Problem</vt:lpstr>
      <vt:lpstr>Example Bounded Buffer</vt:lpstr>
      <vt:lpstr>Read/Write Lock</vt:lpstr>
      <vt:lpstr>Example Read/Write Lock</vt:lpstr>
      <vt:lpstr>When is a Semaphore Not Enough?</vt:lpstr>
      <vt:lpstr>Condition Variables</vt:lpstr>
      <vt:lpstr>Condition Variable Example</vt:lpstr>
      <vt:lpstr>Monitors</vt:lpstr>
      <vt:lpstr>Be Careful When Writing Monitors</vt:lpstr>
      <vt:lpstr>Pthread Synchronization API</vt:lpstr>
      <vt:lpstr>Layers of Locks</vt:lpstr>
      <vt:lpstr>When Can Deadlocks Occur?</vt:lpstr>
      <vt:lpstr>Circular Waiting</vt:lpstr>
      <vt:lpstr>Avoiding Deadlock</vt:lpstr>
      <vt:lpstr>Lock Ranking Example</vt:lpstr>
      <vt:lpstr>When Ranking Doesn’t Work</vt:lpstr>
      <vt:lpstr>PowerPoint Presentation</vt:lpstr>
      <vt:lpstr>Beyond Locks</vt:lpstr>
      <vt:lpstr>Lock-Free Data Structures</vt:lpstr>
      <vt:lpstr>Wait-Free Data Structures</vt:lpstr>
      <vt:lpstr>Advantages of Going Lock-Free</vt:lpstr>
      <vt:lpstr>Caveats to Going Lock-Free</vt:lpstr>
      <vt:lpstr>Lock-free Queue Example: Enqueue</vt:lpstr>
      <vt:lpstr>Lock-free Queue Example: Dequeue</vt:lpstr>
      <vt:lpstr>Lock-free Queue Example: Enqueue</vt:lpstr>
      <vt:lpstr>Why Does This Work?</vt:lpstr>
      <vt:lpstr>More Advanced Lock-Free Tricks</vt:lpstr>
      <vt:lpstr>Lock-free Stack Example: Push</vt:lpstr>
      <vt:lpstr>Lock-free Stack Example: Push</vt:lpstr>
      <vt:lpstr>Lock-free Stack Example: Pop</vt:lpstr>
      <vt:lpstr>Retry Looping is the Key</vt:lpstr>
      <vt:lpstr>Many Reads, Few Writes</vt:lpstr>
      <vt:lpstr>Duplicate and Swap</vt:lpstr>
      <vt:lpstr>Memory Problems</vt:lpstr>
      <vt:lpstr>Hazard Pointers</vt:lpstr>
      <vt:lpstr>The ABA Problem</vt:lpstr>
      <vt:lpstr>ABA Example</vt:lpstr>
      <vt:lpstr>Applications of Lock-Free Structures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Nat</cp:lastModifiedBy>
  <cp:revision>1151</cp:revision>
  <cp:lastPrinted>2012-08-22T04:00:45Z</cp:lastPrinted>
  <dcterms:created xsi:type="dcterms:W3CDTF">2012-01-03T02:22:46Z</dcterms:created>
  <dcterms:modified xsi:type="dcterms:W3CDTF">2015-02-02T18:28:23Z</dcterms:modified>
</cp:coreProperties>
</file>